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itage Adetunla (717332)" initials="HA(" lastIdx="1" clrIdx="0">
    <p:extLst>
      <p:ext uri="{19B8F6BF-5375-455C-9EA6-DF929625EA0E}">
        <p15:presenceInfo xmlns:p15="http://schemas.microsoft.com/office/powerpoint/2012/main" userId="S::HAdetunla@smail.pembinatrails.ca::8921d7c7-0a7b-4415-bead-232655cfd4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8C10-04A9-4E09-8688-96F1E7149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79F83-25FA-43B7-94FB-886261281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1DBDA-7C9C-4C38-8B40-CC28DA41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32B9-A6F7-4183-97A6-CE30441D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3DF8A-E209-4DAD-8546-F855C9B5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22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AE60-5A24-48B6-89E3-216AA756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A03BE-9E63-4D7E-B766-847C17847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AF58A-99A4-422C-8379-13765CA9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46EE9-8679-4252-9040-FD928932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1B23B-8062-4F13-98AD-D4F8DF01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27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6063A-8E27-4C5D-BC6A-CCB873A41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628AC-C191-4F34-AD68-E0D4ED098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BAF91-2984-4509-8DE6-DF68F24E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2D2AB-E835-43AF-A082-B71B9EDA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0B59E-28DC-4211-89B5-6AE52681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54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55EA-3818-44B5-AE40-A48D8FFC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DA3DC-AE16-4835-8616-7DA3BF42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B1FED-DAAF-4727-B838-20084C5A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98E75-0D46-4879-9CA8-65AE604A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39FC3-C506-4275-A2A8-6A11F34F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21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E001-3540-4065-91CE-EE7E0E01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1CCA0-19E2-4A21-BF74-BF832B90E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7D671-BD48-4B44-9C3A-98E9D2FC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5EE87-600E-46E5-92E6-94C7EB7F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A610-3900-4816-893B-AFFCA907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863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5800-B174-4C96-BECC-0F312356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D7CE-4DE5-4948-81F4-98CDDA6CB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D4B39-E795-42FC-BE9E-31C60C8F2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05668-07DD-46C7-B030-CE9ADDD0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CD023-9819-4B0D-8326-70B1DDA4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D1287-1997-4AB5-9359-F2C779E1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24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44B1-D57D-4A6F-BF49-40B7C900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CB70D-8750-4C83-9BEF-92C09DE61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FFDE9-BB3D-44C3-8EC7-A8249AA7B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07000-8C2F-4453-88A2-4B94055D3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5154C-FADE-4A21-8B1D-8FBCC944A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A76AB-BC7B-4368-85FE-4C597B0C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FDAE4-C732-4AD4-91DA-F6B41859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96FCB-F973-4034-BD6C-D32D2AFC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98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D996-5C56-4EA0-B6D3-0148387B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1C76-880B-408A-89A4-311C6A3D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6A322-EDBE-456C-9654-57863E5D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81935-48D0-4EC7-BE7F-4D2BCE58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67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5EE04-26E6-4B97-8886-64FD2E28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8E0ACB-4994-4A81-9FB1-A4C67A64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DB7C0-8C9A-4F1D-BC4A-213DA9AA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366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34CD1-7D5D-479A-B153-489AC427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D47FE-03EE-46B0-BA01-492BA84F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CD23A-AD21-4383-9E35-7CCD4DB38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877CC-CFE6-4122-9C2C-2B4900CD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41304-DA08-40F6-81D9-CEB8D9DB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8F0FA-C187-4C1A-856F-6616BA13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10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628F-FA89-4F53-800B-6BD2CAAB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DAC52-56B7-4BA6-9384-8D426FC68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7C39D-DE62-4B95-AE16-DF6C2B707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4A013-FC0F-452A-AF56-9657E7FB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370C8-F743-4007-867B-3DD03996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10E35-855C-4619-84D2-7D4040F4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39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3B074-B933-4F1F-9D2E-04AEADD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53876-20A6-44D5-A375-673A100C0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FB3C-1A81-4E60-9FDD-5B1B96139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9782-1056-4FB6-93F7-6A259A3E158E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DAD39-C486-408E-9C98-716E85614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A58A3-320A-4B1C-823C-3D180C23A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4035D-072F-4254-84C5-2ACCF9C719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6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ormeus.org/en/blog/solhttps:/www.pinterest.ca/emilade1/vbs-the-heart/emnity-of-christ-the-king" TargetMode="External"/><Relationship Id="rId2" Type="http://schemas.openxmlformats.org/officeDocument/2006/relationships/hyperlink" Target="https://fineartamerica.com/featured/good-shepherd-bryan-ah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zilla.com/nodes/70146-praying-child-clipart" TargetMode="External"/><Relationship Id="rId5" Type="http://schemas.openxmlformats.org/officeDocument/2006/relationships/hyperlink" Target="https://www.joemckinneymurals.com/church-murals--paintings.html" TargetMode="External"/><Relationship Id="rId4" Type="http://schemas.openxmlformats.org/officeDocument/2006/relationships/hyperlink" Target="https://www.pngwing.com/en/free-png-xkza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E40F8-31A4-4A76-B2E7-8A82C0432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" y="1632534"/>
            <a:ext cx="5334000" cy="2776728"/>
          </a:xfrm>
        </p:spPr>
        <p:txBody>
          <a:bodyPr anchor="b">
            <a:noAutofit/>
          </a:bodyPr>
          <a:lstStyle/>
          <a:p>
            <a:r>
              <a:rPr lang="en-US" sz="4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SHEEP’S CRY AND THE SHEPHERD’S CARE AND REIGN OVERALL</a:t>
            </a:r>
            <a:endParaRPr lang="en-CA" sz="4800" dirty="0"/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3F140BE-FA0F-4704-817B-D11DDAE2C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r="7482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8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D80D6-463A-4CC8-8AC7-9EC67226B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6" y="649480"/>
            <a:ext cx="7859533" cy="5546047"/>
          </a:xfrm>
        </p:spPr>
        <p:txBody>
          <a:bodyPr anchor="ctr">
            <a:normAutofit lnSpcReduction="10000"/>
          </a:bodyPr>
          <a:lstStyle/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LESSON: </a:t>
            </a:r>
            <a:r>
              <a:rPr lang="en-US" sz="3400" dirty="0"/>
              <a:t>Jesus is our Saviour, Shepherd and coming King.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3400" dirty="0"/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THOUGHT: </a:t>
            </a:r>
            <a:r>
              <a:rPr lang="en-US" sz="3400" dirty="0"/>
              <a:t>I will obey and follow Jesus my Shepherd and king all the days of my life.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3400" dirty="0"/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 </a:t>
            </a:r>
            <a:r>
              <a:rPr lang="en-US" sz="3400" dirty="0"/>
              <a:t>Draw the picture of Jesus as the king of kings.</a:t>
            </a:r>
            <a:endParaRPr lang="en-CA" sz="3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E8B3D3-1663-4C3B-8459-7C8091B2D1E9}"/>
              </a:ext>
            </a:extLst>
          </p:cNvPr>
          <p:cNvSpPr txBox="1"/>
          <p:nvPr/>
        </p:nvSpPr>
        <p:spPr>
          <a:xfrm>
            <a:off x="31142" y="644690"/>
            <a:ext cx="3938258" cy="427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CHORUSES: 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Jesus died on the cross, saving me ….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Messiah is the King of kings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Little David played on the harp, halleluiah</a:t>
            </a:r>
          </a:p>
        </p:txBody>
      </p:sp>
    </p:spTree>
    <p:extLst>
      <p:ext uri="{BB962C8B-B14F-4D97-AF65-F5344CB8AC3E}">
        <p14:creationId xmlns:p14="http://schemas.microsoft.com/office/powerpoint/2010/main" val="400702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40F09-5AD9-4F98-A0B8-BE0FA27A1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65"/>
            <a:ext cx="10515600" cy="4351338"/>
          </a:xfrm>
        </p:spPr>
        <p:txBody>
          <a:bodyPr/>
          <a:lstStyle/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Shepherd Painting by Bryan </a:t>
            </a:r>
            <a:r>
              <a:rPr lang="en-US" sz="30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Ahn</a:t>
            </a:r>
            <a:r>
              <a:rPr lang="en-US" sz="3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(fineartamerica.com)</a:t>
            </a:r>
            <a:endParaRPr lang="en-US" sz="3000" dirty="0"/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3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https://www.amormeus.org/en/blog/solhttps://www.pinterest.ca/emilade1/vbs-the-heart/emnity-of-christ-the-king</a:t>
            </a:r>
            <a:r>
              <a:rPr lang="en-CA" sz="3000" dirty="0"/>
              <a:t> 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3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https://www.pngwing.com/en/free-png-xkzaw</a:t>
            </a:r>
            <a:r>
              <a:rPr lang="en-CA" sz="3000" dirty="0"/>
              <a:t> 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3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https://www.joemckinneymurals.com/church-murals--paintings.html</a:t>
            </a:r>
            <a:endParaRPr lang="en-CA" sz="3000" dirty="0"/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3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https://creazilla.com/nodes/70146-praying-child-clipart</a:t>
            </a:r>
            <a:r>
              <a:rPr lang="en-CA" sz="3000" dirty="0"/>
              <a:t> 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EFF34-961E-4442-88D5-7EEBFC4D54AC}"/>
              </a:ext>
            </a:extLst>
          </p:cNvPr>
          <p:cNvSpPr txBox="1"/>
          <p:nvPr/>
        </p:nvSpPr>
        <p:spPr>
          <a:xfrm>
            <a:off x="0" y="35520"/>
            <a:ext cx="12192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REFRENCES</a:t>
            </a:r>
          </a:p>
        </p:txBody>
      </p:sp>
    </p:spTree>
    <p:extLst>
      <p:ext uri="{BB962C8B-B14F-4D97-AF65-F5344CB8AC3E}">
        <p14:creationId xmlns:p14="http://schemas.microsoft.com/office/powerpoint/2010/main" val="14547730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ED705-7D87-44CF-B137-6F0F2DB4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MEMORY VERSE:</a:t>
            </a:r>
            <a:br>
              <a:rPr lang="en-US" sz="4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‘’The LORD is my shepherd; I shall not want’’, </a:t>
            </a:r>
            <a:r>
              <a:rPr lang="en-US" sz="440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Psalm 23:1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63C9F-3F21-4F97-9964-09E8AD69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5397" y="4960961"/>
            <a:ext cx="7055893" cy="7286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TEXT: </a:t>
            </a:r>
            <a:r>
              <a:rPr lang="en-US" sz="3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Psalm 22: 1-3, 23:1-6.24:1-10.</a:t>
            </a:r>
          </a:p>
        </p:txBody>
      </p:sp>
    </p:spTree>
    <p:extLst>
      <p:ext uri="{BB962C8B-B14F-4D97-AF65-F5344CB8AC3E}">
        <p14:creationId xmlns:p14="http://schemas.microsoft.com/office/powerpoint/2010/main" val="21139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4C56C-2E08-407B-BD5E-D1389C47AB6A}"/>
              </a:ext>
            </a:extLst>
          </p:cNvPr>
          <p:cNvSpPr txBox="1"/>
          <p:nvPr/>
        </p:nvSpPr>
        <p:spPr>
          <a:xfrm>
            <a:off x="810768" y="151764"/>
            <a:ext cx="4929556" cy="671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INTRODUCTION</a:t>
            </a:r>
            <a:endParaRPr lang="en-US" sz="4000" kern="1200" dirty="0">
              <a:solidFill>
                <a:srgbClr val="92D050"/>
              </a:solidFill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D8B56-91C5-4451-BBED-E459C647C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15" y="789632"/>
            <a:ext cx="6183525" cy="5916604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Once upon a time, there lived a little boy in Israel named David.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His father was a shepherd ,he had many sheep.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David was put in charge of his father’s sheep to take care of them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One day, a Lion and a Bear came to kill the sheep, but David was courageous, he ran after the lion and bear and killed them.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He delivered the sheep from both the lion and the bear.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Years later, God chose David to become king in Israel and he reigned as king in Israel for years.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hoices: Shepherd&amp;#39;s Prayer – Bread &amp;amp; Salt">
            <a:extLst>
              <a:ext uri="{FF2B5EF4-FFF2-40B4-BE49-F238E27FC236}">
                <a16:creationId xmlns:a16="http://schemas.microsoft.com/office/drawing/2014/main" id="{F45CCA21-805D-47B9-B1BD-D381ACD24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r="-2" b="-2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, Then Go Out After It – CadreMen Press">
            <a:extLst>
              <a:ext uri="{FF2B5EF4-FFF2-40B4-BE49-F238E27FC236}">
                <a16:creationId xmlns:a16="http://schemas.microsoft.com/office/drawing/2014/main" id="{B22E3C70-1EA9-4105-A851-D17DB455F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4" r="-2" b="13949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6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2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Rectangle 74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801E4-C11D-4FBA-A796-67681B24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anchor="b">
            <a:normAutofit/>
          </a:bodyPr>
          <a:lstStyle/>
          <a:p>
            <a:pPr algn="ctr"/>
            <a:br>
              <a:rPr lang="en-US" sz="2800">
                <a:solidFill>
                  <a:schemeClr val="bg1">
                    <a:alpha val="60000"/>
                  </a:schemeClr>
                </a:solidFill>
              </a:rPr>
            </a:br>
            <a:endParaRPr lang="en-CA" sz="28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3076" name="Picture 4" descr="290 Jesus the good shepherd ideas | the good shepherd, jesus, jesus pictures">
            <a:extLst>
              <a:ext uri="{FF2B5EF4-FFF2-40B4-BE49-F238E27FC236}">
                <a16:creationId xmlns:a16="http://schemas.microsoft.com/office/drawing/2014/main" id="{38DEFD6C-5F08-48FA-ABFC-41F0F5635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r="13881"/>
          <a:stretch/>
        </p:blipFill>
        <p:spPr bwMode="auto">
          <a:xfrm>
            <a:off x="680483" y="685795"/>
            <a:ext cx="29312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5E5D0-67CE-4EFB-BD57-395D9AA70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194" y="684908"/>
            <a:ext cx="4876546" cy="5486398"/>
          </a:xfrm>
        </p:spPr>
        <p:txBody>
          <a:bodyPr anchor="t"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solidFill>
                  <a:schemeClr val="bg1"/>
                </a:solidFill>
              </a:rPr>
              <a:t>It was David that wrote the Psalm we are learning about in this study.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solidFill>
                  <a:schemeClr val="bg1"/>
                </a:solidFill>
              </a:rPr>
              <a:t>He described Jesus who is also called the Son of David as the Lamb of God who suffered for us.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solidFill>
                  <a:schemeClr val="bg1"/>
                </a:solidFill>
              </a:rPr>
              <a:t>Jesus is the Shepherd who cares for us and the king who reigns in glory in our lives.</a:t>
            </a:r>
          </a:p>
          <a:p>
            <a:pPr algn="just"/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Solemnity of Christ the King | Amormeus">
            <a:extLst>
              <a:ext uri="{FF2B5EF4-FFF2-40B4-BE49-F238E27FC236}">
                <a16:creationId xmlns:a16="http://schemas.microsoft.com/office/drawing/2014/main" id="{5CDD650B-F02E-4FBA-A81B-5F61F8D3A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r="15414"/>
          <a:stretch/>
        </p:blipFill>
        <p:spPr bwMode="auto">
          <a:xfrm>
            <a:off x="8606117" y="685805"/>
            <a:ext cx="29054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841184-8E6C-4C76-B666-A63BB2E28542}"/>
              </a:ext>
            </a:extLst>
          </p:cNvPr>
          <p:cNvSpPr txBox="1"/>
          <p:nvPr/>
        </p:nvSpPr>
        <p:spPr>
          <a:xfrm>
            <a:off x="3478822" y="63118"/>
            <a:ext cx="5665178" cy="671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INTRODUCTION CONT’D.</a:t>
            </a:r>
            <a:endParaRPr lang="en-US" sz="4000" kern="1200" dirty="0">
              <a:solidFill>
                <a:srgbClr val="92D05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970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7D5F3-EC51-4C87-8817-7C29A96B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1"/>
            <a:ext cx="12191998" cy="115047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b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3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Psalm 22 </a:t>
            </a:r>
            <a:r>
              <a:rPr lang="en-US" sz="3400" dirty="0">
                <a:latin typeface="+mn-lt"/>
              </a:rPr>
              <a:t>speaks about the suffering and death of our Lord  Jesus Christ on the cross.</a:t>
            </a:r>
            <a:endParaRPr lang="en-CA" sz="3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0DD9-977D-43A8-99A2-4EF76FA5B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2" y="1211005"/>
            <a:ext cx="8315596" cy="5134420"/>
          </a:xfrm>
        </p:spPr>
        <p:txBody>
          <a:bodyPr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Psalm states:</a:t>
            </a:r>
          </a:p>
          <a:p>
            <a:pPr marL="355600" indent="-3556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dirty="0"/>
              <a:t>God would forsake Him on the cross because of our sins</a:t>
            </a:r>
          </a:p>
          <a:p>
            <a:pPr marL="355600" indent="-3556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dirty="0"/>
              <a:t>People would mock and look down on Him.</a:t>
            </a:r>
          </a:p>
          <a:p>
            <a:pPr marL="355600" indent="-3556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CA" dirty="0"/>
              <a:t>He would die on the cross.</a:t>
            </a:r>
          </a:p>
          <a:p>
            <a:pPr marL="355600" indent="-3556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CA" dirty="0"/>
              <a:t>His garments(clothes) would be shared.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these came to pass as it was written.</a:t>
            </a:r>
          </a:p>
          <a:p>
            <a:pPr marL="355600" indent="-355600" algn="just"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The death of our Lord Jesus Christ on the cross brought salvation to all mankind.</a:t>
            </a:r>
          </a:p>
          <a:p>
            <a:pPr marL="355600" indent="-355600" algn="just"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This good news of redemption is for you, repent of all your bad ways and accept Jesus as your Lord and Saviour.</a:t>
            </a:r>
            <a:endParaRPr lang="en-US" dirty="0"/>
          </a:p>
        </p:txBody>
      </p:sp>
      <p:pic>
        <p:nvPicPr>
          <p:cNvPr id="4098" name="Picture 2" descr="Tuesday: The Death of Christ - Sabbath School Net">
            <a:extLst>
              <a:ext uri="{FF2B5EF4-FFF2-40B4-BE49-F238E27FC236}">
                <a16:creationId xmlns:a16="http://schemas.microsoft.com/office/drawing/2014/main" id="{82471B70-D92A-4BB6-9A33-163E0C25D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r="21821" b="-1"/>
          <a:stretch/>
        </p:blipFill>
        <p:spPr bwMode="auto">
          <a:xfrm>
            <a:off x="8503920" y="1261805"/>
            <a:ext cx="359391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E52C6F3-26E1-4223-9BF6-7F985A59C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0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7AF0D-DB26-457E-A8B1-37E9571D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" y="35038"/>
            <a:ext cx="8107685" cy="155687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pPr algn="just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Psalm 23 </a:t>
            </a:r>
            <a:r>
              <a:rPr lang="en-US" sz="3400" dirty="0">
                <a:latin typeface="+mn-lt"/>
              </a:rPr>
              <a:t>describes the Lord Jesus Christ as our shepherd. A shepherd takes care of the sheep.</a:t>
            </a:r>
            <a:endParaRPr lang="en-CA" sz="3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54C6F-FD3A-45C3-B39F-767CC6E31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" y="1698422"/>
            <a:ext cx="8027924" cy="4600778"/>
          </a:xfrm>
        </p:spPr>
        <p:txBody>
          <a:bodyPr>
            <a:noAutofit/>
          </a:bodyPr>
          <a:lstStyle/>
          <a:p>
            <a:pPr marL="538163" indent="-538163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Jesus cares for His Friends in the following ways </a:t>
            </a:r>
          </a:p>
          <a:p>
            <a:pPr marL="893763" indent="-3556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000" dirty="0"/>
              <a:t>He provides</a:t>
            </a:r>
          </a:p>
          <a:p>
            <a:pPr marL="893763" indent="-3556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000" dirty="0"/>
              <a:t>He leads them in the path of peace and righteousness</a:t>
            </a:r>
          </a:p>
          <a:p>
            <a:pPr marL="893763" indent="-3556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000" dirty="0"/>
              <a:t>He protects us from all evil</a:t>
            </a:r>
          </a:p>
          <a:p>
            <a:pPr marL="893763" indent="-3556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000" dirty="0"/>
              <a:t>He  comforts us when we are sad</a:t>
            </a:r>
          </a:p>
          <a:p>
            <a:pPr marL="893763" indent="-3556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000" dirty="0"/>
              <a:t>His presence drives fear away.</a:t>
            </a:r>
            <a:endParaRPr lang="en-CA" sz="3000" dirty="0"/>
          </a:p>
        </p:txBody>
      </p:sp>
      <p:pic>
        <p:nvPicPr>
          <p:cNvPr id="5124" name="Picture 4" descr="Church Murals | Jesus with children | Jesus the Shepherd | Good Samaritan |  Resurrection | Noah's Ark - Joe McKinney Murals">
            <a:extLst>
              <a:ext uri="{FF2B5EF4-FFF2-40B4-BE49-F238E27FC236}">
                <a16:creationId xmlns:a16="http://schemas.microsoft.com/office/drawing/2014/main" id="{FFCAF790-12B9-4725-987D-8AF8A7CCC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5920" b="2"/>
          <a:stretch/>
        </p:blipFill>
        <p:spPr bwMode="auto">
          <a:xfrm>
            <a:off x="8143239" y="10"/>
            <a:ext cx="4038601" cy="32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avid - Shepherd">
            <a:extLst>
              <a:ext uri="{FF2B5EF4-FFF2-40B4-BE49-F238E27FC236}">
                <a16:creationId xmlns:a16="http://schemas.microsoft.com/office/drawing/2014/main" id="{C7785B67-0F28-43AD-AA5F-8997499EC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5" r="3" b="3521"/>
          <a:stretch/>
        </p:blipFill>
        <p:spPr bwMode="auto">
          <a:xfrm>
            <a:off x="8143240" y="3224447"/>
            <a:ext cx="4038601" cy="31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7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3DDE-489D-4830-8FC3-6E67CB94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259840"/>
            <a:ext cx="7777480" cy="5435600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His dwelling place now is in heaven, one day we will see Him.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/>
              <a:t>Only those who have clean hands and pure hearts will live with him forever and  those who accept him as a king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/>
              <a:t>Those who refuse to accept Him as a king will be punished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/>
              <a:t>Only the sheep of Jesus can enjoy His care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you, His sheep? </a:t>
            </a:r>
            <a:r>
              <a:rPr lang="en-CA" dirty="0"/>
              <a:t>My sheep hear my voice, and I know them, and they follow me’’(</a:t>
            </a:r>
            <a:r>
              <a:rPr lang="en-CA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10:27</a:t>
            </a:r>
            <a:r>
              <a:rPr lang="en-CA" dirty="0"/>
              <a:t>)</a:t>
            </a:r>
          </a:p>
        </p:txBody>
      </p:sp>
      <p:pic>
        <p:nvPicPr>
          <p:cNvPr id="6146" name="Picture 2" descr="Jesus Christ is King of Kings - YouTube">
            <a:extLst>
              <a:ext uri="{FF2B5EF4-FFF2-40B4-BE49-F238E27FC236}">
                <a16:creationId xmlns:a16="http://schemas.microsoft.com/office/drawing/2014/main" id="{CF14B452-0EF8-4E82-B359-44BC25A87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960" y="1524000"/>
            <a:ext cx="4216834" cy="42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1F5E5-86AA-4E9D-964A-AB7892E43F28}"/>
              </a:ext>
            </a:extLst>
          </p:cNvPr>
          <p:cNvSpPr txBox="1"/>
          <p:nvPr/>
        </p:nvSpPr>
        <p:spPr>
          <a:xfrm>
            <a:off x="0" y="26416"/>
            <a:ext cx="12192000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Psalm 24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describes our Lord Jesus Christ as the King that owns the earth and its fulness.</a:t>
            </a:r>
          </a:p>
        </p:txBody>
      </p:sp>
    </p:spTree>
    <p:extLst>
      <p:ext uri="{BB962C8B-B14F-4D97-AF65-F5344CB8AC3E}">
        <p14:creationId xmlns:p14="http://schemas.microsoft.com/office/powerpoint/2010/main" val="2761799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249A6-4686-4BFB-95EE-C419A0628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090" y="758012"/>
            <a:ext cx="5679432" cy="6086640"/>
          </a:xfrm>
        </p:spPr>
        <p:txBody>
          <a:bodyPr anchor="t"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Surrender your life to Jesus the shepherd, repent from all your sinful ways.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Confess them , ask for forgiveness and wash you in His precious blood.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Promise Him never go back to your sin, continue to follow Him to the end.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His true  Sheep obeys His voice ,follows Him and abides with Him Forever.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0930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063F1D6B-3845-4F68-9803-39000080E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54502" cy="4167582"/>
          </a:xfrm>
          <a:custGeom>
            <a:avLst/>
            <a:gdLst>
              <a:gd name="connsiteX0" fmla="*/ 1209514 w 4154502"/>
              <a:gd name="connsiteY0" fmla="*/ 0 h 4167582"/>
              <a:gd name="connsiteX1" fmla="*/ 2782034 w 4154502"/>
              <a:gd name="connsiteY1" fmla="*/ 0 h 4167582"/>
              <a:gd name="connsiteX2" fmla="*/ 2836049 w 4154502"/>
              <a:gd name="connsiteY2" fmla="*/ 19770 h 4167582"/>
              <a:gd name="connsiteX3" fmla="*/ 4154502 w 4154502"/>
              <a:gd name="connsiteY3" fmla="*/ 2008854 h 4167582"/>
              <a:gd name="connsiteX4" fmla="*/ 1995774 w 4154502"/>
              <a:gd name="connsiteY4" fmla="*/ 4167582 h 4167582"/>
              <a:gd name="connsiteX5" fmla="*/ 6690 w 4154502"/>
              <a:gd name="connsiteY5" fmla="*/ 2849129 h 4167582"/>
              <a:gd name="connsiteX6" fmla="*/ 0 w 4154502"/>
              <a:gd name="connsiteY6" fmla="*/ 2830852 h 4167582"/>
              <a:gd name="connsiteX7" fmla="*/ 0 w 4154502"/>
              <a:gd name="connsiteY7" fmla="*/ 1186857 h 4167582"/>
              <a:gd name="connsiteX8" fmla="*/ 6690 w 4154502"/>
              <a:gd name="connsiteY8" fmla="*/ 1168580 h 4167582"/>
              <a:gd name="connsiteX9" fmla="*/ 1155500 w 4154502"/>
              <a:gd name="connsiteY9" fmla="*/ 19770 h 41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4167582">
                <a:moveTo>
                  <a:pt x="1209514" y="0"/>
                </a:moveTo>
                <a:lnTo>
                  <a:pt x="2782034" y="0"/>
                </a:lnTo>
                <a:lnTo>
                  <a:pt x="2836049" y="19770"/>
                </a:lnTo>
                <a:cubicBezTo>
                  <a:pt x="3610849" y="347482"/>
                  <a:pt x="4154502" y="1114679"/>
                  <a:pt x="4154502" y="2008854"/>
                </a:cubicBezTo>
                <a:cubicBezTo>
                  <a:pt x="4154502" y="3201087"/>
                  <a:pt x="3188007" y="4167582"/>
                  <a:pt x="1995774" y="4167582"/>
                </a:cubicBezTo>
                <a:cubicBezTo>
                  <a:pt x="1101599" y="4167582"/>
                  <a:pt x="334402" y="3623929"/>
                  <a:pt x="6690" y="2849129"/>
                </a:cubicBezTo>
                <a:lnTo>
                  <a:pt x="0" y="2830852"/>
                </a:lnTo>
                <a:lnTo>
                  <a:pt x="0" y="1186857"/>
                </a:lnTo>
                <a:lnTo>
                  <a:pt x="6690" y="1168580"/>
                </a:lnTo>
                <a:cubicBezTo>
                  <a:pt x="225165" y="652046"/>
                  <a:pt x="638966" y="238245"/>
                  <a:pt x="1155500" y="197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F11EE4E0-296E-4F06-9C4A-8E1E94F86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2" r="-1" b="23439"/>
          <a:stretch/>
        </p:blipFill>
        <p:spPr bwMode="auto">
          <a:xfrm>
            <a:off x="-3" y="10"/>
            <a:ext cx="4317456" cy="4167571"/>
          </a:xfrm>
          <a:custGeom>
            <a:avLst/>
            <a:gdLst/>
            <a:ahLst/>
            <a:cxnLst/>
            <a:rect l="l" t="t" r="r" b="b"/>
            <a:pathLst>
              <a:path w="4317456" h="4167581">
                <a:moveTo>
                  <a:pt x="1372466" y="0"/>
                </a:moveTo>
                <a:lnTo>
                  <a:pt x="2944990" y="0"/>
                </a:lnTo>
                <a:lnTo>
                  <a:pt x="2999002" y="19769"/>
                </a:lnTo>
                <a:cubicBezTo>
                  <a:pt x="3773802" y="347482"/>
                  <a:pt x="4317456" y="1114680"/>
                  <a:pt x="4317456" y="2008853"/>
                </a:cubicBezTo>
                <a:cubicBezTo>
                  <a:pt x="4317456" y="3201085"/>
                  <a:pt x="3350960" y="4167581"/>
                  <a:pt x="2158728" y="4167581"/>
                </a:cubicBezTo>
                <a:cubicBezTo>
                  <a:pt x="966497" y="4167581"/>
                  <a:pt x="0" y="3201085"/>
                  <a:pt x="0" y="2008853"/>
                </a:cubicBezTo>
                <a:cubicBezTo>
                  <a:pt x="0" y="1114680"/>
                  <a:pt x="543654" y="347482"/>
                  <a:pt x="1318454" y="1976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7 Simple Ways to Help Kids Pray with Confidence and Grow in Faith">
            <a:extLst>
              <a:ext uri="{FF2B5EF4-FFF2-40B4-BE49-F238E27FC236}">
                <a16:creationId xmlns:a16="http://schemas.microsoft.com/office/drawing/2014/main" id="{6040D819-CE39-412B-A26B-AC40903EE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 r="2" b="5117"/>
          <a:stretch/>
        </p:blipFill>
        <p:spPr bwMode="auto">
          <a:xfrm>
            <a:off x="2767505" y="3942512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C6C6FA52-B664-419A-A212-125E50579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825" y="1771652"/>
            <a:ext cx="3486643" cy="2754874"/>
            <a:chOff x="1303825" y="1771652"/>
            <a:chExt cx="3486643" cy="2754874"/>
          </a:xfrm>
        </p:grpSpPr>
        <p:sp>
          <p:nvSpPr>
            <p:cNvPr id="9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18953" y="17716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04045" y="3208746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1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825" y="4368981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Evening Prayers for Kids - Beliefnet">
            <a:extLst>
              <a:ext uri="{FF2B5EF4-FFF2-40B4-BE49-F238E27FC236}">
                <a16:creationId xmlns:a16="http://schemas.microsoft.com/office/drawing/2014/main" id="{5929517B-6CD8-4320-973A-33BE4D2585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Evening Prayers for Kids - Beliefnet">
            <a:extLst>
              <a:ext uri="{FF2B5EF4-FFF2-40B4-BE49-F238E27FC236}">
                <a16:creationId xmlns:a16="http://schemas.microsoft.com/office/drawing/2014/main" id="{3F47D9D7-29AE-4B17-825C-D664C5A5B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Evening Prayers for Kids - Beliefnet">
            <a:extLst>
              <a:ext uri="{FF2B5EF4-FFF2-40B4-BE49-F238E27FC236}">
                <a16:creationId xmlns:a16="http://schemas.microsoft.com/office/drawing/2014/main" id="{5FB975FA-844D-42BF-A88B-0173C1733A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Evening Prayers for Kids - Beliefnet">
            <a:extLst>
              <a:ext uri="{FF2B5EF4-FFF2-40B4-BE49-F238E27FC236}">
                <a16:creationId xmlns:a16="http://schemas.microsoft.com/office/drawing/2014/main" id="{E5E4C5FE-2EEC-4937-94C0-E8A2C78304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0" descr="Evening Prayers for Kids - Beliefnet">
            <a:extLst>
              <a:ext uri="{FF2B5EF4-FFF2-40B4-BE49-F238E27FC236}">
                <a16:creationId xmlns:a16="http://schemas.microsoft.com/office/drawing/2014/main" id="{778D8EA2-763F-43A8-84D2-BAA5A17973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C06B9E-FE3E-4D0D-AAAF-B368E3A0327D}"/>
              </a:ext>
            </a:extLst>
          </p:cNvPr>
          <p:cNvSpPr txBox="1"/>
          <p:nvPr/>
        </p:nvSpPr>
        <p:spPr>
          <a:xfrm>
            <a:off x="3962596" y="13348"/>
            <a:ext cx="821943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SURRENDER YOUR LIFE TO JESUS </a:t>
            </a:r>
            <a:endParaRPr lang="en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05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DB5CE-64A8-4CA9-B200-8B0458E2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1561465"/>
            <a:ext cx="10515600" cy="4351338"/>
          </a:xfrm>
        </p:spPr>
        <p:txBody>
          <a:bodyPr>
            <a:noAutofit/>
          </a:bodyPr>
          <a:lstStyle/>
          <a:p>
            <a:pPr marL="720725" indent="-7207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000" dirty="0"/>
              <a:t>Why was our Lord Jesus referred to as ‘’the  Lamb od God?’’</a:t>
            </a:r>
          </a:p>
          <a:p>
            <a:pPr marL="720725" indent="-7207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000" dirty="0"/>
              <a:t>Jesus was mocked and insulted on the cross. Yes, or No?</a:t>
            </a:r>
          </a:p>
          <a:p>
            <a:pPr marL="720725" indent="-7207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000" dirty="0"/>
              <a:t>My sheep _______ my voice and they ______me?</a:t>
            </a:r>
          </a:p>
          <a:p>
            <a:pPr marL="720725" indent="-7207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000" dirty="0"/>
              <a:t>List three ways Jesus cares for His friends as a Shepherd.</a:t>
            </a:r>
          </a:p>
          <a:p>
            <a:pPr marL="720725" indent="-7207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000" dirty="0"/>
              <a:t>(a) Who is the king of glory?</a:t>
            </a:r>
          </a:p>
          <a:p>
            <a:pPr marL="1260475" lvl="2" indent="-53975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/>
              <a:t>(b) How can a sinful child surrender his or her life to the king of glory?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CAE3D-9FD8-46E3-9C10-B22531455BDF}"/>
              </a:ext>
            </a:extLst>
          </p:cNvPr>
          <p:cNvSpPr txBox="1"/>
          <p:nvPr/>
        </p:nvSpPr>
        <p:spPr>
          <a:xfrm>
            <a:off x="0" y="20637"/>
            <a:ext cx="12192000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3330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757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Wingdings</vt:lpstr>
      <vt:lpstr>Office Theme</vt:lpstr>
      <vt:lpstr>THE SHEEP’S CRY AND THE SHEPHERD’S CARE AND REIGN OVERALL</vt:lpstr>
      <vt:lpstr>MEMORY VERSE:   ‘’The LORD is my shepherd; I shall not want’’, Psalm 23:1</vt:lpstr>
      <vt:lpstr>PowerPoint Presentation</vt:lpstr>
      <vt:lpstr> </vt:lpstr>
      <vt:lpstr>Psalm 22 speaks about the suffering and death of our Lord  Jesus Christ on the cross.</vt:lpstr>
      <vt:lpstr>Psalm 23 describes the Lord Jesus Christ as our shepherd. A shepherd takes care of the sheep.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SHEEP’S CRY AND THE SHEPHERD’S CARE AND REIGN OVERALL Psalm 22: 1-3, 23:1-6.24:1-10.  </dc:title>
  <dc:creator>Heritage Adetunla (717332)</dc:creator>
  <cp:lastModifiedBy>DLBC Manitoba</cp:lastModifiedBy>
  <cp:revision>26</cp:revision>
  <dcterms:created xsi:type="dcterms:W3CDTF">2021-11-01T21:40:00Z</dcterms:created>
  <dcterms:modified xsi:type="dcterms:W3CDTF">2021-11-05T19:49:50Z</dcterms:modified>
</cp:coreProperties>
</file>