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72" r:id="rId5"/>
    <p:sldId id="276" r:id="rId6"/>
    <p:sldId id="273" r:id="rId7"/>
    <p:sldId id="275" r:id="rId8"/>
    <p:sldId id="270" r:id="rId9"/>
    <p:sldId id="278" r:id="rId10"/>
    <p:sldId id="27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6633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8" autoAdjust="0"/>
    <p:restoredTop sz="94660"/>
  </p:normalViewPr>
  <p:slideViewPr>
    <p:cSldViewPr>
      <p:cViewPr varScale="1">
        <p:scale>
          <a:sx n="70" d="100"/>
          <a:sy n="70" d="100"/>
        </p:scale>
        <p:origin x="179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670C24-B4B4-47AA-98D0-D593585C46C3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F5605E5E-CA10-441F-A16E-C669AC80DC96}">
      <dgm:prSet custT="1"/>
      <dgm:spPr>
        <a:solidFill>
          <a:srgbClr val="0070C0"/>
        </a:solidFill>
      </dgm:spPr>
      <dgm:t>
        <a:bodyPr/>
        <a:lstStyle/>
        <a:p>
          <a:pPr algn="just"/>
          <a:r>
            <a:rPr lang="en-US" sz="2800" dirty="0"/>
            <a:t>If you are not saved yet, you need to repent now and surrender your life to Jesus.</a:t>
          </a:r>
        </a:p>
      </dgm:t>
    </dgm:pt>
    <dgm:pt modelId="{D8745EED-92FD-4C3A-857C-E95CEE6B08FD}" type="parTrans" cxnId="{8A9CFDD0-E436-4E14-A9C1-D1F0C64F20B2}">
      <dgm:prSet/>
      <dgm:spPr/>
      <dgm:t>
        <a:bodyPr/>
        <a:lstStyle/>
        <a:p>
          <a:pPr algn="just"/>
          <a:endParaRPr lang="en-US" sz="2800"/>
        </a:p>
      </dgm:t>
    </dgm:pt>
    <dgm:pt modelId="{0016A6F5-4CDC-4009-A0F4-C684A4080441}" type="sibTrans" cxnId="{8A9CFDD0-E436-4E14-A9C1-D1F0C64F20B2}">
      <dgm:prSet/>
      <dgm:spPr/>
      <dgm:t>
        <a:bodyPr/>
        <a:lstStyle/>
        <a:p>
          <a:pPr algn="just"/>
          <a:endParaRPr lang="en-US" sz="2800"/>
        </a:p>
      </dgm:t>
    </dgm:pt>
    <dgm:pt modelId="{092F6E2C-9228-4189-A3CC-5E1DAB7786E6}">
      <dgm:prSet custT="1"/>
      <dgm:spPr>
        <a:solidFill>
          <a:srgbClr val="0070C0"/>
        </a:solidFill>
      </dgm:spPr>
      <dgm:t>
        <a:bodyPr/>
        <a:lstStyle/>
        <a:p>
          <a:pPr algn="just"/>
          <a:r>
            <a:rPr lang="en-US" sz="2800" dirty="0"/>
            <a:t>Ask for forgiveness and cleansing in the blood of Jesus. Make Jesus your friend today </a:t>
          </a:r>
        </a:p>
      </dgm:t>
    </dgm:pt>
    <dgm:pt modelId="{7A6BA233-5695-4727-8744-E637EE0C56A0}" type="parTrans" cxnId="{DFE82914-FC17-4302-9B7D-B8BFD5C7D2AD}">
      <dgm:prSet/>
      <dgm:spPr/>
      <dgm:t>
        <a:bodyPr/>
        <a:lstStyle/>
        <a:p>
          <a:pPr algn="just"/>
          <a:endParaRPr lang="en-US" sz="2800"/>
        </a:p>
      </dgm:t>
    </dgm:pt>
    <dgm:pt modelId="{C9A0F241-1AA3-4BEA-93CF-33A958F891FA}" type="sibTrans" cxnId="{DFE82914-FC17-4302-9B7D-B8BFD5C7D2AD}">
      <dgm:prSet/>
      <dgm:spPr/>
      <dgm:t>
        <a:bodyPr/>
        <a:lstStyle/>
        <a:p>
          <a:pPr algn="just"/>
          <a:endParaRPr lang="en-US" sz="2800"/>
        </a:p>
      </dgm:t>
    </dgm:pt>
    <dgm:pt modelId="{1561D72C-CD00-40B0-9C48-532F2EB84D27}">
      <dgm:prSet custT="1"/>
      <dgm:spPr>
        <a:solidFill>
          <a:srgbClr val="0070C0"/>
        </a:solidFill>
      </dgm:spPr>
      <dgm:t>
        <a:bodyPr/>
        <a:lstStyle/>
        <a:p>
          <a:pPr algn="just"/>
          <a:r>
            <a:rPr lang="en-US" sz="2800" dirty="0"/>
            <a:t>Then go out and tell other boys and girls about the love of Jesus.</a:t>
          </a:r>
        </a:p>
      </dgm:t>
    </dgm:pt>
    <dgm:pt modelId="{A6A99C27-1274-486D-B45B-0554D7D5B85F}" type="parTrans" cxnId="{90BEF424-1B78-4452-966C-DE6F808C4010}">
      <dgm:prSet/>
      <dgm:spPr/>
      <dgm:t>
        <a:bodyPr/>
        <a:lstStyle/>
        <a:p>
          <a:pPr algn="just"/>
          <a:endParaRPr lang="en-US" sz="2800"/>
        </a:p>
      </dgm:t>
    </dgm:pt>
    <dgm:pt modelId="{80615FB7-288A-4DC4-8679-C15A80E27DA8}" type="sibTrans" cxnId="{90BEF424-1B78-4452-966C-DE6F808C4010}">
      <dgm:prSet/>
      <dgm:spPr/>
      <dgm:t>
        <a:bodyPr/>
        <a:lstStyle/>
        <a:p>
          <a:pPr algn="just"/>
          <a:endParaRPr lang="en-US" sz="2800"/>
        </a:p>
      </dgm:t>
    </dgm:pt>
    <dgm:pt modelId="{47755843-DB76-49AC-AA19-D0504622FDC5}" type="pres">
      <dgm:prSet presAssocID="{E5670C24-B4B4-47AA-98D0-D593585C46C3}" presName="linear" presStyleCnt="0">
        <dgm:presLayoutVars>
          <dgm:animLvl val="lvl"/>
          <dgm:resizeHandles val="exact"/>
        </dgm:presLayoutVars>
      </dgm:prSet>
      <dgm:spPr/>
    </dgm:pt>
    <dgm:pt modelId="{A43C9871-9A97-4FAF-83EE-93800F7FEA3B}" type="pres">
      <dgm:prSet presAssocID="{F5605E5E-CA10-441F-A16E-C669AC80DC9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A843380-882E-4C7F-A4CC-B670383D4875}" type="pres">
      <dgm:prSet presAssocID="{0016A6F5-4CDC-4009-A0F4-C684A4080441}" presName="spacer" presStyleCnt="0"/>
      <dgm:spPr/>
    </dgm:pt>
    <dgm:pt modelId="{14E3478D-0376-4FB5-96D7-0B4AFBBE23BB}" type="pres">
      <dgm:prSet presAssocID="{092F6E2C-9228-4189-A3CC-5E1DAB7786E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3A1464C-0A7E-4B8E-B3BD-F0C7845BAEAF}" type="pres">
      <dgm:prSet presAssocID="{C9A0F241-1AA3-4BEA-93CF-33A958F891FA}" presName="spacer" presStyleCnt="0"/>
      <dgm:spPr/>
    </dgm:pt>
    <dgm:pt modelId="{2DA74D3A-D361-4E35-9027-1448255C9080}" type="pres">
      <dgm:prSet presAssocID="{1561D72C-CD00-40B0-9C48-532F2EB84D2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FE82914-FC17-4302-9B7D-B8BFD5C7D2AD}" srcId="{E5670C24-B4B4-47AA-98D0-D593585C46C3}" destId="{092F6E2C-9228-4189-A3CC-5E1DAB7786E6}" srcOrd="1" destOrd="0" parTransId="{7A6BA233-5695-4727-8744-E637EE0C56A0}" sibTransId="{C9A0F241-1AA3-4BEA-93CF-33A958F891FA}"/>
    <dgm:cxn modelId="{90BEF424-1B78-4452-966C-DE6F808C4010}" srcId="{E5670C24-B4B4-47AA-98D0-D593585C46C3}" destId="{1561D72C-CD00-40B0-9C48-532F2EB84D27}" srcOrd="2" destOrd="0" parTransId="{A6A99C27-1274-486D-B45B-0554D7D5B85F}" sibTransId="{80615FB7-288A-4DC4-8679-C15A80E27DA8}"/>
    <dgm:cxn modelId="{FB6C9336-9F9F-4F1E-B46D-1EFE92612539}" type="presOf" srcId="{E5670C24-B4B4-47AA-98D0-D593585C46C3}" destId="{47755843-DB76-49AC-AA19-D0504622FDC5}" srcOrd="0" destOrd="0" presId="urn:microsoft.com/office/officeart/2005/8/layout/vList2"/>
    <dgm:cxn modelId="{83B210BE-49B8-4B36-962A-5C2EE10E7885}" type="presOf" srcId="{F5605E5E-CA10-441F-A16E-C669AC80DC96}" destId="{A43C9871-9A97-4FAF-83EE-93800F7FEA3B}" srcOrd="0" destOrd="0" presId="urn:microsoft.com/office/officeart/2005/8/layout/vList2"/>
    <dgm:cxn modelId="{727129C3-BDCB-4A96-A088-6A713A2073CD}" type="presOf" srcId="{092F6E2C-9228-4189-A3CC-5E1DAB7786E6}" destId="{14E3478D-0376-4FB5-96D7-0B4AFBBE23BB}" srcOrd="0" destOrd="0" presId="urn:microsoft.com/office/officeart/2005/8/layout/vList2"/>
    <dgm:cxn modelId="{8A9CFDD0-E436-4E14-A9C1-D1F0C64F20B2}" srcId="{E5670C24-B4B4-47AA-98D0-D593585C46C3}" destId="{F5605E5E-CA10-441F-A16E-C669AC80DC96}" srcOrd="0" destOrd="0" parTransId="{D8745EED-92FD-4C3A-857C-E95CEE6B08FD}" sibTransId="{0016A6F5-4CDC-4009-A0F4-C684A4080441}"/>
    <dgm:cxn modelId="{98E563E0-0DB5-4D3A-A618-994F0EBAC363}" type="presOf" srcId="{1561D72C-CD00-40B0-9C48-532F2EB84D27}" destId="{2DA74D3A-D361-4E35-9027-1448255C9080}" srcOrd="0" destOrd="0" presId="urn:microsoft.com/office/officeart/2005/8/layout/vList2"/>
    <dgm:cxn modelId="{C0F8DCA9-03B1-4937-99BD-ED89BEFA8E41}" type="presParOf" srcId="{47755843-DB76-49AC-AA19-D0504622FDC5}" destId="{A43C9871-9A97-4FAF-83EE-93800F7FEA3B}" srcOrd="0" destOrd="0" presId="urn:microsoft.com/office/officeart/2005/8/layout/vList2"/>
    <dgm:cxn modelId="{97AA9B93-A824-4987-B75A-30C06780CCDB}" type="presParOf" srcId="{47755843-DB76-49AC-AA19-D0504622FDC5}" destId="{1A843380-882E-4C7F-A4CC-B670383D4875}" srcOrd="1" destOrd="0" presId="urn:microsoft.com/office/officeart/2005/8/layout/vList2"/>
    <dgm:cxn modelId="{6FE0A3FB-DE40-4D87-B043-F00E74DED35A}" type="presParOf" srcId="{47755843-DB76-49AC-AA19-D0504622FDC5}" destId="{14E3478D-0376-4FB5-96D7-0B4AFBBE23BB}" srcOrd="2" destOrd="0" presId="urn:microsoft.com/office/officeart/2005/8/layout/vList2"/>
    <dgm:cxn modelId="{D9CADA72-C406-4B3D-9242-C5AE1F947891}" type="presParOf" srcId="{47755843-DB76-49AC-AA19-D0504622FDC5}" destId="{E3A1464C-0A7E-4B8E-B3BD-F0C7845BAEAF}" srcOrd="3" destOrd="0" presId="urn:microsoft.com/office/officeart/2005/8/layout/vList2"/>
    <dgm:cxn modelId="{BB7EA11F-B80D-4023-9C1E-4CDD1AE7FFBF}" type="presParOf" srcId="{47755843-DB76-49AC-AA19-D0504622FDC5}" destId="{2DA74D3A-D361-4E35-9027-1448255C908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3C9871-9A97-4FAF-83EE-93800F7FEA3B}">
      <dsp:nvSpPr>
        <dsp:cNvPr id="0" name=""/>
        <dsp:cNvSpPr/>
      </dsp:nvSpPr>
      <dsp:spPr>
        <a:xfrm>
          <a:off x="0" y="1606"/>
          <a:ext cx="3943350" cy="1824468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If you are not saved yet, you need to repent now and surrender your life to Jesus.</a:t>
          </a:r>
        </a:p>
      </dsp:txBody>
      <dsp:txXfrm>
        <a:off x="89063" y="90669"/>
        <a:ext cx="3765224" cy="1646342"/>
      </dsp:txXfrm>
    </dsp:sp>
    <dsp:sp modelId="{14E3478D-0376-4FB5-96D7-0B4AFBBE23BB}">
      <dsp:nvSpPr>
        <dsp:cNvPr id="0" name=""/>
        <dsp:cNvSpPr/>
      </dsp:nvSpPr>
      <dsp:spPr>
        <a:xfrm>
          <a:off x="0" y="1840109"/>
          <a:ext cx="3943350" cy="1824468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Ask for forgiveness and cleansing in the blood of Jesus. Make Jesus your friend today </a:t>
          </a:r>
        </a:p>
      </dsp:txBody>
      <dsp:txXfrm>
        <a:off x="89063" y="1929172"/>
        <a:ext cx="3765224" cy="1646342"/>
      </dsp:txXfrm>
    </dsp:sp>
    <dsp:sp modelId="{2DA74D3A-D361-4E35-9027-1448255C9080}">
      <dsp:nvSpPr>
        <dsp:cNvPr id="0" name=""/>
        <dsp:cNvSpPr/>
      </dsp:nvSpPr>
      <dsp:spPr>
        <a:xfrm>
          <a:off x="0" y="3678612"/>
          <a:ext cx="3943350" cy="1824468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Then go out and tell other boys and girls about the love of Jesus.</a:t>
          </a:r>
        </a:p>
      </dsp:txBody>
      <dsp:txXfrm>
        <a:off x="89063" y="3767675"/>
        <a:ext cx="3765224" cy="16463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1461-79B3-4738-AAB7-780A3EAA340E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C9BDF-0EBC-4CF9-A70C-E6CF739D6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1461-79B3-4738-AAB7-780A3EAA340E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C9BDF-0EBC-4CF9-A70C-E6CF739D6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1461-79B3-4738-AAB7-780A3EAA340E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C9BDF-0EBC-4CF9-A70C-E6CF739D6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1461-79B3-4738-AAB7-780A3EAA340E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C9BDF-0EBC-4CF9-A70C-E6CF739D6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1461-79B3-4738-AAB7-780A3EAA340E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C9BDF-0EBC-4CF9-A70C-E6CF739D6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1461-79B3-4738-AAB7-780A3EAA340E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C9BDF-0EBC-4CF9-A70C-E6CF739D6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1461-79B3-4738-AAB7-780A3EAA340E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C9BDF-0EBC-4CF9-A70C-E6CF739D6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1461-79B3-4738-AAB7-780A3EAA340E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C9BDF-0EBC-4CF9-A70C-E6CF739D6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1461-79B3-4738-AAB7-780A3EAA340E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C9BDF-0EBC-4CF9-A70C-E6CF739D6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1461-79B3-4738-AAB7-780A3EAA340E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C9BDF-0EBC-4CF9-A70C-E6CF739D6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1461-79B3-4738-AAB7-780A3EAA340E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C9BDF-0EBC-4CF9-A70C-E6CF739D6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11461-79B3-4738-AAB7-780A3EAA340E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C9BDF-0EBC-4CF9-A70C-E6CF739D6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ca.images.search.yahoo.com/search/images;_ylt=AwrE18k.QkhiPvoAqxDrFAx.;_ylu=Y29sbwNiZjEEcG9zAzEEdnRpZAMEc2VjA3BpdnM-?p=preaching+the+gospel+image+clipart&amp;fr2=piv-web&amp;type=E211CA714G0&amp;fr=mcafee" TargetMode="External"/><Relationship Id="rId2" Type="http://schemas.openxmlformats.org/officeDocument/2006/relationships/hyperlink" Target="http://chrismaxwell.me/blog/many-and-a-few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lipart-library.com/gospel-cliparts.html" TargetMode="External"/><Relationship Id="rId4" Type="http://schemas.openxmlformats.org/officeDocument/2006/relationships/hyperlink" Target="https://favpng.com/png_view/boy-reading-clipart-bible-story-child-bible-study-clip-art-png/aD3z5bVC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2" name="Rectangle 191">
            <a:extLst>
              <a:ext uri="{FF2B5EF4-FFF2-40B4-BE49-F238E27FC236}">
                <a16:creationId xmlns:a16="http://schemas.microsoft.com/office/drawing/2014/main" id="{379C0369-A022-4605-B2F4-7773B74CCC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Freeform 6">
            <a:extLst>
              <a:ext uri="{FF2B5EF4-FFF2-40B4-BE49-F238E27FC236}">
                <a16:creationId xmlns:a16="http://schemas.microsoft.com/office/drawing/2014/main" id="{FFFD28B7-CC22-4615-B487-71F0110401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390858" y="911116"/>
            <a:ext cx="515815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" name="Rectangle 8">
            <a:extLst>
              <a:ext uri="{FF2B5EF4-FFF2-40B4-BE49-F238E27FC236}">
                <a16:creationId xmlns:a16="http://schemas.microsoft.com/office/drawing/2014/main" id="{712E4DE6-A2E5-4786-B1B9-795E13D12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0" y="1370435"/>
            <a:ext cx="395419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" name="Freeform 7">
            <a:extLst>
              <a:ext uri="{FF2B5EF4-FFF2-40B4-BE49-F238E27FC236}">
                <a16:creationId xmlns:a16="http://schemas.microsoft.com/office/drawing/2014/main" id="{176DEB1C-09CA-478A-AEEF-963E89897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600123" y="643467"/>
            <a:ext cx="307028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" name="Rectangle 8">
            <a:extLst>
              <a:ext uri="{FF2B5EF4-FFF2-40B4-BE49-F238E27FC236}">
                <a16:creationId xmlns:a16="http://schemas.microsoft.com/office/drawing/2014/main" id="{28861D55-9A89-4552-8E10-2201E1991D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96646" y="644382"/>
            <a:ext cx="8050541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03" y="1472048"/>
            <a:ext cx="4216176" cy="3180360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spPr>
        <p:txBody>
          <a:bodyPr vert="horz" lIns="91440" tIns="45720" rIns="91440" bIns="45720" rtlCol="0" anchor="b"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en-US" sz="33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5100" kern="1200" dirty="0">
                <a:solidFill>
                  <a:srgbClr val="FFFF00"/>
                </a:solidFill>
                <a:latin typeface="+mn-lt"/>
                <a:ea typeface="+mj-ea"/>
                <a:cs typeface="+mj-cs"/>
              </a:rPr>
              <a:t>TELLING OTHERS ABOUT JESUS</a:t>
            </a:r>
            <a:br>
              <a:rPr lang="en-US" sz="33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</a:br>
            <a:br>
              <a:rPr lang="en-US" sz="33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</a:br>
            <a:r>
              <a:rPr lang="en-US" sz="40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Acts 16:1-10</a:t>
            </a:r>
            <a:br>
              <a:rPr lang="en-US" sz="40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</a:br>
            <a:endParaRPr lang="en-US" sz="4000" kern="1200" dirty="0">
              <a:solidFill>
                <a:srgbClr val="FFFFFF"/>
              </a:solidFill>
              <a:latin typeface="+mn-lt"/>
              <a:ea typeface="+mj-ea"/>
              <a:cs typeface="+mj-cs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F859BEE9-939B-4480-89BD-AF4CC0870E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95" r="10619"/>
          <a:stretch/>
        </p:blipFill>
        <p:spPr bwMode="auto">
          <a:xfrm>
            <a:off x="4799673" y="1249381"/>
            <a:ext cx="3733318" cy="4114800"/>
          </a:xfrm>
          <a:prstGeom prst="rect">
            <a:avLst/>
          </a:prstGeom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D55CD764-972B-4CA5-A885-53E55C63E1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4165AB3-7006-4430-BCE3-25476BE133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48267"/>
            <a:ext cx="3968601" cy="590973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92C07DE-BC3D-4596-B9D9-07B49AFDD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048" y="3141512"/>
            <a:ext cx="3181350" cy="78557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000" kern="12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REFERENCES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633C625-BF6C-45D3-8A54-180F2E21DD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125" y="3154680"/>
            <a:ext cx="174721" cy="1340860"/>
            <a:chOff x="56167" y="3520440"/>
            <a:chExt cx="232963" cy="1340860"/>
          </a:xfrm>
        </p:grpSpPr>
        <p:sp>
          <p:nvSpPr>
            <p:cNvPr id="54" name="Rectangle 2">
              <a:extLst>
                <a:ext uri="{FF2B5EF4-FFF2-40B4-BE49-F238E27FC236}">
                  <a16:creationId xmlns:a16="http://schemas.microsoft.com/office/drawing/2014/main" id="{48488E96-89DD-4A11-94EF-7D6BC9AF19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8600" y="409019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9">
              <a:extLst>
                <a:ext uri="{FF2B5EF4-FFF2-40B4-BE49-F238E27FC236}">
                  <a16:creationId xmlns:a16="http://schemas.microsoft.com/office/drawing/2014/main" id="{4A8DC0EE-8660-41A7-9C6D-E61752994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409019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2">
              <a:extLst>
                <a:ext uri="{FF2B5EF4-FFF2-40B4-BE49-F238E27FC236}">
                  <a16:creationId xmlns:a16="http://schemas.microsoft.com/office/drawing/2014/main" id="{203D778E-580A-4923-B4E3-E0209EA203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8600" y="394808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9">
              <a:extLst>
                <a:ext uri="{FF2B5EF4-FFF2-40B4-BE49-F238E27FC236}">
                  <a16:creationId xmlns:a16="http://schemas.microsoft.com/office/drawing/2014/main" id="{828B7064-C02A-40AB-9A76-0B8D48F9BB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94808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2">
              <a:extLst>
                <a:ext uri="{FF2B5EF4-FFF2-40B4-BE49-F238E27FC236}">
                  <a16:creationId xmlns:a16="http://schemas.microsoft.com/office/drawing/2014/main" id="{AFA75CA9-C8C3-4F52-9A7E-4A35E5D157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8600" y="380597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9">
              <a:extLst>
                <a:ext uri="{FF2B5EF4-FFF2-40B4-BE49-F238E27FC236}">
                  <a16:creationId xmlns:a16="http://schemas.microsoft.com/office/drawing/2014/main" id="{7879F7A4-B8B5-44B6-9B25-0F985C2767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80597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2">
              <a:extLst>
                <a:ext uri="{FF2B5EF4-FFF2-40B4-BE49-F238E27FC236}">
                  <a16:creationId xmlns:a16="http://schemas.microsoft.com/office/drawing/2014/main" id="{B9EB7736-B58D-4F32-A97D-BB31C65BB3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8600" y="366385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59">
              <a:extLst>
                <a:ext uri="{FF2B5EF4-FFF2-40B4-BE49-F238E27FC236}">
                  <a16:creationId xmlns:a16="http://schemas.microsoft.com/office/drawing/2014/main" id="{38379E14-B730-419C-8173-2A20AC78BB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66385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2">
              <a:extLst>
                <a:ext uri="{FF2B5EF4-FFF2-40B4-BE49-F238E27FC236}">
                  <a16:creationId xmlns:a16="http://schemas.microsoft.com/office/drawing/2014/main" id="{4A8DF872-A4F1-480C-AA90-1BE42287CC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8600" y="352174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59">
              <a:extLst>
                <a:ext uri="{FF2B5EF4-FFF2-40B4-BE49-F238E27FC236}">
                  <a16:creationId xmlns:a16="http://schemas.microsoft.com/office/drawing/2014/main" id="{9ACA4C8E-C294-4E21-9FF6-AAE204ED48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52174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2">
              <a:extLst>
                <a:ext uri="{FF2B5EF4-FFF2-40B4-BE49-F238E27FC236}">
                  <a16:creationId xmlns:a16="http://schemas.microsoft.com/office/drawing/2014/main" id="{3F63FE3B-4CEB-4EC9-9D85-8A310B52DA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8600" y="480076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59">
              <a:extLst>
                <a:ext uri="{FF2B5EF4-FFF2-40B4-BE49-F238E27FC236}">
                  <a16:creationId xmlns:a16="http://schemas.microsoft.com/office/drawing/2014/main" id="{FD6DD391-2C2B-4B26-B0D4-67BF3823D7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480076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2">
              <a:extLst>
                <a:ext uri="{FF2B5EF4-FFF2-40B4-BE49-F238E27FC236}">
                  <a16:creationId xmlns:a16="http://schemas.microsoft.com/office/drawing/2014/main" id="{0C7C3B2E-86CC-4163-A539-26AA1C47DC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8600" y="465865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59">
              <a:extLst>
                <a:ext uri="{FF2B5EF4-FFF2-40B4-BE49-F238E27FC236}">
                  <a16:creationId xmlns:a16="http://schemas.microsoft.com/office/drawing/2014/main" id="{258AC2BC-E32E-4691-9160-12989E74BA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465865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2">
              <a:extLst>
                <a:ext uri="{FF2B5EF4-FFF2-40B4-BE49-F238E27FC236}">
                  <a16:creationId xmlns:a16="http://schemas.microsoft.com/office/drawing/2014/main" id="{520852ED-EED4-4736-BDD1-391F6BC3DF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8600" y="451654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59">
              <a:extLst>
                <a:ext uri="{FF2B5EF4-FFF2-40B4-BE49-F238E27FC236}">
                  <a16:creationId xmlns:a16="http://schemas.microsoft.com/office/drawing/2014/main" id="{72EB9B24-DFF3-4B2E-BFDD-52B7BF9A76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451654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2">
              <a:extLst>
                <a:ext uri="{FF2B5EF4-FFF2-40B4-BE49-F238E27FC236}">
                  <a16:creationId xmlns:a16="http://schemas.microsoft.com/office/drawing/2014/main" id="{0CD576D8-6DE9-446A-952B-C9627BCC0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8600" y="437442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59">
              <a:extLst>
                <a:ext uri="{FF2B5EF4-FFF2-40B4-BE49-F238E27FC236}">
                  <a16:creationId xmlns:a16="http://schemas.microsoft.com/office/drawing/2014/main" id="{522D4951-833E-46D2-AD5F-DEEFF18C04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437442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2">
              <a:extLst>
                <a:ext uri="{FF2B5EF4-FFF2-40B4-BE49-F238E27FC236}">
                  <a16:creationId xmlns:a16="http://schemas.microsoft.com/office/drawing/2014/main" id="{18332C5B-DC9E-4B22-9229-AE6087099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8600" y="423231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59">
              <a:extLst>
                <a:ext uri="{FF2B5EF4-FFF2-40B4-BE49-F238E27FC236}">
                  <a16:creationId xmlns:a16="http://schemas.microsoft.com/office/drawing/2014/main" id="{6848F85B-BE01-4BC6-9FDE-7213CFE8B6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423231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5" name="Rectangle 74">
            <a:extLst>
              <a:ext uri="{FF2B5EF4-FFF2-40B4-BE49-F238E27FC236}">
                <a16:creationId xmlns:a16="http://schemas.microsoft.com/office/drawing/2014/main" id="{E3E51905-F374-4E1A-97CF-B741584B7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01384"/>
            <a:ext cx="4389120" cy="35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BC989B4-0D56-499B-A7CF-608650EE49C5}"/>
              </a:ext>
            </a:extLst>
          </p:cNvPr>
          <p:cNvSpPr txBox="1"/>
          <p:nvPr/>
        </p:nvSpPr>
        <p:spPr>
          <a:xfrm>
            <a:off x="3968601" y="1039826"/>
            <a:ext cx="5002974" cy="57543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fr-CA" sz="23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http://chrismaxwell.me/blog/many-and-a-few</a:t>
            </a:r>
            <a:r>
              <a:rPr lang="fr-CA" sz="2300" dirty="0"/>
              <a:t> </a:t>
            </a:r>
          </a:p>
          <a:p>
            <a:pPr marL="342900" indent="-342900" algn="just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fr-CA" sz="23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https://ca.images.search.yahoo.com/search/images;_ylt=AwrE18k.QkhiPvoAqxDrFAx.;_ylu=Y29sbwNiZjEEcG9zAzEEdnRpZAMEc2VjA3BpdnM-?p=preaching+the+gospel+image+clipart&amp;fr2=piv-web&amp;type=E211CA714G0&amp;fr=mcafee</a:t>
            </a:r>
            <a:r>
              <a:rPr lang="fr-CA" sz="2300" dirty="0"/>
              <a:t> </a:t>
            </a:r>
          </a:p>
          <a:p>
            <a:pPr marL="342900" indent="-342900" algn="just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fr-CA" sz="23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https://favpng.com/png_view/boy-reading-clipart-bible-story-child-bible-study-clip-art-png/aD3z5bVC</a:t>
            </a:r>
            <a:r>
              <a:rPr lang="fr-CA" sz="2300" dirty="0"/>
              <a:t> </a:t>
            </a:r>
          </a:p>
          <a:p>
            <a:pPr marL="342900" indent="-342900" algn="just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300" kern="1200" dirty="0">
                <a:latin typeface="+mn-lt"/>
                <a:ea typeface="+mn-ea"/>
                <a:cs typeface="+mn-c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http://clipart-library.com/gospel-cliparts.html</a:t>
            </a:r>
            <a:r>
              <a:rPr lang="en-US" sz="2300" kern="1200" dirty="0">
                <a:latin typeface="+mn-lt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4433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MEMORY VERSE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   </a:t>
            </a:r>
          </a:p>
        </p:txBody>
      </p:sp>
      <p:sp>
        <p:nvSpPr>
          <p:cNvPr id="7" name="Oval Callout 6"/>
          <p:cNvSpPr/>
          <p:nvPr/>
        </p:nvSpPr>
        <p:spPr>
          <a:xfrm>
            <a:off x="1799573" y="1752600"/>
            <a:ext cx="6629400" cy="4267200"/>
          </a:xfrm>
          <a:prstGeom prst="wedgeEllipseCallout">
            <a:avLst>
              <a:gd name="adj1" fmla="val -17581"/>
              <a:gd name="adj2" fmla="val 475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‘’And after he had seen the vision, immediately we endeavoured to go into Macedonia, assuredly gathering that the Lord had called us to preach the gospel unto </a:t>
            </a:r>
            <a:r>
              <a:rPr lang="fr-CA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</a:t>
            </a:r>
            <a:r>
              <a:rPr lang="fr-CA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’’ </a:t>
            </a:r>
            <a:r>
              <a:rPr lang="fr-CA" sz="3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Acts16:10</a:t>
            </a:r>
            <a:endParaRPr lang="en-US" sz="3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Sharing The Gospel Clipart">
            <a:extLst>
              <a:ext uri="{FF2B5EF4-FFF2-40B4-BE49-F238E27FC236}">
                <a16:creationId xmlns:a16="http://schemas.microsoft.com/office/drawing/2014/main" id="{D889148C-6C7C-4263-9D13-80B63AC115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45" y="4749289"/>
            <a:ext cx="1811055" cy="1811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C5E1D13B-3A3C-462E-A6FF-A3D5A3881F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6">
            <a:extLst>
              <a:ext uri="{FF2B5EF4-FFF2-40B4-BE49-F238E27FC236}">
                <a16:creationId xmlns:a16="http://schemas.microsoft.com/office/drawing/2014/main" id="{B82AB0A7-5ADB-43AA-A85D-9EB9D8BC0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095660" y="900814"/>
            <a:ext cx="569714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7">
            <a:extLst>
              <a:ext uri="{FF2B5EF4-FFF2-40B4-BE49-F238E27FC236}">
                <a16:creationId xmlns:a16="http://schemas.microsoft.com/office/drawing/2014/main" id="{94214E17-97F3-4B04-AAE9-03BA148AE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094656" y="633165"/>
            <a:ext cx="361990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Rectangle 8">
            <a:extLst>
              <a:ext uri="{FF2B5EF4-FFF2-40B4-BE49-F238E27FC236}">
                <a16:creationId xmlns:a16="http://schemas.microsoft.com/office/drawing/2014/main" id="{EC9D92EA-1FC7-47BC-8749-59CAF27E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634080"/>
            <a:ext cx="5456646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50" y="722235"/>
            <a:ext cx="5438795" cy="4180128"/>
          </a:xfrm>
        </p:spPr>
        <p:txBody>
          <a:bodyPr anchor="t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500" dirty="0">
                <a:solidFill>
                  <a:srgbClr val="FEFFFF"/>
                </a:solidFill>
              </a:rPr>
              <a:t>Jesus went about everywhere doing goods and preaching to people.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500" dirty="0">
                <a:solidFill>
                  <a:srgbClr val="FEFFFF"/>
                </a:solidFill>
              </a:rPr>
              <a:t>He told them to turn away from the bad things and to believe God. (</a:t>
            </a:r>
            <a:r>
              <a:rPr lang="en-US" sz="2500" dirty="0">
                <a:solidFill>
                  <a:srgbClr val="FFFF00"/>
                </a:solidFill>
              </a:rPr>
              <a:t>Mark 1:14</a:t>
            </a:r>
            <a:r>
              <a:rPr lang="en-US" sz="2500" dirty="0">
                <a:solidFill>
                  <a:srgbClr val="FEFFFF"/>
                </a:solidFill>
              </a:rPr>
              <a:t>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500" dirty="0">
                <a:solidFill>
                  <a:srgbClr val="FEFFFF"/>
                </a:solidFill>
              </a:rPr>
              <a:t>After Jesus finished His work on earth, He went into heaven and told His friends to continue the work of soul-winning.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500" dirty="0">
                <a:solidFill>
                  <a:srgbClr val="FEFFFF"/>
                </a:solidFill>
              </a:rPr>
              <a:t>Soul-winning is telling naughty boys and girls about Jesus, so they can turn away from their bad ways.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500" dirty="0">
                <a:solidFill>
                  <a:srgbClr val="FEFFFF"/>
                </a:solidFill>
              </a:rPr>
              <a:t>If you are a friend of Jesus, you must take this work seriously.</a:t>
            </a:r>
          </a:p>
        </p:txBody>
      </p:sp>
      <p:pic>
        <p:nvPicPr>
          <p:cNvPr id="4" name="Google Shape;2209;p43">
            <a:extLst>
              <a:ext uri="{FF2B5EF4-FFF2-40B4-BE49-F238E27FC236}">
                <a16:creationId xmlns:a16="http://schemas.microsoft.com/office/drawing/2014/main" id="{89BE5317-FBD1-4E84-B910-DC2BD1F8635B}"/>
              </a:ext>
            </a:extLst>
          </p:cNvPr>
          <p:cNvPicPr preferRelativeResize="0"/>
          <p:nvPr/>
        </p:nvPicPr>
        <p:blipFill rotWithShape="1">
          <a:blip r:embed="rId2"/>
          <a:srcRect t="541" r="-1" b="2280"/>
          <a:stretch/>
        </p:blipFill>
        <p:spPr>
          <a:xfrm>
            <a:off x="5665602" y="1353980"/>
            <a:ext cx="3478169" cy="525779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5628E5CB-913B-4378-97CE-18C9F6410C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9972DC-A373-40B6-91BA-D4EB9DE1D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11" y="2590800"/>
            <a:ext cx="4344265" cy="2033612"/>
          </a:xfrm>
          <a:solidFill>
            <a:schemeClr val="accent4">
              <a:lumMod val="20000"/>
              <a:lumOff val="80000"/>
            </a:schemeClr>
          </a:solidFill>
          <a:effectLst>
            <a:softEdge rad="215900"/>
          </a:effectLst>
        </p:spPr>
        <p:txBody>
          <a:bodyPr>
            <a:normAutofit/>
          </a:bodyPr>
          <a:lstStyle/>
          <a:p>
            <a:r>
              <a:rPr lang="en-CA" sz="3000" dirty="0"/>
              <a:t>There is a need to be saved before you can become a soul winner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5597784-190C-4A70-ADA1-CD00DB441B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9257943"/>
              </p:ext>
            </p:extLst>
          </p:nvPr>
        </p:nvGraphicFramePr>
        <p:xfrm>
          <a:off x="4953000" y="676656"/>
          <a:ext cx="394335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835827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9" name="Rectangle 138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7282" y="635715"/>
            <a:ext cx="8356656" cy="2482136"/>
            <a:chOff x="409710" y="635715"/>
            <a:chExt cx="11142208" cy="2482136"/>
          </a:xfrm>
        </p:grpSpPr>
        <p:sp>
          <p:nvSpPr>
            <p:cNvPr id="142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28AF960-D5C1-478D-BB13-4D755672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460" y="759805"/>
            <a:ext cx="7729890" cy="91659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500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THERE IS A NEED TO LOVE</a:t>
            </a:r>
          </a:p>
        </p:txBody>
      </p:sp>
      <p:sp>
        <p:nvSpPr>
          <p:cNvPr id="8200" name="Content Placeholder 8199">
            <a:extLst>
              <a:ext uri="{FF2B5EF4-FFF2-40B4-BE49-F238E27FC236}">
                <a16:creationId xmlns:a16="http://schemas.microsoft.com/office/drawing/2014/main" id="{D0C0411C-A143-00D1-BE74-73443F8BF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491" y="2295897"/>
            <a:ext cx="4339728" cy="4391746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2500" dirty="0"/>
              <a:t>The friend of Jesus who wants to share Jesus’s love with others must have love in his or her heart.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500" dirty="0"/>
              <a:t>He or she must love people who are doing bad things and have pity on them; but must hate their bad ways and not copy them.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500" dirty="0"/>
              <a:t>He must be humble and ready to suffer for Jesus.</a:t>
            </a: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FF7F24BF-CAB5-46D7-AD50-6553BE8DC9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1546" y="2551445"/>
            <a:ext cx="3380599" cy="3239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2936323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9" name="Rectangle 138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7282" y="635715"/>
            <a:ext cx="8356656" cy="2482136"/>
            <a:chOff x="409710" y="635715"/>
            <a:chExt cx="11142208" cy="2482136"/>
          </a:xfrm>
        </p:grpSpPr>
        <p:sp>
          <p:nvSpPr>
            <p:cNvPr id="142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28AF960-D5C1-478D-BB13-4D755672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460" y="915378"/>
            <a:ext cx="7729890" cy="76419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400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TIMOTHY A GOOD EXAMPLE TO FOLLOW</a:t>
            </a:r>
          </a:p>
        </p:txBody>
      </p:sp>
      <p:sp>
        <p:nvSpPr>
          <p:cNvPr id="8200" name="Content Placeholder 8199">
            <a:extLst>
              <a:ext uri="{FF2B5EF4-FFF2-40B4-BE49-F238E27FC236}">
                <a16:creationId xmlns:a16="http://schemas.microsoft.com/office/drawing/2014/main" id="{D0C0411C-A143-00D1-BE74-73443F8BF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5212" y="2222008"/>
            <a:ext cx="4948159" cy="3196522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600" dirty="0"/>
              <a:t>Timothy  was taught the word of God by his mother and Grand mother.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600" dirty="0"/>
              <a:t>He became a friend of Jesus and a great preacher.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600" dirty="0"/>
              <a:t>He is a good example for you to follow.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9E580AF-B63A-4CF7-B2CA-A38875F4B178}"/>
              </a:ext>
            </a:extLst>
          </p:cNvPr>
          <p:cNvSpPr txBox="1"/>
          <p:nvPr/>
        </p:nvSpPr>
        <p:spPr>
          <a:xfrm>
            <a:off x="152400" y="5541781"/>
            <a:ext cx="8839200" cy="12400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05000"/>
              </a:lnSpc>
            </a:pPr>
            <a:r>
              <a:rPr lang="en-US" sz="2400" b="0" i="0" dirty="0">
                <a:solidFill>
                  <a:srgbClr val="0000CC"/>
                </a:solidFill>
                <a:effectLst/>
              </a:rPr>
              <a:t>‘’And he said unto them, Go ye into all the world, and preach the gospel to every creature. He that believeth and is baptized shall be saved; but he that believeth not shall be damned’’. </a:t>
            </a:r>
            <a:r>
              <a:rPr lang="en-US" sz="2400" b="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Mark16:15-16</a:t>
            </a:r>
          </a:p>
        </p:txBody>
      </p:sp>
      <p:pic>
        <p:nvPicPr>
          <p:cNvPr id="4098" name="Picture 2" descr="Uploaded image">
            <a:extLst>
              <a:ext uri="{FF2B5EF4-FFF2-40B4-BE49-F238E27FC236}">
                <a16:creationId xmlns:a16="http://schemas.microsoft.com/office/drawing/2014/main" id="{F0E85C78-0CF0-4B0A-921A-5302042571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914" y="2352607"/>
            <a:ext cx="2400411" cy="2894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1615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build="p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F960-D5C1-478D-BB13-4D755672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1806" y="0"/>
            <a:ext cx="6120000" cy="756000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600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DIFFERENT WAYS TO PREACH THE GOSPEL?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F88DA1F7-243F-4238-B2E5-D9BC0A53C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rgbClr val="525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ounded Rectangle 9">
            <a:extLst>
              <a:ext uri="{FF2B5EF4-FFF2-40B4-BE49-F238E27FC236}">
                <a16:creationId xmlns:a16="http://schemas.microsoft.com/office/drawing/2014/main" id="{A7FC5E3B-10AB-47E5-A8FC-14E8B42CE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474" y="484632"/>
            <a:ext cx="2348864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Google Shape;2238;p44">
            <a:extLst>
              <a:ext uri="{FF2B5EF4-FFF2-40B4-BE49-F238E27FC236}">
                <a16:creationId xmlns:a16="http://schemas.microsoft.com/office/drawing/2014/main" id="{416BDFFC-A6F0-4E53-A644-3E335184BA9D}"/>
              </a:ext>
            </a:extLst>
          </p:cNvPr>
          <p:cNvPicPr preferRelativeResize="0"/>
          <p:nvPr/>
        </p:nvPicPr>
        <p:blipFill rotWithShape="1">
          <a:blip r:embed="rId2"/>
          <a:srcRect t="6344" b="11788"/>
          <a:stretch/>
        </p:blipFill>
        <p:spPr>
          <a:xfrm>
            <a:off x="432592" y="556376"/>
            <a:ext cx="2158207" cy="1749493"/>
          </a:xfrm>
          <a:prstGeom prst="rect">
            <a:avLst/>
          </a:prstGeom>
          <a:noFill/>
        </p:spPr>
      </p:pic>
      <p:pic>
        <p:nvPicPr>
          <p:cNvPr id="12" name="Google Shape;2235;p44">
            <a:extLst>
              <a:ext uri="{FF2B5EF4-FFF2-40B4-BE49-F238E27FC236}">
                <a16:creationId xmlns:a16="http://schemas.microsoft.com/office/drawing/2014/main" id="{BDA942D2-3822-4250-91D4-F501C8CC3658}"/>
              </a:ext>
            </a:extLst>
          </p:cNvPr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420717" y="2815754"/>
            <a:ext cx="2158207" cy="1494062"/>
          </a:xfrm>
          <a:prstGeom prst="rect">
            <a:avLst/>
          </a:prstGeom>
          <a:noFill/>
        </p:spPr>
      </p:pic>
      <p:pic>
        <p:nvPicPr>
          <p:cNvPr id="15" name="Google Shape;2237;p44">
            <a:extLst>
              <a:ext uri="{FF2B5EF4-FFF2-40B4-BE49-F238E27FC236}">
                <a16:creationId xmlns:a16="http://schemas.microsoft.com/office/drawing/2014/main" id="{655E5CFA-7613-4A18-B722-362926CB5471}"/>
              </a:ext>
            </a:extLst>
          </p:cNvPr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489204" y="4552132"/>
            <a:ext cx="2101595" cy="1606466"/>
          </a:xfrm>
          <a:prstGeom prst="rect">
            <a:avLst/>
          </a:prstGeom>
          <a:noFill/>
          <a:effectLst/>
        </p:spPr>
      </p:pic>
      <p:sp>
        <p:nvSpPr>
          <p:cNvPr id="8200" name="Content Placeholder 8199">
            <a:extLst>
              <a:ext uri="{FF2B5EF4-FFF2-40B4-BE49-F238E27FC236}">
                <a16:creationId xmlns:a16="http://schemas.microsoft.com/office/drawing/2014/main" id="{D0C0411C-A143-00D1-BE74-73443F8BF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0040" y="846844"/>
            <a:ext cx="5821560" cy="5858756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AutoNum type="alphaLcParenR"/>
            </a:pPr>
            <a:r>
              <a:rPr lang="en-US" sz="2700" dirty="0">
                <a:ea typeface="Times New Roman"/>
                <a:cs typeface="Times New Roman"/>
                <a:sym typeface="Times New Roman"/>
              </a:rPr>
              <a:t>Person–to–person preaching</a:t>
            </a:r>
          </a:p>
          <a:p>
            <a:pPr marL="457200" indent="-45720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n" sz="2700" dirty="0">
                <a:ea typeface="Times New Roman"/>
                <a:cs typeface="Times New Roman"/>
                <a:sym typeface="Times New Roman"/>
              </a:rPr>
              <a:t>The use of children’s  tracts, and magazines.</a:t>
            </a:r>
          </a:p>
          <a:p>
            <a:pPr marL="457200" indent="-45720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n" sz="2700" dirty="0">
                <a:ea typeface="Times New Roman"/>
                <a:cs typeface="Times New Roman"/>
                <a:sym typeface="Times New Roman"/>
              </a:rPr>
              <a:t>By inviting your friends and playmates to fellowship and special church programmes.</a:t>
            </a:r>
          </a:p>
          <a:p>
            <a:pPr marL="457200" indent="-45720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n-US" sz="2700" dirty="0">
                <a:ea typeface="Times New Roman"/>
                <a:cs typeface="Times New Roman"/>
                <a:sym typeface="Times New Roman"/>
              </a:rPr>
              <a:t>By Praying always for naughty friends</a:t>
            </a:r>
          </a:p>
          <a:p>
            <a:pPr marL="457200" indent="-45720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n-US" sz="2700" dirty="0">
                <a:ea typeface="Times New Roman"/>
                <a:cs typeface="Times New Roman"/>
                <a:sym typeface="Times New Roman"/>
              </a:rPr>
              <a:t>By living a good example by others to follow.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" sz="2700" dirty="0">
                <a:ea typeface="Times New Roman"/>
                <a:cs typeface="Times New Roman"/>
                <a:sym typeface="Times New Roman"/>
              </a:rPr>
              <a:t>You must be obedient to Jesus’ command to go everywhere  in the world to share His love with other</a:t>
            </a:r>
          </a:p>
        </p:txBody>
      </p:sp>
    </p:spTree>
    <p:extLst>
      <p:ext uri="{BB962C8B-B14F-4D97-AF65-F5344CB8AC3E}">
        <p14:creationId xmlns:p14="http://schemas.microsoft.com/office/powerpoint/2010/main" val="772351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2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2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2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2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5718" y="2490436"/>
            <a:ext cx="7281746" cy="3567173"/>
          </a:xfrm>
        </p:spPr>
        <p:txBody>
          <a:bodyPr anchor="ctr"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sz="2800" dirty="0"/>
              <a:t>The great work that Jesus gave His friends to do is called____________________.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800" dirty="0"/>
              <a:t>Who are the boys and girls who can win others to Jesus?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800" dirty="0"/>
              <a:t>A friend of Jesus who wants to win others to Jesus must have ________________.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800" dirty="0"/>
              <a:t>Mention three ways of preaching the gospel.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B270761-CC40-4F3F-A916-7E3BC3989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0" cy="685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820855C-9FA4-417A-BE67-63C022F81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541782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7E6A49B-1B06-403E-8CC5-ACB38A6BD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01826" y="891540"/>
            <a:ext cx="8242174" cy="507111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1C6B2A7-CB73-4034-ACF9-59157D74501D}"/>
              </a:ext>
            </a:extLst>
          </p:cNvPr>
          <p:cNvSpPr txBox="1"/>
          <p:nvPr/>
        </p:nvSpPr>
        <p:spPr>
          <a:xfrm>
            <a:off x="990600" y="917575"/>
            <a:ext cx="8001000" cy="4983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1313" indent="-1611313" algn="just">
              <a:lnSpc>
                <a:spcPct val="114000"/>
              </a:lnSpc>
              <a:spcAft>
                <a:spcPts val="600"/>
              </a:spcAft>
            </a:pPr>
            <a:r>
              <a:rPr lang="en-CA" sz="3400" dirty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/>
              </a:rPr>
              <a:t>LESSON: </a:t>
            </a:r>
            <a:r>
              <a:rPr lang="en-CA" sz="3400" dirty="0">
                <a:latin typeface="+mn-lt"/>
                <a:cs typeface="Times New Roman"/>
              </a:rPr>
              <a:t>Friends of Jesus are to win sinful children to Jesus in love.</a:t>
            </a:r>
          </a:p>
          <a:p>
            <a:pPr algn="just">
              <a:lnSpc>
                <a:spcPct val="114000"/>
              </a:lnSpc>
              <a:spcAft>
                <a:spcPts val="600"/>
              </a:spcAft>
            </a:pPr>
            <a:r>
              <a:rPr lang="en-CA" sz="34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/>
              </a:rPr>
              <a:t>THOUGHT</a:t>
            </a:r>
            <a:r>
              <a:rPr lang="en-CA" sz="3400" dirty="0">
                <a:latin typeface="+mn-lt"/>
                <a:cs typeface="Times New Roman"/>
              </a:rPr>
              <a:t> : I am saved to serve</a:t>
            </a:r>
          </a:p>
          <a:p>
            <a:pPr marL="2155825" indent="-2155825" algn="just">
              <a:lnSpc>
                <a:spcPct val="114000"/>
              </a:lnSpc>
              <a:spcAft>
                <a:spcPts val="600"/>
              </a:spcAft>
            </a:pPr>
            <a:r>
              <a:rPr lang="en-CA" sz="3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/>
              </a:rPr>
              <a:t>ACTIVITY: </a:t>
            </a:r>
            <a:r>
              <a:rPr lang="en-CA" sz="3400" dirty="0">
                <a:latin typeface="+mn-lt"/>
                <a:cs typeface="Times New Roman"/>
              </a:rPr>
              <a:t>From these Bible passages, mention what happened after the people had been preached to: i) </a:t>
            </a:r>
            <a:r>
              <a:rPr lang="en-CA" sz="34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/>
              </a:rPr>
              <a:t>John 4:29</a:t>
            </a:r>
            <a:r>
              <a:rPr lang="en-CA" sz="3400" dirty="0">
                <a:latin typeface="+mn-lt"/>
                <a:cs typeface="Times New Roman"/>
              </a:rPr>
              <a:t>; ii) </a:t>
            </a:r>
            <a:r>
              <a:rPr lang="en-CA" sz="34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Acts 8: 35-38; 13: 47-48; 16: 30-31</a:t>
            </a: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CDDAC35D-E474-4B29-8691-9E56CDCB15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1826" y="88337"/>
            <a:ext cx="8241944" cy="720000"/>
          </a:xfrm>
        </p:spPr>
        <p:txBody>
          <a:bodyPr>
            <a:normAutofit/>
          </a:bodyPr>
          <a:lstStyle/>
          <a:p>
            <a:r>
              <a:rPr lang="en-C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LESSON, THOUGHT, and ACTIVITY</a:t>
            </a:r>
          </a:p>
        </p:txBody>
      </p:sp>
    </p:spTree>
    <p:extLst>
      <p:ext uri="{BB962C8B-B14F-4D97-AF65-F5344CB8AC3E}">
        <p14:creationId xmlns:p14="http://schemas.microsoft.com/office/powerpoint/2010/main" val="30988973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613</Words>
  <Application>Microsoft Office PowerPoint</Application>
  <PresentationFormat>On-screen Show (4:3)</PresentationFormat>
  <Paragraphs>43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 TELLING OTHERS ABOUT JESUS  Acts 16:1-10 </vt:lpstr>
      <vt:lpstr>MEMORY VERSE</vt:lpstr>
      <vt:lpstr>PowerPoint Presentation</vt:lpstr>
      <vt:lpstr>There is a need to be saved before you can become a soul winner</vt:lpstr>
      <vt:lpstr>THERE IS A NEED TO LOVE</vt:lpstr>
      <vt:lpstr>TIMOTHY A GOOD EXAMPLE TO FOLLOW</vt:lpstr>
      <vt:lpstr>DIFFERENT WAYS TO PREACH THE GOSPEL?</vt:lpstr>
      <vt:lpstr>QUESTIONS</vt:lpstr>
      <vt:lpstr>LESSON, THOUGHT, and ACTIVITY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URGENT WORK OF WINNING SOULS FOR CHRIST  Matthew 24:3-14; 28:18-20; Mark 16:15</dc:title>
  <dc:creator>Assiba Degue</dc:creator>
  <cp:lastModifiedBy>DLBC Manitoba</cp:lastModifiedBy>
  <cp:revision>16</cp:revision>
  <dcterms:created xsi:type="dcterms:W3CDTF">2019-04-17T02:02:59Z</dcterms:created>
  <dcterms:modified xsi:type="dcterms:W3CDTF">2022-04-08T16:07:00Z</dcterms:modified>
</cp:coreProperties>
</file>