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75"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12192000" cy="6858000"/>
  <p:notesSz cx="6858000" cy="9144000"/>
  <p:defaultTextStyle>
    <a:defPPr lvl="0">
      <a:defRPr lang="en-US"/>
    </a:defPPr>
    <a:lvl1pPr marL="0" lvl="0" algn="l" defTabSz="457200" rtl="0" eaLnBrk="1" latinLnBrk="0" hangingPunct="1">
      <a:defRPr sz="1800" kern="1200">
        <a:solidFill>
          <a:schemeClr val="tx1"/>
        </a:solidFill>
        <a:latin typeface="+mn-lt"/>
        <a:ea typeface="+mn-ea"/>
        <a:cs typeface="+mn-cs"/>
      </a:defRPr>
    </a:lvl1pPr>
    <a:lvl2pPr marL="457200" lvl="1" algn="l" defTabSz="457200" rtl="0" eaLnBrk="1" latinLnBrk="0" hangingPunct="1">
      <a:defRPr sz="1800" kern="1200">
        <a:solidFill>
          <a:schemeClr val="tx1"/>
        </a:solidFill>
        <a:latin typeface="+mn-lt"/>
        <a:ea typeface="+mn-ea"/>
        <a:cs typeface="+mn-cs"/>
      </a:defRPr>
    </a:lvl2pPr>
    <a:lvl3pPr marL="914400" lvl="2" algn="l" defTabSz="457200" rtl="0" eaLnBrk="1" latinLnBrk="0" hangingPunct="1">
      <a:defRPr sz="1800" kern="1200">
        <a:solidFill>
          <a:schemeClr val="tx1"/>
        </a:solidFill>
        <a:latin typeface="+mn-lt"/>
        <a:ea typeface="+mn-ea"/>
        <a:cs typeface="+mn-cs"/>
      </a:defRPr>
    </a:lvl3pPr>
    <a:lvl4pPr marL="1371600" lvl="3" algn="l" defTabSz="457200" rtl="0" eaLnBrk="1" latinLnBrk="0" hangingPunct="1">
      <a:defRPr sz="1800" kern="1200">
        <a:solidFill>
          <a:schemeClr val="tx1"/>
        </a:solidFill>
        <a:latin typeface="+mn-lt"/>
        <a:ea typeface="+mn-ea"/>
        <a:cs typeface="+mn-cs"/>
      </a:defRPr>
    </a:lvl4pPr>
    <a:lvl5pPr marL="1828800" lvl="4" algn="l" defTabSz="457200" rtl="0" eaLnBrk="1" latinLnBrk="0" hangingPunct="1">
      <a:defRPr sz="1800" kern="1200">
        <a:solidFill>
          <a:schemeClr val="tx1"/>
        </a:solidFill>
        <a:latin typeface="+mn-lt"/>
        <a:ea typeface="+mn-ea"/>
        <a:cs typeface="+mn-cs"/>
      </a:defRPr>
    </a:lvl5pPr>
    <a:lvl6pPr marL="2286000" lvl="5" algn="l" defTabSz="457200" rtl="0" eaLnBrk="1" latinLnBrk="0" hangingPunct="1">
      <a:defRPr sz="1800" kern="1200">
        <a:solidFill>
          <a:schemeClr val="tx1"/>
        </a:solidFill>
        <a:latin typeface="+mn-lt"/>
        <a:ea typeface="+mn-ea"/>
        <a:cs typeface="+mn-cs"/>
      </a:defRPr>
    </a:lvl6pPr>
    <a:lvl7pPr marL="2743200" lvl="6" algn="l" defTabSz="457200" rtl="0" eaLnBrk="1" latinLnBrk="0" hangingPunct="1">
      <a:defRPr sz="1800" kern="1200">
        <a:solidFill>
          <a:schemeClr val="tx1"/>
        </a:solidFill>
        <a:latin typeface="+mn-lt"/>
        <a:ea typeface="+mn-ea"/>
        <a:cs typeface="+mn-cs"/>
      </a:defRPr>
    </a:lvl7pPr>
    <a:lvl8pPr marL="3200400" lvl="7" algn="l" defTabSz="457200" rtl="0" eaLnBrk="1" latinLnBrk="0" hangingPunct="1">
      <a:defRPr sz="1800" kern="1200">
        <a:solidFill>
          <a:schemeClr val="tx1"/>
        </a:solidFill>
        <a:latin typeface="+mn-lt"/>
        <a:ea typeface="+mn-ea"/>
        <a:cs typeface="+mn-cs"/>
      </a:defRPr>
    </a:lvl8pPr>
    <a:lvl9pPr marL="3657600" lvl="8"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05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DCB925-79F6-465A-A94B-60FE5B7C966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CA"/>
        </a:p>
      </dgm:t>
    </dgm:pt>
    <dgm:pt modelId="{9C839019-A21F-41D3-A578-B80746FF894A}">
      <dgm:prSet phldrT="[Text]" custT="1"/>
      <dgm:spPr/>
      <dgm:t>
        <a:bodyPr/>
        <a:lstStyle/>
        <a:p>
          <a:r>
            <a:rPr lang="en-CA" sz="3400" dirty="0">
              <a:latin typeface="+mn-lt"/>
            </a:rPr>
            <a:t>1. </a:t>
          </a:r>
          <a:r>
            <a:rPr lang="en-US" sz="34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rPr>
            <a:t>THE MIGHT OF THE ANGEL FROM HEAVEN</a:t>
          </a:r>
          <a:endParaRPr lang="en-CA" sz="3400" dirty="0">
            <a:latin typeface="+mn-lt"/>
          </a:endParaRPr>
        </a:p>
      </dgm:t>
    </dgm:pt>
    <dgm:pt modelId="{188A216D-0DC0-487B-837B-D1E42692B256}" type="parTrans" cxnId="{B09549B9-F3D5-48DD-8824-190A99D353FD}">
      <dgm:prSet/>
      <dgm:spPr/>
      <dgm:t>
        <a:bodyPr/>
        <a:lstStyle/>
        <a:p>
          <a:endParaRPr lang="en-CA" sz="3600">
            <a:latin typeface="+mn-lt"/>
          </a:endParaRPr>
        </a:p>
      </dgm:t>
    </dgm:pt>
    <dgm:pt modelId="{D6BADAE1-EBBE-48F5-96D2-DE4D4DF0FFE7}" type="sibTrans" cxnId="{B09549B9-F3D5-48DD-8824-190A99D353FD}">
      <dgm:prSet/>
      <dgm:spPr/>
      <dgm:t>
        <a:bodyPr/>
        <a:lstStyle/>
        <a:p>
          <a:endParaRPr lang="en-CA" sz="3600">
            <a:latin typeface="+mn-lt"/>
          </a:endParaRPr>
        </a:p>
      </dgm:t>
    </dgm:pt>
    <dgm:pt modelId="{B7555697-41C3-4AED-A3DF-7F5B2951904E}">
      <dgm:prSet phldrT="[Text]" custT="1"/>
      <dgm:spPr/>
      <dgm:t>
        <a:bodyPr/>
        <a:lstStyle/>
        <a:p>
          <a:endParaRPr lang="en-CA" sz="3600" kern="12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endParaRPr>
        </a:p>
      </dgm:t>
    </dgm:pt>
    <dgm:pt modelId="{1055A623-48CB-4D58-92D0-9B37CDA2910D}" type="parTrans" cxnId="{22F8B681-9593-4C4C-9F43-3FD6406DC1EE}">
      <dgm:prSet/>
      <dgm:spPr/>
      <dgm:t>
        <a:bodyPr/>
        <a:lstStyle/>
        <a:p>
          <a:endParaRPr lang="en-CA" sz="3600">
            <a:latin typeface="+mn-lt"/>
          </a:endParaRPr>
        </a:p>
      </dgm:t>
    </dgm:pt>
    <dgm:pt modelId="{BEE84D81-5440-4715-A5AF-D211355C398C}" type="sibTrans" cxnId="{22F8B681-9593-4C4C-9F43-3FD6406DC1EE}">
      <dgm:prSet/>
      <dgm:spPr/>
      <dgm:t>
        <a:bodyPr/>
        <a:lstStyle/>
        <a:p>
          <a:endParaRPr lang="en-CA" sz="3600">
            <a:latin typeface="+mn-lt"/>
          </a:endParaRPr>
        </a:p>
      </dgm:t>
    </dgm:pt>
    <dgm:pt modelId="{29E9FC09-B86E-416E-9296-F381776DF468}">
      <dgm:prSet phldrT="[Text]" custT="1"/>
      <dgm:spPr/>
      <dgm:t>
        <a:bodyPr/>
        <a:lstStyle/>
        <a:p>
          <a:r>
            <a:rPr lang="en-CA" sz="3600" dirty="0">
              <a:latin typeface="+mn-lt"/>
            </a:rPr>
            <a:t>2. </a:t>
          </a:r>
          <a:r>
            <a:rPr lang="en-US" sz="36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rPr>
            <a:t>THE MYSTERY OF GOD, THE CREATOR</a:t>
          </a:r>
          <a:endParaRPr lang="en-CA" sz="3600" dirty="0">
            <a:latin typeface="+mn-lt"/>
          </a:endParaRPr>
        </a:p>
      </dgm:t>
    </dgm:pt>
    <dgm:pt modelId="{D62A999F-48DD-4D70-BDFB-D8FBF5BECD94}" type="parTrans" cxnId="{EFF08959-6846-4169-9AB1-10C5FD69A775}">
      <dgm:prSet/>
      <dgm:spPr/>
      <dgm:t>
        <a:bodyPr/>
        <a:lstStyle/>
        <a:p>
          <a:endParaRPr lang="en-CA" sz="3600">
            <a:latin typeface="+mn-lt"/>
          </a:endParaRPr>
        </a:p>
      </dgm:t>
    </dgm:pt>
    <dgm:pt modelId="{CDE90220-73B9-4347-9AB3-DD9469DDDD21}" type="sibTrans" cxnId="{EFF08959-6846-4169-9AB1-10C5FD69A775}">
      <dgm:prSet/>
      <dgm:spPr/>
      <dgm:t>
        <a:bodyPr/>
        <a:lstStyle/>
        <a:p>
          <a:endParaRPr lang="en-CA" sz="3600">
            <a:latin typeface="+mn-lt"/>
          </a:endParaRPr>
        </a:p>
      </dgm:t>
    </dgm:pt>
    <dgm:pt modelId="{30E34E4B-6BA0-4E73-9F10-5D521A672441}">
      <dgm:prSet phldrT="[Text]" custT="1"/>
      <dgm:spPr/>
      <dgm:t>
        <a:bodyPr/>
        <a:lstStyle/>
        <a:p>
          <a:endParaRPr lang="en-CA" sz="3600" kern="12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endParaRPr>
        </a:p>
      </dgm:t>
    </dgm:pt>
    <dgm:pt modelId="{7DB30DB1-D1DC-49F7-A9B1-4481782A60A3}" type="parTrans" cxnId="{BBC2632F-C6A0-4EC8-A276-D5E275D88A2D}">
      <dgm:prSet/>
      <dgm:spPr/>
      <dgm:t>
        <a:bodyPr/>
        <a:lstStyle/>
        <a:p>
          <a:endParaRPr lang="en-CA" sz="3600">
            <a:latin typeface="+mn-lt"/>
          </a:endParaRPr>
        </a:p>
      </dgm:t>
    </dgm:pt>
    <dgm:pt modelId="{95CA6773-52FB-4F75-B66D-04B866D049DF}" type="sibTrans" cxnId="{BBC2632F-C6A0-4EC8-A276-D5E275D88A2D}">
      <dgm:prSet/>
      <dgm:spPr/>
      <dgm:t>
        <a:bodyPr/>
        <a:lstStyle/>
        <a:p>
          <a:endParaRPr lang="en-CA" sz="3600">
            <a:latin typeface="+mn-lt"/>
          </a:endParaRPr>
        </a:p>
      </dgm:t>
    </dgm:pt>
    <dgm:pt modelId="{39D03975-6106-4BFC-A3A3-8B3712D85585}">
      <dgm:prSet phldrT="[Text]" custT="1"/>
      <dgm:spPr/>
      <dgm:t>
        <a:bodyPr/>
        <a:lstStyle/>
        <a:p>
          <a:r>
            <a:rPr lang="en-CA" sz="3600" dirty="0">
              <a:latin typeface="+mn-lt"/>
            </a:rPr>
            <a:t>3. </a:t>
          </a:r>
          <a:r>
            <a:rPr lang="en-US" sz="36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rPr>
            <a:t>THE MESSAGE FROM THE LITTLE BOOK </a:t>
          </a:r>
          <a:endParaRPr lang="en-CA" sz="3600" dirty="0">
            <a:latin typeface="+mn-lt"/>
          </a:endParaRPr>
        </a:p>
      </dgm:t>
    </dgm:pt>
    <dgm:pt modelId="{F056AEF2-47A0-45E6-9613-EEE5702296B9}" type="parTrans" cxnId="{261EA314-9A5D-400D-8925-4BE6CB46AE6E}">
      <dgm:prSet/>
      <dgm:spPr/>
      <dgm:t>
        <a:bodyPr/>
        <a:lstStyle/>
        <a:p>
          <a:endParaRPr lang="en-CA" sz="3600">
            <a:latin typeface="+mn-lt"/>
          </a:endParaRPr>
        </a:p>
      </dgm:t>
    </dgm:pt>
    <dgm:pt modelId="{C2B3B785-C75E-4948-A758-0578C795D193}" type="sibTrans" cxnId="{261EA314-9A5D-400D-8925-4BE6CB46AE6E}">
      <dgm:prSet/>
      <dgm:spPr/>
      <dgm:t>
        <a:bodyPr/>
        <a:lstStyle/>
        <a:p>
          <a:endParaRPr lang="en-CA" sz="3600">
            <a:latin typeface="+mn-lt"/>
          </a:endParaRPr>
        </a:p>
      </dgm:t>
    </dgm:pt>
    <dgm:pt modelId="{98CA624B-FE83-4D74-8A13-90FD667840B4}">
      <dgm:prSet phldrT="[Text]" custT="1"/>
      <dgm:spPr/>
      <dgm:t>
        <a:bodyPr/>
        <a:lstStyle/>
        <a:p>
          <a:pPr marL="285750" lvl="1" indent="-285750" algn="l" defTabSz="1600200">
            <a:lnSpc>
              <a:spcPct val="90000"/>
            </a:lnSpc>
            <a:spcBef>
              <a:spcPct val="0"/>
            </a:spcBef>
            <a:spcAft>
              <a:spcPct val="20000"/>
            </a:spcAft>
            <a:buChar char="•"/>
          </a:pPr>
          <a:endParaRPr lang="en-CA" sz="3600" kern="12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endParaRPr>
        </a:p>
      </dgm:t>
    </dgm:pt>
    <dgm:pt modelId="{6DFF7CE5-CC16-4FA5-87CC-AB4565ACE601}" type="parTrans" cxnId="{CA186733-DCF1-4AC8-9FAF-FBBEFAB78F75}">
      <dgm:prSet/>
      <dgm:spPr/>
      <dgm:t>
        <a:bodyPr/>
        <a:lstStyle/>
        <a:p>
          <a:endParaRPr lang="en-CA" sz="3600">
            <a:latin typeface="+mn-lt"/>
          </a:endParaRPr>
        </a:p>
      </dgm:t>
    </dgm:pt>
    <dgm:pt modelId="{B13E9C57-8559-4631-A6CA-31422D6907D0}" type="sibTrans" cxnId="{CA186733-DCF1-4AC8-9FAF-FBBEFAB78F75}">
      <dgm:prSet/>
      <dgm:spPr/>
      <dgm:t>
        <a:bodyPr/>
        <a:lstStyle/>
        <a:p>
          <a:endParaRPr lang="en-CA" sz="3600">
            <a:latin typeface="+mn-lt"/>
          </a:endParaRPr>
        </a:p>
      </dgm:t>
    </dgm:pt>
    <dgm:pt modelId="{B7AE5BD4-F4CA-4D03-A723-E1CED33F2423}" type="pres">
      <dgm:prSet presAssocID="{50DCB925-79F6-465A-A94B-60FE5B7C9665}" presName="linear" presStyleCnt="0">
        <dgm:presLayoutVars>
          <dgm:animLvl val="lvl"/>
          <dgm:resizeHandles val="exact"/>
        </dgm:presLayoutVars>
      </dgm:prSet>
      <dgm:spPr/>
    </dgm:pt>
    <dgm:pt modelId="{630FC6E4-4D8D-402B-BCD8-6BBDD2B88380}" type="pres">
      <dgm:prSet presAssocID="{9C839019-A21F-41D3-A578-B80746FF894A}" presName="parentText" presStyleLbl="node1" presStyleIdx="0" presStyleCnt="3">
        <dgm:presLayoutVars>
          <dgm:chMax val="0"/>
          <dgm:bulletEnabled val="1"/>
        </dgm:presLayoutVars>
      </dgm:prSet>
      <dgm:spPr/>
    </dgm:pt>
    <dgm:pt modelId="{E9670585-7E26-413D-8DC2-A40E358101D3}" type="pres">
      <dgm:prSet presAssocID="{9C839019-A21F-41D3-A578-B80746FF894A}" presName="childText" presStyleLbl="revTx" presStyleIdx="0" presStyleCnt="3">
        <dgm:presLayoutVars>
          <dgm:bulletEnabled val="1"/>
        </dgm:presLayoutVars>
      </dgm:prSet>
      <dgm:spPr/>
    </dgm:pt>
    <dgm:pt modelId="{62FF96F8-680C-4414-83E4-AB7D9FECC207}" type="pres">
      <dgm:prSet presAssocID="{29E9FC09-B86E-416E-9296-F381776DF468}" presName="parentText" presStyleLbl="node1" presStyleIdx="1" presStyleCnt="3">
        <dgm:presLayoutVars>
          <dgm:chMax val="0"/>
          <dgm:bulletEnabled val="1"/>
        </dgm:presLayoutVars>
      </dgm:prSet>
      <dgm:spPr/>
    </dgm:pt>
    <dgm:pt modelId="{5D96E82A-6F74-457A-B54C-E9E41F0DBB00}" type="pres">
      <dgm:prSet presAssocID="{29E9FC09-B86E-416E-9296-F381776DF468}" presName="childText" presStyleLbl="revTx" presStyleIdx="1" presStyleCnt="3">
        <dgm:presLayoutVars>
          <dgm:bulletEnabled val="1"/>
        </dgm:presLayoutVars>
      </dgm:prSet>
      <dgm:spPr/>
    </dgm:pt>
    <dgm:pt modelId="{13AEB5A6-02E0-48A4-8B7D-A01A42A3BE9F}" type="pres">
      <dgm:prSet presAssocID="{39D03975-6106-4BFC-A3A3-8B3712D85585}" presName="parentText" presStyleLbl="node1" presStyleIdx="2" presStyleCnt="3">
        <dgm:presLayoutVars>
          <dgm:chMax val="0"/>
          <dgm:bulletEnabled val="1"/>
        </dgm:presLayoutVars>
      </dgm:prSet>
      <dgm:spPr/>
    </dgm:pt>
    <dgm:pt modelId="{5166E90A-3801-441B-922F-F29608551A7B}" type="pres">
      <dgm:prSet presAssocID="{39D03975-6106-4BFC-A3A3-8B3712D85585}" presName="childText" presStyleLbl="revTx" presStyleIdx="2" presStyleCnt="3">
        <dgm:presLayoutVars>
          <dgm:bulletEnabled val="1"/>
        </dgm:presLayoutVars>
      </dgm:prSet>
      <dgm:spPr/>
    </dgm:pt>
  </dgm:ptLst>
  <dgm:cxnLst>
    <dgm:cxn modelId="{B82DE60B-560D-4706-9C9B-86596DBC12D5}" type="presOf" srcId="{29E9FC09-B86E-416E-9296-F381776DF468}" destId="{62FF96F8-680C-4414-83E4-AB7D9FECC207}" srcOrd="0" destOrd="0" presId="urn:microsoft.com/office/officeart/2005/8/layout/vList2"/>
    <dgm:cxn modelId="{261EA314-9A5D-400D-8925-4BE6CB46AE6E}" srcId="{50DCB925-79F6-465A-A94B-60FE5B7C9665}" destId="{39D03975-6106-4BFC-A3A3-8B3712D85585}" srcOrd="2" destOrd="0" parTransId="{F056AEF2-47A0-45E6-9613-EEE5702296B9}" sibTransId="{C2B3B785-C75E-4948-A758-0578C795D193}"/>
    <dgm:cxn modelId="{B8A70520-F8D3-4F18-9C9B-445727382BA0}" type="presOf" srcId="{50DCB925-79F6-465A-A94B-60FE5B7C9665}" destId="{B7AE5BD4-F4CA-4D03-A723-E1CED33F2423}" srcOrd="0" destOrd="0" presId="urn:microsoft.com/office/officeart/2005/8/layout/vList2"/>
    <dgm:cxn modelId="{BBC2632F-C6A0-4EC8-A276-D5E275D88A2D}" srcId="{29E9FC09-B86E-416E-9296-F381776DF468}" destId="{30E34E4B-6BA0-4E73-9F10-5D521A672441}" srcOrd="0" destOrd="0" parTransId="{7DB30DB1-D1DC-49F7-A9B1-4481782A60A3}" sibTransId="{95CA6773-52FB-4F75-B66D-04B866D049DF}"/>
    <dgm:cxn modelId="{CA186733-DCF1-4AC8-9FAF-FBBEFAB78F75}" srcId="{39D03975-6106-4BFC-A3A3-8B3712D85585}" destId="{98CA624B-FE83-4D74-8A13-90FD667840B4}" srcOrd="0" destOrd="0" parTransId="{6DFF7CE5-CC16-4FA5-87CC-AB4565ACE601}" sibTransId="{B13E9C57-8559-4631-A6CA-31422D6907D0}"/>
    <dgm:cxn modelId="{45CC8E44-8A50-4B8C-A12F-92ACDB7C302B}" type="presOf" srcId="{39D03975-6106-4BFC-A3A3-8B3712D85585}" destId="{13AEB5A6-02E0-48A4-8B7D-A01A42A3BE9F}" srcOrd="0" destOrd="0" presId="urn:microsoft.com/office/officeart/2005/8/layout/vList2"/>
    <dgm:cxn modelId="{4EF80E69-0659-4DC1-AF49-7CED6F3CF546}" type="presOf" srcId="{98CA624B-FE83-4D74-8A13-90FD667840B4}" destId="{5166E90A-3801-441B-922F-F29608551A7B}" srcOrd="0" destOrd="0" presId="urn:microsoft.com/office/officeart/2005/8/layout/vList2"/>
    <dgm:cxn modelId="{EFF08959-6846-4169-9AB1-10C5FD69A775}" srcId="{50DCB925-79F6-465A-A94B-60FE5B7C9665}" destId="{29E9FC09-B86E-416E-9296-F381776DF468}" srcOrd="1" destOrd="0" parTransId="{D62A999F-48DD-4D70-BDFB-D8FBF5BECD94}" sibTransId="{CDE90220-73B9-4347-9AB3-DD9469DDDD21}"/>
    <dgm:cxn modelId="{22F8B681-9593-4C4C-9F43-3FD6406DC1EE}" srcId="{9C839019-A21F-41D3-A578-B80746FF894A}" destId="{B7555697-41C3-4AED-A3DF-7F5B2951904E}" srcOrd="0" destOrd="0" parTransId="{1055A623-48CB-4D58-92D0-9B37CDA2910D}" sibTransId="{BEE84D81-5440-4715-A5AF-D211355C398C}"/>
    <dgm:cxn modelId="{88DEBF9D-DDD9-4F8A-B2C1-42DB5362A8D2}" type="presOf" srcId="{30E34E4B-6BA0-4E73-9F10-5D521A672441}" destId="{5D96E82A-6F74-457A-B54C-E9E41F0DBB00}" srcOrd="0" destOrd="0" presId="urn:microsoft.com/office/officeart/2005/8/layout/vList2"/>
    <dgm:cxn modelId="{D247E5A9-4BB7-4B7B-8D63-67839805E974}" type="presOf" srcId="{B7555697-41C3-4AED-A3DF-7F5B2951904E}" destId="{E9670585-7E26-413D-8DC2-A40E358101D3}" srcOrd="0" destOrd="0" presId="urn:microsoft.com/office/officeart/2005/8/layout/vList2"/>
    <dgm:cxn modelId="{B09549B9-F3D5-48DD-8824-190A99D353FD}" srcId="{50DCB925-79F6-465A-A94B-60FE5B7C9665}" destId="{9C839019-A21F-41D3-A578-B80746FF894A}" srcOrd="0" destOrd="0" parTransId="{188A216D-0DC0-487B-837B-D1E42692B256}" sibTransId="{D6BADAE1-EBBE-48F5-96D2-DE4D4DF0FFE7}"/>
    <dgm:cxn modelId="{1A36A5BF-77AF-410A-B40F-9F73EAD83D04}" type="presOf" srcId="{9C839019-A21F-41D3-A578-B80746FF894A}" destId="{630FC6E4-4D8D-402B-BCD8-6BBDD2B88380}" srcOrd="0" destOrd="0" presId="urn:microsoft.com/office/officeart/2005/8/layout/vList2"/>
    <dgm:cxn modelId="{14B6041A-4C6B-411C-9B3A-7C9A7A99537C}" type="presParOf" srcId="{B7AE5BD4-F4CA-4D03-A723-E1CED33F2423}" destId="{630FC6E4-4D8D-402B-BCD8-6BBDD2B88380}" srcOrd="0" destOrd="0" presId="urn:microsoft.com/office/officeart/2005/8/layout/vList2"/>
    <dgm:cxn modelId="{3A71815C-DCA3-460B-BD09-D62E009CAE78}" type="presParOf" srcId="{B7AE5BD4-F4CA-4D03-A723-E1CED33F2423}" destId="{E9670585-7E26-413D-8DC2-A40E358101D3}" srcOrd="1" destOrd="0" presId="urn:microsoft.com/office/officeart/2005/8/layout/vList2"/>
    <dgm:cxn modelId="{3862F265-C62A-40DE-80E1-2FEEAA2B7AA0}" type="presParOf" srcId="{B7AE5BD4-F4CA-4D03-A723-E1CED33F2423}" destId="{62FF96F8-680C-4414-83E4-AB7D9FECC207}" srcOrd="2" destOrd="0" presId="urn:microsoft.com/office/officeart/2005/8/layout/vList2"/>
    <dgm:cxn modelId="{CC9B4CDC-2686-4A8C-9DD9-767663081875}" type="presParOf" srcId="{B7AE5BD4-F4CA-4D03-A723-E1CED33F2423}" destId="{5D96E82A-6F74-457A-B54C-E9E41F0DBB00}" srcOrd="3" destOrd="0" presId="urn:microsoft.com/office/officeart/2005/8/layout/vList2"/>
    <dgm:cxn modelId="{7DC72BF7-BB52-4EC3-BE43-341C257C7FDD}" type="presParOf" srcId="{B7AE5BD4-F4CA-4D03-A723-E1CED33F2423}" destId="{13AEB5A6-02E0-48A4-8B7D-A01A42A3BE9F}" srcOrd="4" destOrd="0" presId="urn:microsoft.com/office/officeart/2005/8/layout/vList2"/>
    <dgm:cxn modelId="{20F07579-611C-45B2-AD9A-E7961151F230}" type="presParOf" srcId="{B7AE5BD4-F4CA-4D03-A723-E1CED33F2423}" destId="{5166E90A-3801-441B-922F-F29608551A7B}"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FC6E4-4D8D-402B-BCD8-6BBDD2B88380}">
      <dsp:nvSpPr>
        <dsp:cNvPr id="0" name=""/>
        <dsp:cNvSpPr/>
      </dsp:nvSpPr>
      <dsp:spPr>
        <a:xfrm>
          <a:off x="0" y="26020"/>
          <a:ext cx="8559574" cy="86521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CA" sz="3400" kern="1200" dirty="0">
              <a:latin typeface="+mn-lt"/>
            </a:rPr>
            <a:t>1. </a:t>
          </a:r>
          <a:r>
            <a:rPr lang="en-US" sz="3400" kern="12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rPr>
            <a:t>THE MIGHT OF THE ANGEL FROM HEAVEN</a:t>
          </a:r>
          <a:endParaRPr lang="en-CA" sz="3400" kern="1200" dirty="0">
            <a:latin typeface="+mn-lt"/>
          </a:endParaRPr>
        </a:p>
      </dsp:txBody>
      <dsp:txXfrm>
        <a:off x="42236" y="68256"/>
        <a:ext cx="8475102" cy="780743"/>
      </dsp:txXfrm>
    </dsp:sp>
    <dsp:sp modelId="{E9670585-7E26-413D-8DC2-A40E358101D3}">
      <dsp:nvSpPr>
        <dsp:cNvPr id="0" name=""/>
        <dsp:cNvSpPr/>
      </dsp:nvSpPr>
      <dsp:spPr>
        <a:xfrm>
          <a:off x="0" y="891235"/>
          <a:ext cx="8559574" cy="48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766" tIns="45720" rIns="256032" bIns="45720" numCol="1" spcCol="1270" anchor="t" anchorCtr="0">
          <a:noAutofit/>
        </a:bodyPr>
        <a:lstStyle/>
        <a:p>
          <a:pPr marL="285750" lvl="1" indent="-285750" algn="l" defTabSz="1600200">
            <a:lnSpc>
              <a:spcPct val="90000"/>
            </a:lnSpc>
            <a:spcBef>
              <a:spcPct val="0"/>
            </a:spcBef>
            <a:spcAft>
              <a:spcPct val="20000"/>
            </a:spcAft>
            <a:buChar char="•"/>
          </a:pPr>
          <a:endParaRPr lang="en-CA" sz="3600" kern="12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endParaRPr>
        </a:p>
      </dsp:txBody>
      <dsp:txXfrm>
        <a:off x="0" y="891235"/>
        <a:ext cx="8559574" cy="480240"/>
      </dsp:txXfrm>
    </dsp:sp>
    <dsp:sp modelId="{62FF96F8-680C-4414-83E4-AB7D9FECC207}">
      <dsp:nvSpPr>
        <dsp:cNvPr id="0" name=""/>
        <dsp:cNvSpPr/>
      </dsp:nvSpPr>
      <dsp:spPr>
        <a:xfrm>
          <a:off x="0" y="1371475"/>
          <a:ext cx="8559574" cy="86521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CA" sz="3600" kern="1200" dirty="0">
              <a:latin typeface="+mn-lt"/>
            </a:rPr>
            <a:t>2. </a:t>
          </a:r>
          <a:r>
            <a:rPr lang="en-US" sz="3600" kern="12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rPr>
            <a:t>THE MYSTERY OF GOD, THE CREATOR</a:t>
          </a:r>
          <a:endParaRPr lang="en-CA" sz="3600" kern="1200" dirty="0">
            <a:latin typeface="+mn-lt"/>
          </a:endParaRPr>
        </a:p>
      </dsp:txBody>
      <dsp:txXfrm>
        <a:off x="42236" y="1413711"/>
        <a:ext cx="8475102" cy="780743"/>
      </dsp:txXfrm>
    </dsp:sp>
    <dsp:sp modelId="{5D96E82A-6F74-457A-B54C-E9E41F0DBB00}">
      <dsp:nvSpPr>
        <dsp:cNvPr id="0" name=""/>
        <dsp:cNvSpPr/>
      </dsp:nvSpPr>
      <dsp:spPr>
        <a:xfrm>
          <a:off x="0" y="2236690"/>
          <a:ext cx="8559574" cy="48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766" tIns="45720" rIns="256032" bIns="45720" numCol="1" spcCol="1270" anchor="t" anchorCtr="0">
          <a:noAutofit/>
        </a:bodyPr>
        <a:lstStyle/>
        <a:p>
          <a:pPr marL="285750" lvl="1" indent="-285750" algn="l" defTabSz="1600200">
            <a:lnSpc>
              <a:spcPct val="90000"/>
            </a:lnSpc>
            <a:spcBef>
              <a:spcPct val="0"/>
            </a:spcBef>
            <a:spcAft>
              <a:spcPct val="20000"/>
            </a:spcAft>
            <a:buChar char="•"/>
          </a:pPr>
          <a:endParaRPr lang="en-CA" sz="3600" kern="12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endParaRPr>
        </a:p>
      </dsp:txBody>
      <dsp:txXfrm>
        <a:off x="0" y="2236690"/>
        <a:ext cx="8559574" cy="480240"/>
      </dsp:txXfrm>
    </dsp:sp>
    <dsp:sp modelId="{13AEB5A6-02E0-48A4-8B7D-A01A42A3BE9F}">
      <dsp:nvSpPr>
        <dsp:cNvPr id="0" name=""/>
        <dsp:cNvSpPr/>
      </dsp:nvSpPr>
      <dsp:spPr>
        <a:xfrm>
          <a:off x="0" y="2716930"/>
          <a:ext cx="8559574" cy="86521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en-CA" sz="3600" kern="1200" dirty="0">
              <a:latin typeface="+mn-lt"/>
            </a:rPr>
            <a:t>3. </a:t>
          </a:r>
          <a:r>
            <a:rPr lang="en-US" sz="3600" kern="12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rPr>
            <a:t>THE MESSAGE FROM THE LITTLE BOOK </a:t>
          </a:r>
          <a:endParaRPr lang="en-CA" sz="3600" kern="1200" dirty="0">
            <a:latin typeface="+mn-lt"/>
          </a:endParaRPr>
        </a:p>
      </dsp:txBody>
      <dsp:txXfrm>
        <a:off x="42236" y="2759166"/>
        <a:ext cx="8475102" cy="780743"/>
      </dsp:txXfrm>
    </dsp:sp>
    <dsp:sp modelId="{5166E90A-3801-441B-922F-F29608551A7B}">
      <dsp:nvSpPr>
        <dsp:cNvPr id="0" name=""/>
        <dsp:cNvSpPr/>
      </dsp:nvSpPr>
      <dsp:spPr>
        <a:xfrm>
          <a:off x="0" y="3582145"/>
          <a:ext cx="8559574" cy="48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1766" tIns="45720" rIns="256032" bIns="45720" numCol="1" spcCol="1270" anchor="t" anchorCtr="0">
          <a:noAutofit/>
        </a:bodyPr>
        <a:lstStyle/>
        <a:p>
          <a:pPr marL="285750" lvl="1" indent="-285750" algn="l" defTabSz="1600200">
            <a:lnSpc>
              <a:spcPct val="90000"/>
            </a:lnSpc>
            <a:spcBef>
              <a:spcPct val="0"/>
            </a:spcBef>
            <a:spcAft>
              <a:spcPct val="20000"/>
            </a:spcAft>
            <a:buChar char="•"/>
          </a:pPr>
          <a:endParaRPr lang="en-CA" sz="3600" kern="1200" dirty="0">
            <a:solidFill>
              <a:prstClr val="white">
                <a:hueOff val="0"/>
                <a:satOff val="0"/>
                <a:lumOff val="0"/>
                <a:alphaOff val="0"/>
              </a:prstClr>
            </a:solidFill>
            <a:effectLst>
              <a:outerShdw blurRad="38100" dist="38100" dir="2700000" algn="tl">
                <a:srgbClr val="000000">
                  <a:alpha val="43137"/>
                </a:srgbClr>
              </a:outerShdw>
            </a:effectLst>
            <a:latin typeface="+mn-lt"/>
            <a:ea typeface="+mn-ea"/>
            <a:cs typeface="+mn-cs"/>
          </a:endParaRPr>
        </a:p>
      </dsp:txBody>
      <dsp:txXfrm>
        <a:off x="0" y="3582145"/>
        <a:ext cx="8559574" cy="4802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GB"/>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GB"/>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GB"/>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GB"/>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GB"/>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3/17/2022</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1F94DC1C-47D1-41D7-8B1B-9A036D6140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811383CE-CE86-4E1C-B289-798EB9E6E0E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r="51622"/>
          <a:stretch/>
        </p:blipFill>
        <p:spPr>
          <a:xfrm>
            <a:off x="1" y="0"/>
            <a:ext cx="5896768" cy="6856214"/>
          </a:xfrm>
          <a:prstGeom prst="rect">
            <a:avLst/>
          </a:prstGeom>
        </p:spPr>
      </p:pic>
      <p:sp>
        <p:nvSpPr>
          <p:cNvPr id="2" name="Title 1">
            <a:extLst>
              <a:ext uri="{FF2B5EF4-FFF2-40B4-BE49-F238E27FC236}">
                <a16:creationId xmlns:a16="http://schemas.microsoft.com/office/drawing/2014/main" id="{BC8BF9BC-F77E-3341-A085-CDE55E7893E6}"/>
              </a:ext>
            </a:extLst>
          </p:cNvPr>
          <p:cNvSpPr>
            <a:spLocks noGrp="1"/>
          </p:cNvSpPr>
          <p:nvPr>
            <p:ph type="ctrTitle"/>
          </p:nvPr>
        </p:nvSpPr>
        <p:spPr>
          <a:xfrm>
            <a:off x="142582" y="2194835"/>
            <a:ext cx="4929203" cy="2544204"/>
          </a:xfrm>
        </p:spPr>
        <p:txBody>
          <a:bodyPr>
            <a:noAutofit/>
          </a:bodyPr>
          <a:lstStyle/>
          <a:p>
            <a:r>
              <a:rPr lang="en-US" sz="5200" dirty="0">
                <a:solidFill>
                  <a:srgbClr val="FFFFFF"/>
                </a:solidFill>
                <a:effectLst>
                  <a:outerShdw blurRad="38100" dist="38100" dir="2700000" algn="tl">
                    <a:srgbClr val="000000">
                      <a:alpha val="43137"/>
                    </a:srgbClr>
                  </a:outerShdw>
                </a:effectLst>
                <a:latin typeface="+mn-lt"/>
              </a:rPr>
              <a:t>THE MYSTERY OF GOD AND ITS FULFILMENT</a:t>
            </a:r>
          </a:p>
        </p:txBody>
      </p:sp>
      <p:sp>
        <p:nvSpPr>
          <p:cNvPr id="3" name="Subtitle 2">
            <a:extLst>
              <a:ext uri="{FF2B5EF4-FFF2-40B4-BE49-F238E27FC236}">
                <a16:creationId xmlns:a16="http://schemas.microsoft.com/office/drawing/2014/main" id="{EBD81D7E-A004-114E-AC5C-1262AF68793A}"/>
              </a:ext>
            </a:extLst>
          </p:cNvPr>
          <p:cNvSpPr>
            <a:spLocks noGrp="1"/>
          </p:cNvSpPr>
          <p:nvPr>
            <p:ph type="subTitle" idx="1"/>
          </p:nvPr>
        </p:nvSpPr>
        <p:spPr>
          <a:xfrm>
            <a:off x="452213" y="5608158"/>
            <a:ext cx="4513792" cy="914401"/>
          </a:xfrm>
        </p:spPr>
        <p:txBody>
          <a:bodyPr>
            <a:normAutofit/>
          </a:bodyPr>
          <a:lstStyle/>
          <a:p>
            <a:r>
              <a:rPr lang="en-US" sz="4000" dirty="0">
                <a:solidFill>
                  <a:srgbClr val="FFFF00"/>
                </a:solidFill>
                <a:effectLst>
                  <a:outerShdw blurRad="38100" dist="38100" dir="2700000" algn="tl">
                    <a:srgbClr val="000000">
                      <a:alpha val="43137"/>
                    </a:srgbClr>
                  </a:outerShdw>
                </a:effectLst>
              </a:rPr>
              <a:t>R</a:t>
            </a:r>
            <a:r>
              <a:rPr lang="en-US" sz="4000" cap="none" dirty="0">
                <a:solidFill>
                  <a:srgbClr val="FFFF00"/>
                </a:solidFill>
                <a:effectLst>
                  <a:outerShdw blurRad="38100" dist="38100" dir="2700000" algn="tl">
                    <a:srgbClr val="000000">
                      <a:alpha val="43137"/>
                    </a:srgbClr>
                  </a:outerShdw>
                </a:effectLst>
              </a:rPr>
              <a:t>evelation</a:t>
            </a:r>
            <a:r>
              <a:rPr lang="en-US" sz="4000" dirty="0">
                <a:solidFill>
                  <a:srgbClr val="FFFF00"/>
                </a:solidFill>
                <a:effectLst>
                  <a:outerShdw blurRad="38100" dist="38100" dir="2700000" algn="tl">
                    <a:srgbClr val="000000">
                      <a:alpha val="43137"/>
                    </a:srgbClr>
                  </a:outerShdw>
                </a:effectLst>
              </a:rPr>
              <a:t> 10:1-11</a:t>
            </a:r>
          </a:p>
        </p:txBody>
      </p:sp>
      <p:sp useBgFill="1">
        <p:nvSpPr>
          <p:cNvPr id="77" name="Freeform 5">
            <a:extLst>
              <a:ext uri="{FF2B5EF4-FFF2-40B4-BE49-F238E27FC236}">
                <a16:creationId xmlns:a16="http://schemas.microsoft.com/office/drawing/2014/main" id="{AC12A592-C02D-46EF-8E1F-9335DB8D71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5827529" y="660400"/>
            <a:ext cx="6381405" cy="6214533"/>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79" name="Freeform 14">
            <a:extLst>
              <a:ext uri="{FF2B5EF4-FFF2-40B4-BE49-F238E27FC236}">
                <a16:creationId xmlns:a16="http://schemas.microsoft.com/office/drawing/2014/main" id="{24005816-5BCA-4665-8A58-5580F8E9C8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4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a:extLst>
              <a:ext uri="{FF2B5EF4-FFF2-40B4-BE49-F238E27FC236}">
                <a16:creationId xmlns:a16="http://schemas.microsoft.com/office/drawing/2014/main" id="{BF07F359-8CA3-4854-91E7-EE60040205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82" name="Straight Connector 81">
              <a:extLst>
                <a:ext uri="{FF2B5EF4-FFF2-40B4-BE49-F238E27FC236}">
                  <a16:creationId xmlns:a16="http://schemas.microsoft.com/office/drawing/2014/main" id="{8A7FCE86-4904-4337-8D0A-3ABA73F609E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BA32C234-504D-411A-A62B-C1CFD8CE74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81593A9-FD94-454C-9225-478E9070613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FA3524A1-6DED-4D15-ADE5-F797DBCEC7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A8491CF-856E-4A54-84A5-45C558D41A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AD63A388-BF18-4ABD-96E0-5946B1ABB1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9CF6D779-BD20-4058-AC29-AF4E2510C2C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189C0F2-FCB0-4636-9B05-F9FCBB2020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74CB59A-0AC3-4235-A93D-73EE124669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2B6E97A3-E95A-4D79-A8F8-1945EA2634F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F4ABF86-0905-4DE8-8F0B-D10D3D6F9C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4FAAFEF7-DFA1-48C7-9E4E-FF7B1453C7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D828735-DFD9-4894-8461-77A2FB0C92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7A6C2585-E93E-489D-8819-FCEE3CFF11C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E57C1F25-FC5C-4082-B4F6-888F8E467EE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F5DF4BDB-CA1D-4DA1-8D26-6BAEE0A21A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3315D2A0-DDA4-4A25-9CC7-7F90CCF0C4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75312B72-7E7D-4B0B-960E-7D7C9540EBD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C48B42BB-3C0E-4546-957B-AB593E308C9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437809D5-5F69-4BC6-A661-44B2A8A682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B269CB4C-8BB5-4F63-8961-7EB8FE56D44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D5E7B60C-3F52-49EA-99F5-BE42AF88DD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1C5E885C-0F0D-4E11-8B78-4CE951E2692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4BFA6E20-F564-4CA4-9150-FDD50B02CD2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C3C02C6B-B913-486F-ACAE-432DE1F7704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B6B5EE64-D401-45A4-82D4-85D4BF5C8EC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5F622D05-678C-405E-A74F-8D92A9C6443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D8E01EF1-6517-49CC-9891-1BD6D0F49D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EC93E79A-63A6-4782-9D2C-BC50CD3B944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46C4B4DB-9B57-4C69-96EB-3E1910CEF4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9BBDCDA7-4ECB-42B1-8524-3D30023D6B6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C7483057-DCDA-4BC6-8E99-7EAD94E878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E5C35A56-0BFD-443F-8C2B-CA73A3BFE9E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214A0AE5-3A88-4D5D-845C-5E906888C81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44D7BF13-EDB8-4740-A3C5-87E2E7C6766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16DAB64F-4B49-434F-BFB6-0BEB41AFB6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3B5AD9A-BDA6-42CE-A1C0-C072103072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5FD67DCC-475F-4BED-A634-FCDD63176B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ED276E23-C86D-408D-821A-1E9A44CAEAF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879A029-D911-41C4-B218-E41871762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E9C7C9F5-65FB-4EF9-9AAD-F7E1FC14B8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6115B885-5742-431C-BA48-96FC1F6D228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6ACE37A6-0062-4B86-B4E6-18088040CDC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0A8679B4-56BA-43AB-A0A2-E2DA3E20530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80DE24D2-627B-4C47-A858-A572BCDBACF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B612A33E-5DE0-4E4D-9469-0BD0B3E0E72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91673515-5E42-490F-85A0-45658D81C6C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6B048C17-3768-4DAF-A7AE-B2E71749702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BAA4E6AA-9D65-4EED-91CB-87A5762ED0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DB48B9EB-BBF2-48D7-A1D7-720D94506BF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21492B79-7338-4309-8667-BB29A7BC7B0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0352FD87-EC9C-4EB5-9ACC-A152F78FC81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FF2CEA1F-EFA8-4353-B5F8-CCE27955A12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63E2723F-2530-4636-9A19-8F11B15662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4A9EE901-51C9-4292-BB45-5EDB8568A0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555407C2-7321-48CD-811F-92C71F701C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E5298A8A-2787-4153-BDA2-E939BFD5141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C45057B3-3FAB-42ED-AF52-F00BB07FA52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DA3F09E9-F476-4352-90E3-6A15C74268B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128F7C5C-CECC-45A8-8A1F-D679534D4CB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FFFDFE9C-2017-4831-9F1B-6A03B58B10D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01BC942F-09CF-4A51-85A5-E23E2D71C8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1456B520-137F-484D-A1B1-7DA5C3F823E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9ECA29F0-381E-4770-97BF-54C4E52201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D43CCF9F-8F11-4676-82F3-DEE8A48C8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6FA620FD-6A45-4754-BF42-A9FA44966DD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DC4D38F3-F3A2-42F4-8B57-DE978EC4AD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3C26D30E-A91E-4A5B-A419-0B9D79D57CE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ADAB3EBC-722A-462E-AAAE-506E50038E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CBAABC17-832F-48CF-B0D7-0F7DE54607F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E1FCA513-75D7-414B-BE8F-D780746A1A6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F2EDEC73-B6F5-473F-934A-CEF57604A8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4" name="Straight Connector 153">
              <a:extLst>
                <a:ext uri="{FF2B5EF4-FFF2-40B4-BE49-F238E27FC236}">
                  <a16:creationId xmlns:a16="http://schemas.microsoft.com/office/drawing/2014/main" id="{5B987884-C452-4492-A9F8-2770D3373B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5" name="Straight Connector 154">
              <a:extLst>
                <a:ext uri="{FF2B5EF4-FFF2-40B4-BE49-F238E27FC236}">
                  <a16:creationId xmlns:a16="http://schemas.microsoft.com/office/drawing/2014/main" id="{9D978AF2-B7BB-4E05-81F1-1A5DBD1CB4E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a:extLst>
                <a:ext uri="{FF2B5EF4-FFF2-40B4-BE49-F238E27FC236}">
                  <a16:creationId xmlns:a16="http://schemas.microsoft.com/office/drawing/2014/main" id="{D7AD4D45-C3AB-458E-B826-0FACBD0DF3A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a:extLst>
                <a:ext uri="{FF2B5EF4-FFF2-40B4-BE49-F238E27FC236}">
                  <a16:creationId xmlns:a16="http://schemas.microsoft.com/office/drawing/2014/main" id="{A6E15555-6738-463C-B7DF-86429F2F96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a:extLst>
                <a:ext uri="{FF2B5EF4-FFF2-40B4-BE49-F238E27FC236}">
                  <a16:creationId xmlns:a16="http://schemas.microsoft.com/office/drawing/2014/main" id="{AE487172-B4C3-4D13-A562-EF0BA3DD961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08E66297-1295-432A-AA84-7BB2341C193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pic>
        <p:nvPicPr>
          <p:cNvPr id="1028" name="Picture 4" descr="What Happens on Judgment Day? God's Final Judgement from Bible">
            <a:extLst>
              <a:ext uri="{FF2B5EF4-FFF2-40B4-BE49-F238E27FC236}">
                <a16:creationId xmlns:a16="http://schemas.microsoft.com/office/drawing/2014/main" id="{A5790D96-EB3A-3A48-8E56-8E5659F91C1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12630" y="2520318"/>
            <a:ext cx="5854791" cy="3049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791356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869D75-88B5-AE46-947A-2C081E933058}"/>
              </a:ext>
            </a:extLst>
          </p:cNvPr>
          <p:cNvSpPr>
            <a:spLocks noGrp="1"/>
          </p:cNvSpPr>
          <p:nvPr>
            <p:ph idx="1"/>
          </p:nvPr>
        </p:nvSpPr>
        <p:spPr>
          <a:xfrm>
            <a:off x="246743" y="987439"/>
            <a:ext cx="11814628" cy="5616561"/>
          </a:xfrm>
        </p:spPr>
        <p:txBody>
          <a:bodyPr>
            <a:noAutofit/>
          </a:bodyPr>
          <a:lstStyle/>
          <a:p>
            <a:pPr marL="0" indent="0" algn="just">
              <a:lnSpc>
                <a:spcPct val="110000"/>
              </a:lnSpc>
              <a:spcAft>
                <a:spcPts val="600"/>
              </a:spcAft>
              <a:buNone/>
            </a:pPr>
            <a:r>
              <a:rPr lang="en-US" sz="2600" dirty="0">
                <a:solidFill>
                  <a:srgbClr val="FFFF00"/>
                </a:solidFill>
                <a:effectLst>
                  <a:outerShdw blurRad="38100" dist="38100" dir="2700000" algn="tl">
                    <a:srgbClr val="000000">
                      <a:alpha val="43137"/>
                    </a:srgbClr>
                  </a:outerShdw>
                </a:effectLst>
              </a:rPr>
              <a:t>The appearance of this angel makes him to resemble our Lord Jesus Christ in some ways:</a:t>
            </a:r>
          </a:p>
          <a:p>
            <a:pPr marL="514350" indent="-514350" algn="just">
              <a:lnSpc>
                <a:spcPct val="110000"/>
              </a:lnSpc>
              <a:spcAft>
                <a:spcPts val="600"/>
              </a:spcAft>
              <a:buFont typeface="+mj-lt"/>
              <a:buAutoNum type="romanLcPeriod"/>
            </a:pPr>
            <a:r>
              <a:rPr lang="en-US" sz="2600" dirty="0">
                <a:effectLst>
                  <a:outerShdw blurRad="38100" dist="38100" dir="2700000" algn="tl">
                    <a:srgbClr val="000000">
                      <a:alpha val="43137"/>
                    </a:srgbClr>
                  </a:outerShdw>
                </a:effectLst>
              </a:rPr>
              <a:t>Jesus returned to heaven in the cloud and will come again from heaven in the cloud (</a:t>
            </a:r>
            <a:r>
              <a:rPr lang="en-US" sz="2600" dirty="0">
                <a:solidFill>
                  <a:srgbClr val="FFFF00"/>
                </a:solidFill>
                <a:effectLst>
                  <a:outerShdw blurRad="38100" dist="38100" dir="2700000" algn="tl">
                    <a:srgbClr val="000000">
                      <a:alpha val="43137"/>
                    </a:srgbClr>
                  </a:outerShdw>
                </a:effectLst>
              </a:rPr>
              <a:t>Psalm 104:3; Acts 1:9-11</a:t>
            </a:r>
            <a:r>
              <a:rPr lang="en-US" sz="2600" dirty="0">
                <a:effectLst>
                  <a:outerShdw blurRad="38100" dist="38100" dir="2700000" algn="tl">
                    <a:srgbClr val="000000">
                      <a:alpha val="43137"/>
                    </a:srgbClr>
                  </a:outerShdw>
                </a:effectLst>
              </a:rPr>
              <a:t>)</a:t>
            </a:r>
          </a:p>
          <a:p>
            <a:pPr marL="514350" indent="-514350" algn="just">
              <a:lnSpc>
                <a:spcPct val="110000"/>
              </a:lnSpc>
              <a:spcAft>
                <a:spcPts val="600"/>
              </a:spcAft>
              <a:buFont typeface="+mj-lt"/>
              <a:buAutoNum type="romanLcPeriod"/>
            </a:pPr>
            <a:r>
              <a:rPr lang="en-US" sz="2600" dirty="0">
                <a:effectLst>
                  <a:outerShdw blurRad="38100" dist="38100" dir="2700000" algn="tl">
                    <a:srgbClr val="000000">
                      <a:alpha val="43137"/>
                    </a:srgbClr>
                  </a:outerShdw>
                </a:effectLst>
              </a:rPr>
              <a:t>Jesus, being the King of kings, wears crowns of glory and honor (</a:t>
            </a:r>
            <a:r>
              <a:rPr lang="en-US" sz="2600" dirty="0">
                <a:solidFill>
                  <a:srgbClr val="FFFF00"/>
                </a:solidFill>
                <a:effectLst>
                  <a:outerShdw blurRad="38100" dist="38100" dir="2700000" algn="tl">
                    <a:srgbClr val="000000">
                      <a:alpha val="43137"/>
                    </a:srgbClr>
                  </a:outerShdw>
                </a:effectLst>
              </a:rPr>
              <a:t>Hebrews 2:9; Revelation 6:1-2)</a:t>
            </a:r>
          </a:p>
          <a:p>
            <a:pPr marL="514350" indent="-514350" algn="just">
              <a:lnSpc>
                <a:spcPct val="110000"/>
              </a:lnSpc>
              <a:spcAft>
                <a:spcPts val="600"/>
              </a:spcAft>
              <a:buFont typeface="+mj-lt"/>
              <a:buAutoNum type="romanLcPeriod"/>
            </a:pPr>
            <a:r>
              <a:rPr lang="en-US" sz="2600" dirty="0">
                <a:effectLst>
                  <a:outerShdw blurRad="38100" dist="38100" dir="2700000" algn="tl">
                    <a:srgbClr val="000000">
                      <a:alpha val="43137"/>
                    </a:srgbClr>
                  </a:outerShdw>
                </a:effectLst>
              </a:rPr>
              <a:t>As this angel stands on the earth and sea, so also Jesus is the ruler and has authority over the earth and the sea (Psalm 72:8; 1 Corinthians 10:26)</a:t>
            </a:r>
          </a:p>
          <a:p>
            <a:pPr marL="514350" indent="-514350" algn="just">
              <a:lnSpc>
                <a:spcPct val="110000"/>
              </a:lnSpc>
              <a:spcAft>
                <a:spcPts val="600"/>
              </a:spcAft>
              <a:buFont typeface="+mj-lt"/>
              <a:buAutoNum type="romanLcPeriod"/>
            </a:pPr>
            <a:r>
              <a:rPr lang="en-US" sz="2600" dirty="0">
                <a:effectLst>
                  <a:outerShdw blurRad="38100" dist="38100" dir="2700000" algn="tl">
                    <a:srgbClr val="000000">
                      <a:alpha val="43137"/>
                    </a:srgbClr>
                  </a:outerShdw>
                </a:effectLst>
              </a:rPr>
              <a:t>Jesus will pronounce and bring the final 	judgment on the whole world (John 5:22).</a:t>
            </a:r>
          </a:p>
          <a:p>
            <a:pPr marL="0" indent="0" algn="just">
              <a:lnSpc>
                <a:spcPct val="110000"/>
              </a:lnSpc>
              <a:spcAft>
                <a:spcPts val="600"/>
              </a:spcAft>
              <a:buNone/>
            </a:pPr>
            <a:r>
              <a:rPr lang="en-US" sz="2600" dirty="0">
                <a:effectLst>
                  <a:outerShdw blurRad="38100" dist="38100" dir="2700000" algn="tl">
                    <a:srgbClr val="000000">
                      <a:alpha val="43137"/>
                    </a:srgbClr>
                  </a:outerShdw>
                </a:effectLst>
              </a:rPr>
              <a:t>The Father has committed the judgment of the whole world to the Lord Jesus Christ. Therefore, you must love Him, fear Him, and surrender to Him so that you will not come under His judgment.</a:t>
            </a:r>
          </a:p>
        </p:txBody>
      </p:sp>
      <p:sp>
        <p:nvSpPr>
          <p:cNvPr id="5" name="Title 1">
            <a:extLst>
              <a:ext uri="{FF2B5EF4-FFF2-40B4-BE49-F238E27FC236}">
                <a16:creationId xmlns:a16="http://schemas.microsoft.com/office/drawing/2014/main" id="{54CEFF28-00D4-48DF-B0CB-945DEA4BD801}"/>
              </a:ext>
            </a:extLst>
          </p:cNvPr>
          <p:cNvSpPr>
            <a:spLocks noGrp="1"/>
          </p:cNvSpPr>
          <p:nvPr>
            <p:ph type="title"/>
          </p:nvPr>
        </p:nvSpPr>
        <p:spPr>
          <a:xfrm>
            <a:off x="2" y="102068"/>
            <a:ext cx="12191998" cy="1001018"/>
          </a:xfrm>
        </p:spPr>
        <p:txBody>
          <a:bodyPr>
            <a:noAutofit/>
          </a:bodyPr>
          <a:lstStyle/>
          <a:p>
            <a:pPr marL="711200" indent="-711200" algn="just">
              <a:lnSpc>
                <a:spcPct val="90000"/>
              </a:lnSpc>
            </a:pPr>
            <a:r>
              <a:rPr lang="en-US" sz="4300" dirty="0">
                <a:solidFill>
                  <a:schemeClr val="accent6">
                    <a:lumMod val="60000"/>
                    <a:lumOff val="40000"/>
                  </a:schemeClr>
                </a:solidFill>
                <a:effectLst>
                  <a:outerShdw blurRad="38100" dist="38100" dir="2700000" algn="tl">
                    <a:srgbClr val="000000">
                      <a:alpha val="43137"/>
                    </a:srgbClr>
                  </a:outerShdw>
                </a:effectLst>
                <a:latin typeface="+mn-lt"/>
              </a:rPr>
              <a:t>1. THE MIGHT OF THE ANGEL FROM HEAVEN CONT’D.</a:t>
            </a:r>
            <a:endParaRPr lang="en-US" sz="4300" dirty="0">
              <a:solidFill>
                <a:srgbClr val="FFFF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222682373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CA8D8-7677-6247-9344-D36BB2E8CF41}"/>
              </a:ext>
            </a:extLst>
          </p:cNvPr>
          <p:cNvSpPr>
            <a:spLocks noGrp="1"/>
          </p:cNvSpPr>
          <p:nvPr>
            <p:ph type="title"/>
          </p:nvPr>
        </p:nvSpPr>
        <p:spPr>
          <a:xfrm>
            <a:off x="76200" y="99179"/>
            <a:ext cx="4204571" cy="3329821"/>
          </a:xfrm>
        </p:spPr>
        <p:txBody>
          <a:bodyPr>
            <a:normAutofit/>
          </a:bodyPr>
          <a:lstStyle/>
          <a:p>
            <a:pPr algn="r"/>
            <a:r>
              <a:rPr lang="en-US" sz="4300" dirty="0">
                <a:solidFill>
                  <a:schemeClr val="accent6">
                    <a:lumMod val="60000"/>
                    <a:lumOff val="40000"/>
                  </a:schemeClr>
                </a:solidFill>
                <a:effectLst>
                  <a:outerShdw blurRad="38100" dist="38100" dir="2700000" algn="tl">
                    <a:srgbClr val="000000">
                      <a:alpha val="43137"/>
                    </a:srgbClr>
                  </a:outerShdw>
                </a:effectLst>
                <a:latin typeface="+mn-lt"/>
              </a:rPr>
              <a:t>2. The mystery of god, the creator</a:t>
            </a:r>
            <a:br>
              <a:rPr lang="en-US" b="1" dirty="0">
                <a:latin typeface="Comic Sans MS" panose="030F0902030302020204" pitchFamily="66" charset="0"/>
              </a:rPr>
            </a:br>
            <a:br>
              <a:rPr lang="en-US" dirty="0"/>
            </a:br>
            <a:r>
              <a:rPr lang="en-US" dirty="0">
                <a:solidFill>
                  <a:srgbClr val="FFFF00"/>
                </a:solidFill>
                <a:effectLst>
                  <a:outerShdw blurRad="38100" dist="38100" dir="2700000" algn="tl">
                    <a:srgbClr val="000000">
                      <a:alpha val="43137"/>
                    </a:srgbClr>
                  </a:outerShdw>
                </a:effectLst>
                <a:latin typeface="Georgia" panose="02040502050405020303" pitchFamily="18" charset="0"/>
              </a:rPr>
              <a:t>r</a:t>
            </a:r>
            <a:r>
              <a:rPr lang="en-US" cap="none" dirty="0">
                <a:solidFill>
                  <a:srgbClr val="FFFF00"/>
                </a:solidFill>
                <a:effectLst>
                  <a:outerShdw blurRad="38100" dist="38100" dir="2700000" algn="tl">
                    <a:srgbClr val="000000">
                      <a:alpha val="43137"/>
                    </a:srgbClr>
                  </a:outerShdw>
                </a:effectLst>
                <a:latin typeface="Georgia" panose="02040502050405020303" pitchFamily="18" charset="0"/>
              </a:rPr>
              <a:t>evelation</a:t>
            </a:r>
            <a:r>
              <a:rPr lang="en-US" dirty="0">
                <a:solidFill>
                  <a:srgbClr val="FFFF00"/>
                </a:solidFill>
                <a:effectLst>
                  <a:outerShdw blurRad="38100" dist="38100" dir="2700000" algn="tl">
                    <a:srgbClr val="000000">
                      <a:alpha val="43137"/>
                    </a:srgbClr>
                  </a:outerShdw>
                </a:effectLst>
                <a:latin typeface="Georgia" panose="02040502050405020303" pitchFamily="18" charset="0"/>
              </a:rPr>
              <a:t> 10:4-7</a:t>
            </a:r>
          </a:p>
        </p:txBody>
      </p:sp>
      <p:sp>
        <p:nvSpPr>
          <p:cNvPr id="3" name="Content Placeholder 2">
            <a:extLst>
              <a:ext uri="{FF2B5EF4-FFF2-40B4-BE49-F238E27FC236}">
                <a16:creationId xmlns:a16="http://schemas.microsoft.com/office/drawing/2014/main" id="{6C83B4CB-B5D2-A04D-B260-762930DED732}"/>
              </a:ext>
            </a:extLst>
          </p:cNvPr>
          <p:cNvSpPr>
            <a:spLocks noGrp="1"/>
          </p:cNvSpPr>
          <p:nvPr>
            <p:ph idx="1"/>
          </p:nvPr>
        </p:nvSpPr>
        <p:spPr>
          <a:xfrm>
            <a:off x="4698765" y="99179"/>
            <a:ext cx="7210207" cy="6628192"/>
          </a:xfrm>
        </p:spPr>
        <p:txBody>
          <a:bodyPr>
            <a:noAutofit/>
          </a:bodyPr>
          <a:lstStyle/>
          <a:p>
            <a:pPr marL="358775" indent="-358775" algn="just">
              <a:lnSpc>
                <a:spcPct val="114000"/>
              </a:lnSpc>
              <a:spcAft>
                <a:spcPts val="600"/>
              </a:spcAft>
              <a:buFont typeface="Wingdings" panose="05000000000000000000" pitchFamily="2" charset="2"/>
              <a:buChar char="v"/>
            </a:pPr>
            <a:r>
              <a:rPr lang="en-US" sz="2800" dirty="0">
                <a:effectLst>
                  <a:outerShdw blurRad="38100" dist="38100" dir="2700000" algn="tl">
                    <a:srgbClr val="000000">
                      <a:alpha val="43137"/>
                    </a:srgbClr>
                  </a:outerShdw>
                </a:effectLst>
              </a:rPr>
              <a:t>John the Beloved was forbidden to write what the voice of the seven thunders uttered. It was to be sealed up and remain a mystery.</a:t>
            </a:r>
          </a:p>
          <a:p>
            <a:pPr marL="358775" indent="-358775" algn="just">
              <a:lnSpc>
                <a:spcPct val="114000"/>
              </a:lnSpc>
              <a:spcAft>
                <a:spcPts val="600"/>
              </a:spcAft>
              <a:buFont typeface="Wingdings" panose="05000000000000000000" pitchFamily="2" charset="2"/>
              <a:buChar char="v"/>
            </a:pPr>
            <a:r>
              <a:rPr lang="en-US" sz="2800" dirty="0">
                <a:effectLst>
                  <a:outerShdw blurRad="38100" dist="38100" dir="2700000" algn="tl">
                    <a:srgbClr val="000000">
                      <a:alpha val="43137"/>
                    </a:srgbClr>
                  </a:outerShdw>
                </a:effectLst>
              </a:rPr>
              <a:t>The mystery of God concerns His program and plan for mankind. His plan is for all sinners to be saved and come to the knowledge of the Truth. </a:t>
            </a:r>
          </a:p>
          <a:p>
            <a:pPr marL="358775" indent="-358775" algn="just">
              <a:lnSpc>
                <a:spcPct val="114000"/>
              </a:lnSpc>
              <a:spcAft>
                <a:spcPts val="600"/>
              </a:spcAft>
              <a:buFont typeface="Wingdings" panose="05000000000000000000" pitchFamily="2" charset="2"/>
              <a:buChar char="v"/>
            </a:pPr>
            <a:r>
              <a:rPr lang="en-US" sz="2800" dirty="0">
                <a:effectLst>
                  <a:outerShdw blurRad="38100" dist="38100" dir="2700000" algn="tl">
                    <a:srgbClr val="000000">
                      <a:alpha val="43137"/>
                    </a:srgbClr>
                  </a:outerShdw>
                </a:effectLst>
              </a:rPr>
              <a:t>This was the reason He sent His only begotten Son, Jesus Christ, to come into the world to die for us. </a:t>
            </a:r>
          </a:p>
          <a:p>
            <a:pPr marL="358775" indent="-358775" algn="just">
              <a:lnSpc>
                <a:spcPct val="114000"/>
              </a:lnSpc>
              <a:spcAft>
                <a:spcPts val="600"/>
              </a:spcAft>
              <a:buFont typeface="Wingdings" panose="05000000000000000000" pitchFamily="2" charset="2"/>
              <a:buChar char="v"/>
            </a:pPr>
            <a:r>
              <a:rPr lang="en-US" sz="2800" dirty="0">
                <a:effectLst>
                  <a:outerShdw blurRad="38100" dist="38100" dir="2700000" algn="tl">
                    <a:srgbClr val="000000">
                      <a:alpha val="43137"/>
                    </a:srgbClr>
                  </a:outerShdw>
                </a:effectLst>
              </a:rPr>
              <a:t>Anyone who repents and accepts Christ as his personal Lord and Savior shall be saved and set free from the judgment to come.</a:t>
            </a:r>
          </a:p>
        </p:txBody>
      </p:sp>
      <p:pic>
        <p:nvPicPr>
          <p:cNvPr id="11266" name="Picture 2" descr="What Is The Sealed Scroll/Book In Revelation 5, Isaiah 29?">
            <a:extLst>
              <a:ext uri="{FF2B5EF4-FFF2-40B4-BE49-F238E27FC236}">
                <a16:creationId xmlns:a16="http://schemas.microsoft.com/office/drawing/2014/main" id="{DB9B2FF3-06D5-C84E-A943-3DE37175025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6200" y="3909318"/>
            <a:ext cx="4204571" cy="2654768"/>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98017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C6B16B-6F14-E249-9569-7F21DF1E8069}"/>
              </a:ext>
            </a:extLst>
          </p:cNvPr>
          <p:cNvSpPr>
            <a:spLocks noGrp="1"/>
          </p:cNvSpPr>
          <p:nvPr>
            <p:ph idx="1"/>
          </p:nvPr>
        </p:nvSpPr>
        <p:spPr>
          <a:xfrm>
            <a:off x="609604" y="859972"/>
            <a:ext cx="7739742" cy="5932711"/>
          </a:xfrm>
        </p:spPr>
        <p:txBody>
          <a:bodyPr>
            <a:noAutofit/>
          </a:bodyPr>
          <a:lstStyle/>
          <a:p>
            <a:pPr marL="358775" indent="-358775" algn="just">
              <a:lnSpc>
                <a:spcPct val="105000"/>
              </a:lnSpc>
              <a:spcAft>
                <a:spcPts val="600"/>
              </a:spcAft>
              <a:buFont typeface="Wingdings" panose="05000000000000000000" pitchFamily="2" charset="2"/>
              <a:buChar char="Ø"/>
            </a:pPr>
            <a:r>
              <a:rPr lang="en-US" sz="2800" dirty="0">
                <a:effectLst>
                  <a:outerShdw blurRad="38100" dist="38100" dir="2700000" algn="tl">
                    <a:srgbClr val="000000">
                      <a:alpha val="43137"/>
                    </a:srgbClr>
                  </a:outerShdw>
                </a:effectLst>
              </a:rPr>
              <a:t>On the other hand, the program of God is about all that will happen from now till the end of the world when God will judge the unrepentant sinners and destroy the world. </a:t>
            </a:r>
          </a:p>
          <a:p>
            <a:pPr marL="358775" indent="-358775" algn="just">
              <a:lnSpc>
                <a:spcPct val="105000"/>
              </a:lnSpc>
              <a:spcAft>
                <a:spcPts val="600"/>
              </a:spcAft>
              <a:buFont typeface="Wingdings" panose="05000000000000000000" pitchFamily="2" charset="2"/>
              <a:buChar char="Ø"/>
            </a:pPr>
            <a:r>
              <a:rPr lang="en-US" sz="2800" dirty="0">
                <a:effectLst>
                  <a:outerShdw blurRad="38100" dist="38100" dir="2700000" algn="tl">
                    <a:srgbClr val="000000">
                      <a:alpha val="43137"/>
                    </a:srgbClr>
                  </a:outerShdw>
                </a:effectLst>
              </a:rPr>
              <a:t>The time is short, even as the might angel has declared. The end of all things is at hand. Sinners must not waste time. </a:t>
            </a:r>
          </a:p>
          <a:p>
            <a:pPr marL="358775" indent="-358775" algn="just">
              <a:lnSpc>
                <a:spcPct val="105000"/>
              </a:lnSpc>
              <a:spcAft>
                <a:spcPts val="600"/>
              </a:spcAft>
              <a:buFont typeface="Wingdings" panose="05000000000000000000" pitchFamily="2" charset="2"/>
              <a:buChar char="Ø"/>
            </a:pPr>
            <a:r>
              <a:rPr lang="en-US" sz="2800" dirty="0">
                <a:effectLst>
                  <a:outerShdw blurRad="38100" dist="38100" dir="2700000" algn="tl">
                    <a:srgbClr val="000000">
                      <a:alpha val="43137"/>
                    </a:srgbClr>
                  </a:outerShdw>
                </a:effectLst>
              </a:rPr>
              <a:t>Repent now, ask for forgiveness and cleansing of your sins with the blood of Jesus. Invite Jesus to come into your heart and reign as your Savior and Lord, Friend and King. </a:t>
            </a:r>
          </a:p>
          <a:p>
            <a:pPr marL="358775" indent="-358775" algn="just">
              <a:lnSpc>
                <a:spcPct val="105000"/>
              </a:lnSpc>
              <a:spcAft>
                <a:spcPts val="600"/>
              </a:spcAft>
              <a:buFont typeface="Wingdings" panose="05000000000000000000" pitchFamily="2" charset="2"/>
              <a:buChar char="Ø"/>
            </a:pPr>
            <a:r>
              <a:rPr lang="en-US" sz="2800" dirty="0">
                <a:effectLst>
                  <a:outerShdw blurRad="38100" dist="38100" dir="2700000" algn="tl">
                    <a:srgbClr val="000000">
                      <a:alpha val="43137"/>
                    </a:srgbClr>
                  </a:outerShdw>
                </a:effectLst>
              </a:rPr>
              <a:t>Then live a holy life and be prepared for His Second Coming.</a:t>
            </a:r>
          </a:p>
        </p:txBody>
      </p:sp>
      <p:pic>
        <p:nvPicPr>
          <p:cNvPr id="12290" name="Picture 2" descr="Question on the final judgement">
            <a:extLst>
              <a:ext uri="{FF2B5EF4-FFF2-40B4-BE49-F238E27FC236}">
                <a16:creationId xmlns:a16="http://schemas.microsoft.com/office/drawing/2014/main" id="{1F68CCE5-CE67-CB4A-A939-7B5E87EB959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2723" r="43897" b="-1"/>
          <a:stretch/>
        </p:blipFill>
        <p:spPr bwMode="auto">
          <a:xfrm>
            <a:off x="8482498" y="1109137"/>
            <a:ext cx="3633301" cy="5509376"/>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AECBB029-369B-4CE7-98EA-4BF87D7F03F3}"/>
              </a:ext>
            </a:extLst>
          </p:cNvPr>
          <p:cNvSpPr>
            <a:spLocks noGrp="1"/>
          </p:cNvSpPr>
          <p:nvPr>
            <p:ph type="title"/>
          </p:nvPr>
        </p:nvSpPr>
        <p:spPr>
          <a:xfrm>
            <a:off x="76200" y="108861"/>
            <a:ext cx="12115800" cy="707568"/>
          </a:xfrm>
        </p:spPr>
        <p:txBody>
          <a:bodyPr>
            <a:noAutofit/>
          </a:bodyPr>
          <a:lstStyle/>
          <a:p>
            <a:pPr algn="just"/>
            <a:r>
              <a:rPr lang="en-US" sz="4400" dirty="0">
                <a:solidFill>
                  <a:schemeClr val="accent6">
                    <a:lumMod val="60000"/>
                    <a:lumOff val="40000"/>
                  </a:schemeClr>
                </a:solidFill>
                <a:effectLst>
                  <a:outerShdw blurRad="38100" dist="38100" dir="2700000" algn="tl">
                    <a:srgbClr val="000000">
                      <a:alpha val="43137"/>
                    </a:srgbClr>
                  </a:outerShdw>
                </a:effectLst>
                <a:latin typeface="+mn-lt"/>
              </a:rPr>
              <a:t>2. The mystery of god, the creator CONT’D.</a:t>
            </a:r>
            <a:endParaRPr lang="en-US" sz="4400" dirty="0">
              <a:solidFill>
                <a:srgbClr val="FFFF00"/>
              </a:solidFill>
              <a:effectLst>
                <a:outerShdw blurRad="38100" dist="38100" dir="2700000" algn="tl">
                  <a:srgbClr val="000000">
                    <a:alpha val="43137"/>
                  </a:srgbClr>
                </a:outerShdw>
              </a:effectLst>
              <a:latin typeface="Georgia" panose="02040502050405020303" pitchFamily="18" charset="0"/>
            </a:endParaRPr>
          </a:p>
        </p:txBody>
      </p:sp>
    </p:spTree>
    <p:extLst>
      <p:ext uri="{BB962C8B-B14F-4D97-AF65-F5344CB8AC3E}">
        <p14:creationId xmlns:p14="http://schemas.microsoft.com/office/powerpoint/2010/main" val="119345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EB270-DE81-704C-888D-732F3D2F212A}"/>
              </a:ext>
            </a:extLst>
          </p:cNvPr>
          <p:cNvSpPr>
            <a:spLocks noGrp="1"/>
          </p:cNvSpPr>
          <p:nvPr>
            <p:ph type="title"/>
          </p:nvPr>
        </p:nvSpPr>
        <p:spPr>
          <a:xfrm>
            <a:off x="65315" y="108858"/>
            <a:ext cx="11972470" cy="1088571"/>
          </a:xfrm>
        </p:spPr>
        <p:txBody>
          <a:bodyPr>
            <a:normAutofit fontScale="90000"/>
          </a:bodyPr>
          <a:lstStyle/>
          <a:p>
            <a:pPr marL="533400" indent="-533400" algn="just">
              <a:lnSpc>
                <a:spcPct val="90000"/>
              </a:lnSpc>
            </a:pPr>
            <a:r>
              <a:rPr lang="en-US" sz="4400" dirty="0">
                <a:solidFill>
                  <a:schemeClr val="accent6">
                    <a:lumMod val="60000"/>
                    <a:lumOff val="40000"/>
                  </a:schemeClr>
                </a:solidFill>
                <a:effectLst>
                  <a:outerShdw blurRad="38100" dist="38100" dir="2700000" algn="tl">
                    <a:srgbClr val="000000">
                      <a:alpha val="43137"/>
                    </a:srgbClr>
                  </a:outerShdw>
                </a:effectLst>
                <a:latin typeface="+mn-lt"/>
              </a:rPr>
              <a:t>3. The message from the little book: </a:t>
            </a:r>
            <a:r>
              <a:rPr lang="en-US" sz="4000" dirty="0">
                <a:solidFill>
                  <a:srgbClr val="FFFF00"/>
                </a:solidFill>
                <a:effectLst>
                  <a:outerShdw blurRad="38100" dist="38100" dir="2700000" algn="tl">
                    <a:srgbClr val="000000">
                      <a:alpha val="43137"/>
                    </a:srgbClr>
                  </a:outerShdw>
                </a:effectLst>
                <a:latin typeface="+mn-lt"/>
              </a:rPr>
              <a:t>r</a:t>
            </a:r>
            <a:r>
              <a:rPr lang="en-US" sz="4000" cap="none" dirty="0">
                <a:solidFill>
                  <a:srgbClr val="FFFF00"/>
                </a:solidFill>
                <a:effectLst>
                  <a:outerShdw blurRad="38100" dist="38100" dir="2700000" algn="tl">
                    <a:srgbClr val="000000">
                      <a:alpha val="43137"/>
                    </a:srgbClr>
                  </a:outerShdw>
                </a:effectLst>
                <a:latin typeface="+mn-lt"/>
              </a:rPr>
              <a:t>evelation</a:t>
            </a:r>
            <a:r>
              <a:rPr lang="en-US" sz="4000" dirty="0">
                <a:solidFill>
                  <a:srgbClr val="FFFF00"/>
                </a:solidFill>
                <a:effectLst>
                  <a:outerShdw blurRad="38100" dist="38100" dir="2700000" algn="tl">
                    <a:srgbClr val="000000">
                      <a:alpha val="43137"/>
                    </a:srgbClr>
                  </a:outerShdw>
                </a:effectLst>
                <a:latin typeface="+mn-lt"/>
              </a:rPr>
              <a:t> 10:8-10; E</a:t>
            </a:r>
            <a:r>
              <a:rPr lang="en-US" sz="4000" cap="none" dirty="0">
                <a:solidFill>
                  <a:srgbClr val="FFFF00"/>
                </a:solidFill>
                <a:effectLst>
                  <a:outerShdw blurRad="38100" dist="38100" dir="2700000" algn="tl">
                    <a:srgbClr val="000000">
                      <a:alpha val="43137"/>
                    </a:srgbClr>
                  </a:outerShdw>
                </a:effectLst>
                <a:latin typeface="+mn-lt"/>
              </a:rPr>
              <a:t>zek.</a:t>
            </a:r>
            <a:r>
              <a:rPr lang="en-US" sz="4000" dirty="0">
                <a:solidFill>
                  <a:srgbClr val="FFFF00"/>
                </a:solidFill>
                <a:effectLst>
                  <a:outerShdw blurRad="38100" dist="38100" dir="2700000" algn="tl">
                    <a:srgbClr val="000000">
                      <a:alpha val="43137"/>
                    </a:srgbClr>
                  </a:outerShdw>
                </a:effectLst>
                <a:latin typeface="+mn-lt"/>
              </a:rPr>
              <a:t> 2:8-10; 3:1-4</a:t>
            </a:r>
          </a:p>
        </p:txBody>
      </p:sp>
      <p:sp>
        <p:nvSpPr>
          <p:cNvPr id="3" name="Content Placeholder 2">
            <a:extLst>
              <a:ext uri="{FF2B5EF4-FFF2-40B4-BE49-F238E27FC236}">
                <a16:creationId xmlns:a16="http://schemas.microsoft.com/office/drawing/2014/main" id="{24C8EDC4-C5A6-1C47-B02C-26B017F48C3C}"/>
              </a:ext>
            </a:extLst>
          </p:cNvPr>
          <p:cNvSpPr>
            <a:spLocks noGrp="1"/>
          </p:cNvSpPr>
          <p:nvPr>
            <p:ph idx="1"/>
          </p:nvPr>
        </p:nvSpPr>
        <p:spPr>
          <a:xfrm>
            <a:off x="446313" y="1455526"/>
            <a:ext cx="6030685" cy="5250425"/>
          </a:xfrm>
        </p:spPr>
        <p:txBody>
          <a:bodyPr>
            <a:noAutofit/>
          </a:bodyPr>
          <a:lstStyle/>
          <a:p>
            <a:pPr marL="446088" indent="-446088" algn="just">
              <a:lnSpc>
                <a:spcPct val="110000"/>
              </a:lnSpc>
              <a:spcAft>
                <a:spcPts val="600"/>
              </a:spcAft>
              <a:buFont typeface="Wingdings" panose="05000000000000000000" pitchFamily="2" charset="2"/>
              <a:buChar char="q"/>
            </a:pPr>
            <a:r>
              <a:rPr lang="en-US" sz="2800" dirty="0">
                <a:effectLst>
                  <a:outerShdw blurRad="38100" dist="38100" dir="2700000" algn="tl">
                    <a:srgbClr val="000000">
                      <a:alpha val="43137"/>
                    </a:srgbClr>
                  </a:outerShdw>
                </a:effectLst>
              </a:rPr>
              <a:t>As the revelation continued, Apostle John heard a voice from heaven asking him to go and take the little book from the mighty angel. </a:t>
            </a:r>
          </a:p>
          <a:p>
            <a:pPr marL="446088" indent="-446088" algn="just">
              <a:lnSpc>
                <a:spcPct val="110000"/>
              </a:lnSpc>
              <a:spcAft>
                <a:spcPts val="600"/>
              </a:spcAft>
              <a:buFont typeface="Wingdings" panose="05000000000000000000" pitchFamily="2" charset="2"/>
              <a:buChar char="q"/>
            </a:pPr>
            <a:r>
              <a:rPr lang="en-US" sz="2800" dirty="0">
                <a:effectLst>
                  <a:outerShdw blurRad="38100" dist="38100" dir="2700000" algn="tl">
                    <a:srgbClr val="000000">
                      <a:alpha val="43137"/>
                    </a:srgbClr>
                  </a:outerShdw>
                </a:effectLst>
              </a:rPr>
              <a:t>He obeyed, went to the angel and asked for the book, the angel gave him the book and told him to eat it.</a:t>
            </a:r>
          </a:p>
          <a:p>
            <a:pPr marL="446088" indent="-446088" algn="just">
              <a:lnSpc>
                <a:spcPct val="110000"/>
              </a:lnSpc>
              <a:spcAft>
                <a:spcPts val="600"/>
              </a:spcAft>
              <a:buFont typeface="Wingdings" panose="05000000000000000000" pitchFamily="2" charset="2"/>
              <a:buChar char="q"/>
            </a:pPr>
            <a:r>
              <a:rPr lang="en-US" sz="2800" dirty="0">
                <a:effectLst>
                  <a:outerShdw blurRad="38100" dist="38100" dir="2700000" algn="tl">
                    <a:srgbClr val="000000">
                      <a:alpha val="43137"/>
                    </a:srgbClr>
                  </a:outerShdw>
                </a:effectLst>
              </a:rPr>
              <a:t>He was made to understand that the book will be sweet in his mouth but bitter in his belly. This is a great mystery.</a:t>
            </a:r>
          </a:p>
        </p:txBody>
      </p:sp>
      <p:pic>
        <p:nvPicPr>
          <p:cNvPr id="9220" name="Picture 4" descr="John the Apostle Quotes. QuotesGram">
            <a:extLst>
              <a:ext uri="{FF2B5EF4-FFF2-40B4-BE49-F238E27FC236}">
                <a16:creationId xmlns:a16="http://schemas.microsoft.com/office/drawing/2014/main" id="{A485FA40-D42C-E74D-A330-A6FFB31C4D1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1593" r="1" b="15555"/>
          <a:stretch/>
        </p:blipFill>
        <p:spPr bwMode="auto">
          <a:xfrm>
            <a:off x="6590715" y="1390211"/>
            <a:ext cx="5447070" cy="5250425"/>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106490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893995-C88E-EB49-8B92-B4D1314F4706}"/>
              </a:ext>
            </a:extLst>
          </p:cNvPr>
          <p:cNvSpPr>
            <a:spLocks noGrp="1"/>
          </p:cNvSpPr>
          <p:nvPr>
            <p:ph idx="1"/>
          </p:nvPr>
        </p:nvSpPr>
        <p:spPr>
          <a:xfrm>
            <a:off x="411841" y="1107620"/>
            <a:ext cx="6892473" cy="5633357"/>
          </a:xfrm>
        </p:spPr>
        <p:txBody>
          <a:bodyPr>
            <a:noAutofit/>
          </a:bodyPr>
          <a:lstStyle/>
          <a:p>
            <a:pPr marL="358775" indent="-358775" algn="just">
              <a:lnSpc>
                <a:spcPct val="110000"/>
              </a:lnSpc>
              <a:spcAft>
                <a:spcPts val="600"/>
              </a:spcAft>
              <a:buFont typeface="Wingdings" panose="05000000000000000000" pitchFamily="2" charset="2"/>
              <a:buChar char="§"/>
            </a:pPr>
            <a:r>
              <a:rPr lang="en-US" sz="2750" dirty="0">
                <a:effectLst>
                  <a:outerShdw blurRad="38100" dist="38100" dir="2700000" algn="tl">
                    <a:srgbClr val="000000">
                      <a:alpha val="43137"/>
                    </a:srgbClr>
                  </a:outerShdw>
                </a:effectLst>
              </a:rPr>
              <a:t>The </a:t>
            </a:r>
            <a:r>
              <a:rPr lang="en-US" sz="2750" dirty="0">
                <a:solidFill>
                  <a:srgbClr val="FFFF00"/>
                </a:solidFill>
                <a:effectLst>
                  <a:outerShdw blurRad="38100" dist="38100" dir="2700000" algn="tl">
                    <a:srgbClr val="000000">
                      <a:alpha val="43137"/>
                    </a:srgbClr>
                  </a:outerShdw>
                </a:effectLst>
              </a:rPr>
              <a:t>”little book” </a:t>
            </a:r>
            <a:r>
              <a:rPr lang="en-US" sz="2750" dirty="0">
                <a:effectLst>
                  <a:outerShdw blurRad="38100" dist="38100" dir="2700000" algn="tl">
                    <a:srgbClr val="000000">
                      <a:alpha val="43137"/>
                    </a:srgbClr>
                  </a:outerShdw>
                </a:effectLst>
              </a:rPr>
              <a:t>tasting as sweet as honey but becoming bitter in John’s stomach, refers to the content’s mixture of blessings and curses. </a:t>
            </a:r>
          </a:p>
          <a:p>
            <a:pPr marL="358775" indent="-358775" algn="just">
              <a:lnSpc>
                <a:spcPct val="110000"/>
              </a:lnSpc>
              <a:spcAft>
                <a:spcPts val="600"/>
              </a:spcAft>
              <a:buFont typeface="Wingdings" panose="05000000000000000000" pitchFamily="2" charset="2"/>
              <a:buChar char="§"/>
            </a:pPr>
            <a:r>
              <a:rPr lang="en-US" sz="2750" dirty="0">
                <a:effectLst>
                  <a:outerShdw blurRad="38100" dist="38100" dir="2700000" algn="tl">
                    <a:srgbClr val="000000">
                      <a:alpha val="43137"/>
                    </a:srgbClr>
                  </a:outerShdw>
                </a:effectLst>
              </a:rPr>
              <a:t>There are blessings for the obedient and curses for the disobedient and unrepentant sinners. God’s word is sweet both to hear and to obey for children who are friends of Jesus (</a:t>
            </a:r>
            <a:r>
              <a:rPr lang="en-US" sz="2750" dirty="0">
                <a:solidFill>
                  <a:srgbClr val="FFFF00"/>
                </a:solidFill>
                <a:effectLst>
                  <a:outerShdw blurRad="38100" dist="38100" dir="2700000" algn="tl">
                    <a:srgbClr val="000000">
                      <a:alpha val="43137"/>
                    </a:srgbClr>
                  </a:outerShdw>
                </a:effectLst>
              </a:rPr>
              <a:t>Psalm 19:9, 10; Jeremiah 15:6</a:t>
            </a:r>
            <a:r>
              <a:rPr lang="en-US" sz="2750" dirty="0">
                <a:effectLst>
                  <a:outerShdw blurRad="38100" dist="38100" dir="2700000" algn="tl">
                    <a:srgbClr val="000000">
                      <a:alpha val="43137"/>
                    </a:srgbClr>
                  </a:outerShdw>
                </a:effectLst>
              </a:rPr>
              <a:t>). </a:t>
            </a:r>
          </a:p>
          <a:p>
            <a:pPr marL="358775" indent="-358775" algn="just">
              <a:lnSpc>
                <a:spcPct val="110000"/>
              </a:lnSpc>
              <a:spcAft>
                <a:spcPts val="600"/>
              </a:spcAft>
              <a:buFont typeface="Wingdings" panose="05000000000000000000" pitchFamily="2" charset="2"/>
              <a:buChar char="§"/>
            </a:pPr>
            <a:r>
              <a:rPr lang="en-US" sz="2750" dirty="0">
                <a:effectLst>
                  <a:outerShdw blurRad="38100" dist="38100" dir="2700000" algn="tl">
                    <a:srgbClr val="000000">
                      <a:alpha val="43137"/>
                    </a:srgbClr>
                  </a:outerShdw>
                </a:effectLst>
              </a:rPr>
              <a:t>However, the word of God is bitter to sinners because it pronounces judgment and destruction on them if they fail to repent.</a:t>
            </a:r>
          </a:p>
        </p:txBody>
      </p:sp>
      <p:pic>
        <p:nvPicPr>
          <p:cNvPr id="10242" name="Picture 2" descr="True Meaning of the &quot;Great White Throne Judgment&quot; in Revelation 20:11">
            <a:extLst>
              <a:ext uri="{FF2B5EF4-FFF2-40B4-BE49-F238E27FC236}">
                <a16:creationId xmlns:a16="http://schemas.microsoft.com/office/drawing/2014/main" id="{5FD98A52-24AF-BC43-9BC4-2645991257F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9247" r="22462" b="2"/>
          <a:stretch/>
        </p:blipFill>
        <p:spPr bwMode="auto">
          <a:xfrm>
            <a:off x="7426381" y="1208314"/>
            <a:ext cx="4611404" cy="5431971"/>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2A534A10-F1BA-45DE-ABC4-5C0429D03541}"/>
              </a:ext>
            </a:extLst>
          </p:cNvPr>
          <p:cNvSpPr>
            <a:spLocks noGrp="1"/>
          </p:cNvSpPr>
          <p:nvPr>
            <p:ph type="title"/>
          </p:nvPr>
        </p:nvSpPr>
        <p:spPr>
          <a:xfrm>
            <a:off x="65315" y="108859"/>
            <a:ext cx="11972470" cy="870855"/>
          </a:xfrm>
        </p:spPr>
        <p:txBody>
          <a:bodyPr>
            <a:normAutofit/>
          </a:bodyPr>
          <a:lstStyle/>
          <a:p>
            <a:pPr marL="533400" indent="-533400" algn="just">
              <a:lnSpc>
                <a:spcPct val="90000"/>
              </a:lnSpc>
            </a:pPr>
            <a:r>
              <a:rPr lang="en-US" sz="4400" dirty="0">
                <a:solidFill>
                  <a:schemeClr val="accent6">
                    <a:lumMod val="60000"/>
                    <a:lumOff val="40000"/>
                  </a:schemeClr>
                </a:solidFill>
                <a:effectLst>
                  <a:outerShdw blurRad="38100" dist="38100" dir="2700000" algn="tl">
                    <a:srgbClr val="000000">
                      <a:alpha val="43137"/>
                    </a:srgbClr>
                  </a:outerShdw>
                </a:effectLst>
                <a:latin typeface="+mn-lt"/>
              </a:rPr>
              <a:t>3. The message from the little book CONT’D.</a:t>
            </a:r>
            <a:endParaRPr lang="en-US" sz="4000" dirty="0">
              <a:solidFill>
                <a:srgbClr val="FFFF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191448760"/>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13316" name="Picture 4" descr="A Sabbath Blog: 7-year-old kid preaches at more than 50 churches">
            <a:extLst>
              <a:ext uri="{FF2B5EF4-FFF2-40B4-BE49-F238E27FC236}">
                <a16:creationId xmlns:a16="http://schemas.microsoft.com/office/drawing/2014/main" id="{E0DB1E81-C041-114B-B417-62D5933CAD9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7575" r="1" b="29970"/>
          <a:stretch/>
        </p:blipFill>
        <p:spPr bwMode="auto">
          <a:xfrm>
            <a:off x="8055588" y="-3863"/>
            <a:ext cx="4132754" cy="3445946"/>
          </a:xfrm>
          <a:custGeom>
            <a:avLst/>
            <a:gdLst/>
            <a:ahLst/>
            <a:cxnLst/>
            <a:rect l="l" t="t" r="r" b="b"/>
            <a:pathLst>
              <a:path w="4638368" h="3867534">
                <a:moveTo>
                  <a:pt x="303228" y="0"/>
                </a:moveTo>
                <a:lnTo>
                  <a:pt x="4638368" y="0"/>
                </a:lnTo>
                <a:lnTo>
                  <a:pt x="4638368" y="2952747"/>
                </a:lnTo>
                <a:lnTo>
                  <a:pt x="4585825" y="3013864"/>
                </a:lnTo>
                <a:cubicBezTo>
                  <a:pt x="4103088" y="3538671"/>
                  <a:pt x="3410622" y="3867534"/>
                  <a:pt x="2641346" y="3867534"/>
                </a:cubicBezTo>
                <a:cubicBezTo>
                  <a:pt x="1182571" y="3867534"/>
                  <a:pt x="0" y="2684963"/>
                  <a:pt x="0" y="1226188"/>
                </a:cubicBezTo>
                <a:cubicBezTo>
                  <a:pt x="0" y="815907"/>
                  <a:pt x="93544" y="427475"/>
                  <a:pt x="260466" y="81056"/>
                </a:cubicBezTo>
                <a:close/>
              </a:path>
            </a:pathLst>
          </a:cu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CE0A513-0767-4048-A468-EF82EE63D0E3}"/>
              </a:ext>
            </a:extLst>
          </p:cNvPr>
          <p:cNvSpPr>
            <a:spLocks noGrp="1"/>
          </p:cNvSpPr>
          <p:nvPr>
            <p:ph idx="1"/>
          </p:nvPr>
        </p:nvSpPr>
        <p:spPr>
          <a:xfrm>
            <a:off x="64448" y="1210078"/>
            <a:ext cx="8306635" cy="5499385"/>
          </a:xfrm>
        </p:spPr>
        <p:txBody>
          <a:bodyPr>
            <a:noAutofit/>
          </a:bodyPr>
          <a:lstStyle/>
          <a:p>
            <a:pPr marL="0" indent="0" algn="just">
              <a:lnSpc>
                <a:spcPct val="105000"/>
              </a:lnSpc>
              <a:buNone/>
            </a:pPr>
            <a:r>
              <a:rPr lang="en-US" sz="2500" dirty="0">
                <a:effectLst>
                  <a:outerShdw blurRad="38100" dist="38100" dir="2700000" algn="tl">
                    <a:srgbClr val="000000">
                      <a:alpha val="43137"/>
                    </a:srgbClr>
                  </a:outerShdw>
                </a:effectLst>
              </a:rPr>
              <a:t>THE LESSONS FOR US HERE ARE:</a:t>
            </a:r>
          </a:p>
          <a:p>
            <a:pPr marL="358775" indent="-358775" algn="just">
              <a:lnSpc>
                <a:spcPct val="105000"/>
              </a:lnSpc>
              <a:buNone/>
            </a:pPr>
            <a:r>
              <a:rPr lang="en-US" sz="2500" dirty="0">
                <a:effectLst>
                  <a:outerShdw blurRad="38100" dist="38100" dir="2700000" algn="tl">
                    <a:srgbClr val="000000">
                      <a:alpha val="43137"/>
                    </a:srgbClr>
                  </a:outerShdw>
                </a:effectLst>
              </a:rPr>
              <a:t>i. 	Friends of Jesus must always delight in God’s word, read it 	ever day, think on its message, believe it, obey it and share it with others (</a:t>
            </a:r>
            <a:r>
              <a:rPr lang="en-US" sz="2500" dirty="0">
                <a:solidFill>
                  <a:srgbClr val="FFFF00"/>
                </a:solidFill>
                <a:effectLst>
                  <a:outerShdw blurRad="38100" dist="38100" dir="2700000" algn="tl">
                    <a:srgbClr val="000000">
                      <a:alpha val="43137"/>
                    </a:srgbClr>
                  </a:outerShdw>
                </a:effectLst>
              </a:rPr>
              <a:t>Joshua 1:8</a:t>
            </a:r>
            <a:r>
              <a:rPr lang="en-US" sz="2500" dirty="0">
                <a:effectLst>
                  <a:outerShdw blurRad="38100" dist="38100" dir="2700000" algn="tl">
                    <a:srgbClr val="000000">
                      <a:alpha val="43137"/>
                    </a:srgbClr>
                  </a:outerShdw>
                </a:effectLst>
              </a:rPr>
              <a:t>).</a:t>
            </a:r>
          </a:p>
          <a:p>
            <a:pPr marL="358775" indent="-358775" algn="just">
              <a:lnSpc>
                <a:spcPct val="105000"/>
              </a:lnSpc>
              <a:buNone/>
            </a:pPr>
            <a:r>
              <a:rPr lang="en-US" sz="2500" dirty="0">
                <a:effectLst>
                  <a:outerShdw blurRad="38100" dist="38100" dir="2700000" algn="tl">
                    <a:srgbClr val="000000">
                      <a:alpha val="43137"/>
                    </a:srgbClr>
                  </a:outerShdw>
                </a:effectLst>
              </a:rPr>
              <a:t>ii. 	Sinners should, as a matter or urgency, believe the word that is 	being preached, repent and accept Jesus as Lord and Savior. This is the only way they can escape the wrath to come, 	“Neither is there salvation in any other: for there is none other 	name under heaven given among men, whereby </a:t>
            </a:r>
            <a:r>
              <a:rPr lang="en-US" sz="2500" dirty="0">
                <a:solidFill>
                  <a:srgbClr val="FFFF00"/>
                </a:solidFill>
                <a:effectLst>
                  <a:outerShdw blurRad="38100" dist="38100" dir="2700000" algn="tl">
                    <a:srgbClr val="000000">
                      <a:alpha val="43137"/>
                    </a:srgbClr>
                  </a:outerShdw>
                </a:effectLst>
              </a:rPr>
              <a:t>WE MUST BE SAVED” </a:t>
            </a:r>
            <a:r>
              <a:rPr lang="en-US" sz="2500" dirty="0">
                <a:effectLst>
                  <a:outerShdw blurRad="38100" dist="38100" dir="2700000" algn="tl">
                    <a:srgbClr val="000000">
                      <a:alpha val="43137"/>
                    </a:srgbClr>
                  </a:outerShdw>
                </a:effectLst>
              </a:rPr>
              <a:t>(Acts 4:12).</a:t>
            </a:r>
          </a:p>
          <a:p>
            <a:pPr marL="358775" indent="-358775" algn="just">
              <a:lnSpc>
                <a:spcPct val="105000"/>
              </a:lnSpc>
              <a:buNone/>
            </a:pPr>
            <a:r>
              <a:rPr lang="en-US" sz="2500" dirty="0">
                <a:effectLst>
                  <a:outerShdw blurRad="38100" dist="38100" dir="2700000" algn="tl">
                    <a:srgbClr val="000000">
                      <a:alpha val="43137"/>
                    </a:srgbClr>
                  </a:outerShdw>
                </a:effectLst>
              </a:rPr>
              <a:t>iii. 	Saved children must take the preaching of the Gospel with all the seriousness it deserves, warn sinners of the judgment and show them the way of escape (</a:t>
            </a:r>
            <a:r>
              <a:rPr lang="en-US" sz="2500" dirty="0">
                <a:solidFill>
                  <a:srgbClr val="FFFF00"/>
                </a:solidFill>
                <a:effectLst>
                  <a:outerShdw blurRad="38100" dist="38100" dir="2700000" algn="tl">
                    <a:srgbClr val="000000">
                      <a:alpha val="43137"/>
                    </a:srgbClr>
                  </a:outerShdw>
                </a:effectLst>
              </a:rPr>
              <a:t>Mk 16:15, 16</a:t>
            </a:r>
            <a:r>
              <a:rPr lang="en-US" sz="2500" dirty="0">
                <a:effectLst>
                  <a:outerShdw blurRad="38100" dist="38100" dir="2700000" algn="tl">
                    <a:srgbClr val="000000">
                      <a:alpha val="43137"/>
                    </a:srgbClr>
                  </a:outerShdw>
                </a:effectLst>
              </a:rPr>
              <a:t>).</a:t>
            </a:r>
          </a:p>
        </p:txBody>
      </p:sp>
      <p:pic>
        <p:nvPicPr>
          <p:cNvPr id="13314" name="Picture 2" descr="Pray With Your Children - Focus on the Family">
            <a:extLst>
              <a:ext uri="{FF2B5EF4-FFF2-40B4-BE49-F238E27FC236}">
                <a16:creationId xmlns:a16="http://schemas.microsoft.com/office/drawing/2014/main" id="{1B4CEDE3-77BA-8D45-8E39-01FB5013B923}"/>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9114" b="3"/>
          <a:stretch/>
        </p:blipFill>
        <p:spPr bwMode="auto">
          <a:xfrm>
            <a:off x="8888133" y="4144246"/>
            <a:ext cx="3302966" cy="2717299"/>
          </a:xfrm>
          <a:custGeom>
            <a:avLst/>
            <a:gdLst/>
            <a:ahLst/>
            <a:cxnLst/>
            <a:rect l="l" t="t" r="r" b="b"/>
            <a:pathLst>
              <a:path w="3039855" h="2500842">
                <a:moveTo>
                  <a:pt x="1663658" y="0"/>
                </a:moveTo>
                <a:cubicBezTo>
                  <a:pt x="2180490" y="0"/>
                  <a:pt x="2642278" y="235674"/>
                  <a:pt x="2947417" y="605417"/>
                </a:cubicBezTo>
                <a:lnTo>
                  <a:pt x="3039855" y="729032"/>
                </a:lnTo>
                <a:lnTo>
                  <a:pt x="3039855" y="2500842"/>
                </a:lnTo>
                <a:lnTo>
                  <a:pt x="226952" y="2500842"/>
                </a:lnTo>
                <a:lnTo>
                  <a:pt x="155401" y="2366679"/>
                </a:lnTo>
                <a:cubicBezTo>
                  <a:pt x="55691" y="2153127"/>
                  <a:pt x="0" y="1914896"/>
                  <a:pt x="0" y="1663658"/>
                </a:cubicBezTo>
                <a:cubicBezTo>
                  <a:pt x="0" y="744845"/>
                  <a:pt x="744845" y="0"/>
                  <a:pt x="1663658" y="0"/>
                </a:cubicBezTo>
                <a:close/>
              </a:path>
            </a:pathLst>
          </a:custGeom>
          <a:noFill/>
          <a:extLst>
            <a:ext uri="{909E8E84-426E-40DD-AFC4-6F175D3DCCD1}">
              <a14:hiddenFill xmlns:a14="http://schemas.microsoft.com/office/drawing/2010/main">
                <a:solidFill>
                  <a:srgbClr val="FFFFFF"/>
                </a:solidFill>
              </a14:hiddenFill>
            </a:ext>
          </a:extLst>
        </p:spPr>
      </p:pic>
      <p:grpSp>
        <p:nvGrpSpPr>
          <p:cNvPr id="73" name="Group 72">
            <a:extLst>
              <a:ext uri="{FF2B5EF4-FFF2-40B4-BE49-F238E27FC236}">
                <a16:creationId xmlns:a16="http://schemas.microsoft.com/office/drawing/2014/main" id="{58B25CAD-A790-499A-926B-116E10915ED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1267604">
            <a:off x="8565602" y="3905595"/>
            <a:ext cx="3639934" cy="3163289"/>
            <a:chOff x="5281603" y="104899"/>
            <a:chExt cx="6910397" cy="6005491"/>
          </a:xfrm>
        </p:grpSpPr>
        <p:sp>
          <p:nvSpPr>
            <p:cNvPr id="74" name="Freeform 98">
              <a:extLst>
                <a:ext uri="{FF2B5EF4-FFF2-40B4-BE49-F238E27FC236}">
                  <a16:creationId xmlns:a16="http://schemas.microsoft.com/office/drawing/2014/main" id="{76E29510-9A59-43B9-BA40-BF403A9F6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D41DCF14-C3EC-4A84-9BCB-CE73743063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76" name="Straight Connector 75">
                <a:extLst>
                  <a:ext uri="{FF2B5EF4-FFF2-40B4-BE49-F238E27FC236}">
                    <a16:creationId xmlns:a16="http://schemas.microsoft.com/office/drawing/2014/main" id="{323473CE-82AD-4D8D-A232-68772F8249A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6C67ADA3-E620-4348-8071-F9721E422B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221526D8-6171-42B9-BB1D-D4EBD07C93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918272C-9574-485F-8DBA-E779254B6C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414CAA3E-D915-4597-85D4-DF416AF5399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8749FF6F-6DEA-46A3-A01C-82BD294181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8853F97E-C428-43BB-903E-E63D7A05DE1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FD4EE22F-D9F6-499B-8595-2CA950937EB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0A598804-7127-47FC-8A02-C6E2FD0D7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2A35C24-2BAE-4314-BBF5-81A17F92E10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73A33BF9-E8C7-47A3-BFF6-5419153F72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8707F62-2F29-4FF0-A976-55E19960036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3D9DB8BF-BBA2-4465-8B80-B354B3A5BA8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C237BA7-462C-4ABE-B089-4C8938F821B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E14D5F33-8377-427F-B4D1-8B783BF48EF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68114C18-86CF-412F-81BD-4856E83CDB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ECF1CFD5-877F-4D23-9186-ABBE6060582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FD718FB9-83BB-4BFB-ACF6-7D0A681BB7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99B007F5-E4FE-4A8F-813F-CC2740BD2EF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41345DFB-742B-4F09-B75A-05377FD401E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B4845AC-E70E-40A2-9491-05B2DBB92D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F4111F64-514D-4447-86EB-D6654552481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B20169F1-F2D1-4726-8423-DBB5FE07145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69F80247-CF53-4374-81E2-475BDD5210B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A5F5D72-947B-414E-8FDD-BBA2BCB95B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C3AECE77-F2AF-4FCA-9C0E-A3E154EF49E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A357807F-7199-418E-A0A9-B64105ECD23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374400BB-9AFD-4FE0-890E-888B089C261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6B161EE8-5F23-490A-9728-F35D68DF906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EF4E71C7-716A-43DB-8B25-45D376E5D1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CCC85AEA-CCD1-4DF7-8916-0F72027ED7C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2135A1AE-41A5-4D62-8EDA-7E2AE30EF6F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F3CFD903-54FF-40B5-8645-48F3E463AE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250B0D3E-699D-4045-9BD5-B4CF69C20B2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B430A3E5-50DB-4A25-A497-A9AABF4CD8A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A1B0E32C-6B1D-4061-8FE9-49FE8F48E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5933DD09-EE89-4852-AAB4-7C42FEB01CF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211394FF-3D41-4AC3-BF43-D84C4453F97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8E419255-A9D6-42DD-A394-F5330A6F367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7B92B858-83FE-42E7-B526-734880D077C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1AC09C3A-8718-4FF6-89BE-385091356D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1ACA67A3-5C58-4B01-9A72-136D48845EF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9C479D8B-24CE-4B25-A4B4-1D411A4502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9BF48C75-7374-42F2-A159-526789C3430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D809A4AF-4DE5-4BEA-9D5A-A5236E9AF3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B3EF6033-DAB6-40AE-904A-9B445DBD6EF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B6FAF6D3-9004-48E4-9A1F-BF36CEF7C76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5BF9CAE-C7FC-4A40-83EC-8D4FA543E0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C9D1F7A5-8E54-4E36-9FBB-68F82877C2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2E9B55B9-3B64-43D0-B20B-63D1E69CE3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AD5DB75D-0B80-49D5-ABF8-FB393DC83B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F3F5F929-EAAF-471A-9E35-6DCDC3566C8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E4C2BEB3-0299-4A25-830D-6E2DF9FDC8D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04E342A0-615D-466D-9404-CA8BBCEEFC3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a:extLst>
                  <a:ext uri="{FF2B5EF4-FFF2-40B4-BE49-F238E27FC236}">
                    <a16:creationId xmlns:a16="http://schemas.microsoft.com/office/drawing/2014/main" id="{6BDFFE1C-1E19-4EF4-A1B2-204A04E341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6731123C-8680-4E7A-AF54-969919D30C5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8F1F0F71-5F67-496A-85EC-C8272FC6DE8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a:extLst>
                  <a:ext uri="{FF2B5EF4-FFF2-40B4-BE49-F238E27FC236}">
                    <a16:creationId xmlns:a16="http://schemas.microsoft.com/office/drawing/2014/main" id="{4EE0D13E-74B4-46D8-9CEB-993A9B02BBA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BBC0AC4E-E40A-4D25-B178-B28024D5DB1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a:extLst>
                  <a:ext uri="{FF2B5EF4-FFF2-40B4-BE49-F238E27FC236}">
                    <a16:creationId xmlns:a16="http://schemas.microsoft.com/office/drawing/2014/main" id="{A143B7E6-35F6-4AAF-B75E-D0E3B1CC3BD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8DAAF768-2A67-4FCC-B682-7B14D469938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9A5A9193-6968-40A2-9E95-40B9A300A19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a:extLst>
                  <a:ext uri="{FF2B5EF4-FFF2-40B4-BE49-F238E27FC236}">
                    <a16:creationId xmlns:a16="http://schemas.microsoft.com/office/drawing/2014/main" id="{85F665EA-A27F-453A-9F57-4D4B9CE64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4F6B94B3-C73B-4B26-A066-A4A6EB69207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2C87A408-F5B1-4397-9A9F-65844D7EFB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B9AC2E82-FE6E-420B-9AB8-7939E196CE5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BAE5E1C4-5F11-44DF-9A63-A3AB706FCC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a:extLst>
                  <a:ext uri="{FF2B5EF4-FFF2-40B4-BE49-F238E27FC236}">
                    <a16:creationId xmlns:a16="http://schemas.microsoft.com/office/drawing/2014/main" id="{3236581D-1127-4822-B364-203311850B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a:extLst>
                  <a:ext uri="{FF2B5EF4-FFF2-40B4-BE49-F238E27FC236}">
                    <a16:creationId xmlns:a16="http://schemas.microsoft.com/office/drawing/2014/main" id="{CF6AFBC9-9C55-4BB4-8DD3-CBFB9D95967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3312F76C-C542-4FF1-88A9-12DED608E7B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AC1AEC1F-364C-4A2C-8798-18571170F7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4960AF63-51EE-4474-9693-18C3FFC5F54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a:extLst>
                  <a:ext uri="{FF2B5EF4-FFF2-40B4-BE49-F238E27FC236}">
                    <a16:creationId xmlns:a16="http://schemas.microsoft.com/office/drawing/2014/main" id="{1E186998-8FFC-4B8E-9664-A3EB3DA93F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49" name="Straight Connector 148">
                <a:extLst>
                  <a:ext uri="{FF2B5EF4-FFF2-40B4-BE49-F238E27FC236}">
                    <a16:creationId xmlns:a16="http://schemas.microsoft.com/office/drawing/2014/main" id="{A00B2A7C-644E-4B02-8949-68AC413D14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a:extLst>
                  <a:ext uri="{FF2B5EF4-FFF2-40B4-BE49-F238E27FC236}">
                    <a16:creationId xmlns:a16="http://schemas.microsoft.com/office/drawing/2014/main" id="{0923CE8B-E88E-4585-A698-30BB686DFED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a:extLst>
                  <a:ext uri="{FF2B5EF4-FFF2-40B4-BE49-F238E27FC236}">
                    <a16:creationId xmlns:a16="http://schemas.microsoft.com/office/drawing/2014/main" id="{21148CFA-ECD4-4847-91CE-7E8206F840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a:extLst>
                  <a:ext uri="{FF2B5EF4-FFF2-40B4-BE49-F238E27FC236}">
                    <a16:creationId xmlns:a16="http://schemas.microsoft.com/office/drawing/2014/main" id="{DFAB4226-9991-4F5E-B43B-D873A909D2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3" name="Straight Connector 152">
                <a:extLst>
                  <a:ext uri="{FF2B5EF4-FFF2-40B4-BE49-F238E27FC236}">
                    <a16:creationId xmlns:a16="http://schemas.microsoft.com/office/drawing/2014/main" id="{C8548911-9FE4-446D-BD3E-DC72AEF2D6D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grpSp>
        <p:nvGrpSpPr>
          <p:cNvPr id="155" name="Group 154">
            <a:extLst>
              <a:ext uri="{FF2B5EF4-FFF2-40B4-BE49-F238E27FC236}">
                <a16:creationId xmlns:a16="http://schemas.microsoft.com/office/drawing/2014/main" id="{811B40AE-63DC-41CA-B0D1-EF99F055F5E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5392608">
            <a:off x="7397406" y="-618857"/>
            <a:ext cx="4915057" cy="4271437"/>
            <a:chOff x="5281603" y="104899"/>
            <a:chExt cx="6910397" cy="6005491"/>
          </a:xfrm>
        </p:grpSpPr>
        <p:sp>
          <p:nvSpPr>
            <p:cNvPr id="156" name="Freeform 17">
              <a:extLst>
                <a:ext uri="{FF2B5EF4-FFF2-40B4-BE49-F238E27FC236}">
                  <a16:creationId xmlns:a16="http://schemas.microsoft.com/office/drawing/2014/main" id="{07BB2A43-A75C-4A17-B68F-E6AB75EE03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281603" y="104899"/>
              <a:ext cx="6896713" cy="6005491"/>
            </a:xfrm>
            <a:custGeom>
              <a:avLst/>
              <a:gdLst>
                <a:gd name="connsiteX0" fmla="*/ 3912717 w 6896713"/>
                <a:gd name="connsiteY0" fmla="*/ 0 h 6005491"/>
                <a:gd name="connsiteX1" fmla="*/ 6679426 w 6896713"/>
                <a:gd name="connsiteY1" fmla="*/ 1146008 h 6005491"/>
                <a:gd name="connsiteX2" fmla="*/ 6896713 w 6896713"/>
                <a:gd name="connsiteY2" fmla="*/ 1385085 h 6005491"/>
                <a:gd name="connsiteX3" fmla="*/ 6896713 w 6896713"/>
                <a:gd name="connsiteY3" fmla="*/ 1431256 h 6005491"/>
                <a:gd name="connsiteX4" fmla="*/ 6657442 w 6896713"/>
                <a:gd name="connsiteY4" fmla="*/ 1167992 h 6005491"/>
                <a:gd name="connsiteX5" fmla="*/ 3912717 w 6896713"/>
                <a:gd name="connsiteY5" fmla="*/ 31089 h 6005491"/>
                <a:gd name="connsiteX6" fmla="*/ 31089 w 6896713"/>
                <a:gd name="connsiteY6" fmla="*/ 3912717 h 6005491"/>
                <a:gd name="connsiteX7" fmla="*/ 593046 w 6896713"/>
                <a:gd name="connsiteY7" fmla="*/ 5925483 h 6005491"/>
                <a:gd name="connsiteX8" fmla="*/ 633874 w 6896713"/>
                <a:gd name="connsiteY8" fmla="*/ 5989169 h 6005491"/>
                <a:gd name="connsiteX9" fmla="*/ 607415 w 6896713"/>
                <a:gd name="connsiteY9" fmla="*/ 6005491 h 6005491"/>
                <a:gd name="connsiteX10" fmla="*/ 566458 w 6896713"/>
                <a:gd name="connsiteY10" fmla="*/ 5941603 h 6005491"/>
                <a:gd name="connsiteX11" fmla="*/ 0 w 6896713"/>
                <a:gd name="connsiteY11" fmla="*/ 3912717 h 6005491"/>
                <a:gd name="connsiteX12" fmla="*/ 3912717 w 6896713"/>
                <a:gd name="connsiteY12" fmla="*/ 0 h 6005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96713" h="6005491">
                  <a:moveTo>
                    <a:pt x="3912717" y="0"/>
                  </a:moveTo>
                  <a:cubicBezTo>
                    <a:pt x="4993184" y="0"/>
                    <a:pt x="5971363" y="437946"/>
                    <a:pt x="6679426" y="1146008"/>
                  </a:cubicBezTo>
                  <a:lnTo>
                    <a:pt x="6896713" y="1385085"/>
                  </a:lnTo>
                  <a:lnTo>
                    <a:pt x="6896713" y="1431256"/>
                  </a:lnTo>
                  <a:lnTo>
                    <a:pt x="6657442" y="1167992"/>
                  </a:lnTo>
                  <a:cubicBezTo>
                    <a:pt x="5955006" y="465555"/>
                    <a:pt x="4984599" y="31089"/>
                    <a:pt x="3912717" y="31089"/>
                  </a:cubicBezTo>
                  <a:cubicBezTo>
                    <a:pt x="1768953" y="31089"/>
                    <a:pt x="31089" y="1768953"/>
                    <a:pt x="31089" y="3912717"/>
                  </a:cubicBezTo>
                  <a:cubicBezTo>
                    <a:pt x="31089" y="4649636"/>
                    <a:pt x="236442" y="5338592"/>
                    <a:pt x="593046" y="5925483"/>
                  </a:cubicBezTo>
                  <a:lnTo>
                    <a:pt x="633874" y="5989169"/>
                  </a:lnTo>
                  <a:lnTo>
                    <a:pt x="607415" y="6005491"/>
                  </a:lnTo>
                  <a:lnTo>
                    <a:pt x="566458" y="5941603"/>
                  </a:lnTo>
                  <a:cubicBezTo>
                    <a:pt x="206998" y="5350013"/>
                    <a:pt x="0" y="4655538"/>
                    <a:pt x="0" y="3912717"/>
                  </a:cubicBezTo>
                  <a:cubicBezTo>
                    <a:pt x="0" y="1751783"/>
                    <a:pt x="1751783" y="0"/>
                    <a:pt x="3912717" y="0"/>
                  </a:cubicBezTo>
                  <a:close/>
                </a:path>
              </a:pathLst>
            </a:custGeom>
            <a:solidFill>
              <a:srgbClr val="FFFFFF">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7" name="Group 156">
              <a:extLst>
                <a:ext uri="{FF2B5EF4-FFF2-40B4-BE49-F238E27FC236}">
                  <a16:creationId xmlns:a16="http://schemas.microsoft.com/office/drawing/2014/main" id="{40A0BDF4-301A-4EE4-A77D-BD245F18EEA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516018" y="331504"/>
              <a:ext cx="6675982" cy="5235326"/>
              <a:chOff x="5516018" y="331504"/>
              <a:chExt cx="6675982" cy="5235326"/>
            </a:xfrm>
          </p:grpSpPr>
          <p:cxnSp>
            <p:nvCxnSpPr>
              <p:cNvPr id="158" name="Straight Connector 157">
                <a:extLst>
                  <a:ext uri="{FF2B5EF4-FFF2-40B4-BE49-F238E27FC236}">
                    <a16:creationId xmlns:a16="http://schemas.microsoft.com/office/drawing/2014/main" id="{C4924D57-94BA-40F5-BF53-9B23F7213F3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66830" y="3315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59" name="Straight Connector 158">
                <a:extLst>
                  <a:ext uri="{FF2B5EF4-FFF2-40B4-BE49-F238E27FC236}">
                    <a16:creationId xmlns:a16="http://schemas.microsoft.com/office/drawing/2014/main" id="{A14F8BCB-338A-49F5-BB9D-626C7A0CC9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 flipH="1">
                <a:off x="9408861" y="3383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a:extLst>
                  <a:ext uri="{FF2B5EF4-FFF2-40B4-BE49-F238E27FC236}">
                    <a16:creationId xmlns:a16="http://schemas.microsoft.com/office/drawing/2014/main" id="{DEFC0D9E-285A-4D86-8A71-B985BA8335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 flipH="1">
                <a:off x="9551700" y="34763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1" name="Straight Connector 160">
                <a:extLst>
                  <a:ext uri="{FF2B5EF4-FFF2-40B4-BE49-F238E27FC236}">
                    <a16:creationId xmlns:a16="http://schemas.microsoft.com/office/drawing/2014/main" id="{57015B3C-B28A-40F0-B53A-91B3B9C5FA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0000" flipH="1">
                <a:off x="9688748" y="36808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2" name="Straight Connector 161">
                <a:extLst>
                  <a:ext uri="{FF2B5EF4-FFF2-40B4-BE49-F238E27FC236}">
                    <a16:creationId xmlns:a16="http://schemas.microsoft.com/office/drawing/2014/main" id="{1DFD7530-F83D-4D23-9B1F-F8DA8CD5AF9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9824866" y="38922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a:extLst>
                  <a:ext uri="{FF2B5EF4-FFF2-40B4-BE49-F238E27FC236}">
                    <a16:creationId xmlns:a16="http://schemas.microsoft.com/office/drawing/2014/main" id="{4DC34F9A-64D4-48B5-8E5A-ED0E3392539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0000" flipH="1">
                <a:off x="9966867" y="41754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a:extLst>
                  <a:ext uri="{FF2B5EF4-FFF2-40B4-BE49-F238E27FC236}">
                    <a16:creationId xmlns:a16="http://schemas.microsoft.com/office/drawing/2014/main" id="{3ED77B99-47E0-4D0B-B185-7F5E1B61C0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80000" flipH="1">
                <a:off x="10104425" y="4458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a:extLst>
                  <a:ext uri="{FF2B5EF4-FFF2-40B4-BE49-F238E27FC236}">
                    <a16:creationId xmlns:a16="http://schemas.microsoft.com/office/drawing/2014/main" id="{EC09C835-22F6-4E14-9BBE-11DD233346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00000" flipH="1">
                <a:off x="10240513" y="47948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a:extLst>
                  <a:ext uri="{FF2B5EF4-FFF2-40B4-BE49-F238E27FC236}">
                    <a16:creationId xmlns:a16="http://schemas.microsoft.com/office/drawing/2014/main" id="{A02419A0-4AA5-4985-B606-94268DE4159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10373882" y="52435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a:extLst>
                  <a:ext uri="{FF2B5EF4-FFF2-40B4-BE49-F238E27FC236}">
                    <a16:creationId xmlns:a16="http://schemas.microsoft.com/office/drawing/2014/main" id="{1503FA27-7544-400B-8706-FE12A9B316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00000" flipH="1">
                <a:off x="10505632" y="570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a:extLst>
                  <a:ext uri="{FF2B5EF4-FFF2-40B4-BE49-F238E27FC236}">
                    <a16:creationId xmlns:a16="http://schemas.microsoft.com/office/drawing/2014/main" id="{DD404C57-DD6C-454E-BE13-90369095B1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20000" flipH="1">
                <a:off x="10637382" y="62134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a:extLst>
                  <a:ext uri="{FF2B5EF4-FFF2-40B4-BE49-F238E27FC236}">
                    <a16:creationId xmlns:a16="http://schemas.microsoft.com/office/drawing/2014/main" id="{5ABEA11C-C6F5-4FAB-9F3F-384EF23D6C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440000" flipH="1">
                <a:off x="10760965" y="69043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7CAEDBBC-2C01-496B-929B-849F1CB5349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10888991" y="755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a:extLst>
                  <a:ext uri="{FF2B5EF4-FFF2-40B4-BE49-F238E27FC236}">
                    <a16:creationId xmlns:a16="http://schemas.microsoft.com/office/drawing/2014/main" id="{2894D4ED-61CE-46A2-9092-A00B9E8377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740000" flipH="1">
                <a:off x="11010193" y="81974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a:extLst>
                  <a:ext uri="{FF2B5EF4-FFF2-40B4-BE49-F238E27FC236}">
                    <a16:creationId xmlns:a16="http://schemas.microsoft.com/office/drawing/2014/main" id="{1C5D0262-1B14-45D6-937F-B6D6A915DC3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60000" flipH="1">
                <a:off x="11129014" y="89566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a:extLst>
                  <a:ext uri="{FF2B5EF4-FFF2-40B4-BE49-F238E27FC236}">
                    <a16:creationId xmlns:a16="http://schemas.microsoft.com/office/drawing/2014/main" id="{3C7684CB-4F98-4EC9-A35B-1E903CEE667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80000" flipH="1">
                <a:off x="11249872" y="9680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a:extLst>
                  <a:ext uri="{FF2B5EF4-FFF2-40B4-BE49-F238E27FC236}">
                    <a16:creationId xmlns:a16="http://schemas.microsoft.com/office/drawing/2014/main" id="{5C25B956-861C-47EE-9D4D-E31C24538EF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11366875" y="10480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a:extLst>
                  <a:ext uri="{FF2B5EF4-FFF2-40B4-BE49-F238E27FC236}">
                    <a16:creationId xmlns:a16="http://schemas.microsoft.com/office/drawing/2014/main" id="{3DD61AAC-D277-4D2E-AB51-8DDB489040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280000" flipH="1">
                <a:off x="11474058" y="11315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a:extLst>
                  <a:ext uri="{FF2B5EF4-FFF2-40B4-BE49-F238E27FC236}">
                    <a16:creationId xmlns:a16="http://schemas.microsoft.com/office/drawing/2014/main" id="{4A4BA2A9-697F-45E1-8363-5E61A4207E9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00000" flipH="1">
                <a:off x="11583303" y="122179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a:extLst>
                  <a:ext uri="{FF2B5EF4-FFF2-40B4-BE49-F238E27FC236}">
                    <a16:creationId xmlns:a16="http://schemas.microsoft.com/office/drawing/2014/main" id="{FD517C0E-A6EE-4A86-9F4C-434CD719151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20000" flipH="1">
                <a:off x="11685344" y="132177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a:extLst>
                  <a:ext uri="{FF2B5EF4-FFF2-40B4-BE49-F238E27FC236}">
                    <a16:creationId xmlns:a16="http://schemas.microsoft.com/office/drawing/2014/main" id="{98C170BA-831C-4BA4-A286-65E66E9C465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11787704" y="14176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a:extLst>
                  <a:ext uri="{FF2B5EF4-FFF2-40B4-BE49-F238E27FC236}">
                    <a16:creationId xmlns:a16="http://schemas.microsoft.com/office/drawing/2014/main" id="{0EAA6EC5-E2BD-492B-9A8B-C27A76AC6C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20000" flipH="1">
                <a:off x="11880859" y="15179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0" name="Straight Connector 179">
                <a:extLst>
                  <a:ext uri="{FF2B5EF4-FFF2-40B4-BE49-F238E27FC236}">
                    <a16:creationId xmlns:a16="http://schemas.microsoft.com/office/drawing/2014/main" id="{8485DB25-AEEB-4180-9A14-2CEB267D4FF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940000" flipH="1">
                <a:off x="11969252" y="162743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a:extLst>
                  <a:ext uri="{FF2B5EF4-FFF2-40B4-BE49-F238E27FC236}">
                    <a16:creationId xmlns:a16="http://schemas.microsoft.com/office/drawing/2014/main" id="{807A4361-79A5-47AA-98FE-01640EE424C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60000" flipH="1">
                <a:off x="12062016" y="173601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a:extLst>
                  <a:ext uri="{FF2B5EF4-FFF2-40B4-BE49-F238E27FC236}">
                    <a16:creationId xmlns:a16="http://schemas.microsoft.com/office/drawing/2014/main" id="{F672975E-CAD3-46F3-BDA2-902C8237DC5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074680" y="1910249"/>
                <a:ext cx="117320" cy="82912"/>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15679262-AA08-4D50-AB3F-E6F9B4D1D8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2149943" y="2083594"/>
                <a:ext cx="39676" cy="21436"/>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a:extLst>
                  <a:ext uri="{FF2B5EF4-FFF2-40B4-BE49-F238E27FC236}">
                    <a16:creationId xmlns:a16="http://schemas.microsoft.com/office/drawing/2014/main" id="{61E32D5A-0C93-4E13-B049-914A2F1D299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 flipH="1">
                <a:off x="9127990" y="33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a:extLst>
                  <a:ext uri="{FF2B5EF4-FFF2-40B4-BE49-F238E27FC236}">
                    <a16:creationId xmlns:a16="http://schemas.microsoft.com/office/drawing/2014/main" id="{941EC8F6-AF84-43B6-9400-F73F6FBADE5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 flipH="1">
                <a:off x="8987576" y="33663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6" name="Straight Connector 185">
                <a:extLst>
                  <a:ext uri="{FF2B5EF4-FFF2-40B4-BE49-F238E27FC236}">
                    <a16:creationId xmlns:a16="http://schemas.microsoft.com/office/drawing/2014/main" id="{E75F074A-16C0-4748-BD13-64A7C32F6A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 flipH="1">
                <a:off x="8844859" y="35117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a:extLst>
                  <a:ext uri="{FF2B5EF4-FFF2-40B4-BE49-F238E27FC236}">
                    <a16:creationId xmlns:a16="http://schemas.microsoft.com/office/drawing/2014/main" id="{ECB3D608-CA7C-470E-9AAA-8389005F53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 flipH="1">
                <a:off x="8706904" y="3657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7AB4FD7D-4E8A-4455-933E-99E52E0B490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20000" flipH="1">
                <a:off x="8568008" y="38789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7416DF40-A568-431F-B63F-C32A9175B8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840000" flipH="1">
                <a:off x="8429112" y="4100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1B25E07C-A0EC-4DCF-88EC-51BB5C3FC34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960000" flipH="1">
                <a:off x="8294968" y="4462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a:extLst>
                  <a:ext uri="{FF2B5EF4-FFF2-40B4-BE49-F238E27FC236}">
                    <a16:creationId xmlns:a16="http://schemas.microsoft.com/office/drawing/2014/main" id="{96C7DC41-3ADA-4989-AE2A-0F8D9DFCC9E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080000" flipH="1">
                <a:off x="8160824" y="48237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a:extLst>
                  <a:ext uri="{FF2B5EF4-FFF2-40B4-BE49-F238E27FC236}">
                    <a16:creationId xmlns:a16="http://schemas.microsoft.com/office/drawing/2014/main" id="{6AE2AB88-5EAC-41EC-98BF-FACD6A2115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260000" flipH="1">
                <a:off x="8027689" y="53184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a:extLst>
                  <a:ext uri="{FF2B5EF4-FFF2-40B4-BE49-F238E27FC236}">
                    <a16:creationId xmlns:a16="http://schemas.microsoft.com/office/drawing/2014/main" id="{94E0B17E-9282-4983-AEB1-2B123998A3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380000" flipH="1">
                <a:off x="7894554" y="58132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a:extLst>
                  <a:ext uri="{FF2B5EF4-FFF2-40B4-BE49-F238E27FC236}">
                    <a16:creationId xmlns:a16="http://schemas.microsoft.com/office/drawing/2014/main" id="{986E83F1-9CCB-448B-89C9-F55B273BFC0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500000" flipH="1">
                <a:off x="7761419" y="63079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1621D911-2A84-468C-9244-743E3E18D73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620000" flipH="1">
                <a:off x="7636645" y="68980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6" name="Straight Connector 195">
                <a:extLst>
                  <a:ext uri="{FF2B5EF4-FFF2-40B4-BE49-F238E27FC236}">
                    <a16:creationId xmlns:a16="http://schemas.microsoft.com/office/drawing/2014/main" id="{B29971DC-3B38-4403-ABC9-880A06EBAC9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800000" flipH="1">
                <a:off x="7511871" y="75119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a:extLst>
                  <a:ext uri="{FF2B5EF4-FFF2-40B4-BE49-F238E27FC236}">
                    <a16:creationId xmlns:a16="http://schemas.microsoft.com/office/drawing/2014/main" id="{F2D65D61-4C71-4851-B377-83369B38899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1920000" flipH="1">
                <a:off x="7387899" y="81977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a:extLst>
                  <a:ext uri="{FF2B5EF4-FFF2-40B4-BE49-F238E27FC236}">
                    <a16:creationId xmlns:a16="http://schemas.microsoft.com/office/drawing/2014/main" id="{804A736D-4A39-4E06-B7A7-2217CEB4EC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040000" flipH="1">
                <a:off x="7268530" y="89316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a:extLst>
                  <a:ext uri="{FF2B5EF4-FFF2-40B4-BE49-F238E27FC236}">
                    <a16:creationId xmlns:a16="http://schemas.microsoft.com/office/drawing/2014/main" id="{33B1531E-B3AC-480D-A8CD-836E8C1788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160000" flipH="1">
                <a:off x="7152030" y="97658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a:extLst>
                  <a:ext uri="{FF2B5EF4-FFF2-40B4-BE49-F238E27FC236}">
                    <a16:creationId xmlns:a16="http://schemas.microsoft.com/office/drawing/2014/main" id="{CF076B49-2AA3-4C05-9E50-CFF9137184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340000" flipH="1">
                <a:off x="7041695" y="106002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1" name="Straight Connector 200">
                <a:extLst>
                  <a:ext uri="{FF2B5EF4-FFF2-40B4-BE49-F238E27FC236}">
                    <a16:creationId xmlns:a16="http://schemas.microsoft.com/office/drawing/2014/main" id="{FE506FE5-22A7-42E7-BEB9-5442E791844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460000" flipH="1">
                <a:off x="6931360" y="114346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2" name="Straight Connector 201">
                <a:extLst>
                  <a:ext uri="{FF2B5EF4-FFF2-40B4-BE49-F238E27FC236}">
                    <a16:creationId xmlns:a16="http://schemas.microsoft.com/office/drawing/2014/main" id="{5D634CEF-DD74-4EC0-B7F4-3884BAF1066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580000" flipH="1">
                <a:off x="6819070" y="123586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a:extLst>
                  <a:ext uri="{FF2B5EF4-FFF2-40B4-BE49-F238E27FC236}">
                    <a16:creationId xmlns:a16="http://schemas.microsoft.com/office/drawing/2014/main" id="{C4AD2728-E4B9-487D-A682-5E21DD15BB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700000" flipH="1">
                <a:off x="6721359" y="133274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a:extLst>
                  <a:ext uri="{FF2B5EF4-FFF2-40B4-BE49-F238E27FC236}">
                    <a16:creationId xmlns:a16="http://schemas.microsoft.com/office/drawing/2014/main" id="{C422CD3C-92C4-473C-9E31-85A594F6BE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2880000" flipH="1">
                <a:off x="6617467" y="1429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a:extLst>
                  <a:ext uri="{FF2B5EF4-FFF2-40B4-BE49-F238E27FC236}">
                    <a16:creationId xmlns:a16="http://schemas.microsoft.com/office/drawing/2014/main" id="{71509C2B-9D23-4008-B6A1-2407688209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000000" flipH="1">
                <a:off x="6520032" y="15272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a:extLst>
                  <a:ext uri="{FF2B5EF4-FFF2-40B4-BE49-F238E27FC236}">
                    <a16:creationId xmlns:a16="http://schemas.microsoft.com/office/drawing/2014/main" id="{007ACD51-E44F-4AF8-8F61-F276D71343F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120000" flipH="1">
                <a:off x="6429579" y="16416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7" name="Straight Connector 206">
                <a:extLst>
                  <a:ext uri="{FF2B5EF4-FFF2-40B4-BE49-F238E27FC236}">
                    <a16:creationId xmlns:a16="http://schemas.microsoft.com/office/drawing/2014/main" id="{EF5BDAF9-2B69-4209-BE1F-6C5D8A1DFF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240000" flipH="1">
                <a:off x="6340532" y="17504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a:extLst>
                  <a:ext uri="{FF2B5EF4-FFF2-40B4-BE49-F238E27FC236}">
                    <a16:creationId xmlns:a16="http://schemas.microsoft.com/office/drawing/2014/main" id="{9DA27782-8E1F-422F-B106-31C0E1216D5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420000" flipH="1">
                <a:off x="6261757" y="18601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a:extLst>
                  <a:ext uri="{FF2B5EF4-FFF2-40B4-BE49-F238E27FC236}">
                    <a16:creationId xmlns:a16="http://schemas.microsoft.com/office/drawing/2014/main" id="{8E8A221D-84EC-47C2-A895-82538581532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540000" flipH="1">
                <a:off x="6184144" y="197961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a:extLst>
                  <a:ext uri="{FF2B5EF4-FFF2-40B4-BE49-F238E27FC236}">
                    <a16:creationId xmlns:a16="http://schemas.microsoft.com/office/drawing/2014/main" id="{F08A0E1C-6626-4DD8-83BE-E83E2DFC84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660000" flipH="1">
                <a:off x="6106531" y="20990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a:extLst>
                  <a:ext uri="{FF2B5EF4-FFF2-40B4-BE49-F238E27FC236}">
                    <a16:creationId xmlns:a16="http://schemas.microsoft.com/office/drawing/2014/main" id="{7360D67F-521C-4D9A-B2B1-392386EA51E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780000" flipH="1">
                <a:off x="6043206" y="222255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a:extLst>
                  <a:ext uri="{FF2B5EF4-FFF2-40B4-BE49-F238E27FC236}">
                    <a16:creationId xmlns:a16="http://schemas.microsoft.com/office/drawing/2014/main" id="{F29669A1-CC36-41F4-B0F1-B720DB98942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3960000" flipH="1">
                <a:off x="5978913" y="234430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a:extLst>
                  <a:ext uri="{FF2B5EF4-FFF2-40B4-BE49-F238E27FC236}">
                    <a16:creationId xmlns:a16="http://schemas.microsoft.com/office/drawing/2014/main" id="{7DC3ADA6-152F-4D7B-9ABD-30DC8F7A25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080000" flipH="1">
                <a:off x="5912438" y="24706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a:extLst>
                  <a:ext uri="{FF2B5EF4-FFF2-40B4-BE49-F238E27FC236}">
                    <a16:creationId xmlns:a16="http://schemas.microsoft.com/office/drawing/2014/main" id="{1F6CA5EE-56FA-4EF7-9EC7-BC3FB217ED9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200000" flipH="1">
                <a:off x="5858875" y="2600922"/>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a:extLst>
                  <a:ext uri="{FF2B5EF4-FFF2-40B4-BE49-F238E27FC236}">
                    <a16:creationId xmlns:a16="http://schemas.microsoft.com/office/drawing/2014/main" id="{703F9222-217B-48EB-8878-EC0B32E3225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320000" flipH="1">
                <a:off x="5808182" y="273404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a:extLst>
                  <a:ext uri="{FF2B5EF4-FFF2-40B4-BE49-F238E27FC236}">
                    <a16:creationId xmlns:a16="http://schemas.microsoft.com/office/drawing/2014/main" id="{B48B9A73-A26B-43DB-9BB2-5658871FEA2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500000" flipH="1">
                <a:off x="5773263" y="286686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a:extLst>
                  <a:ext uri="{FF2B5EF4-FFF2-40B4-BE49-F238E27FC236}">
                    <a16:creationId xmlns:a16="http://schemas.microsoft.com/office/drawing/2014/main" id="{EDF9DD53-6F04-4203-B61A-240676B7FD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620000" flipH="1">
                <a:off x="5735963" y="300206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id="{01065752-DE28-425C-8987-168FE9F510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740000" flipH="1">
                <a:off x="5700105" y="313891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id="{4B78A37C-B329-45F9-AF83-26D5CD82654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4860000" flipH="1">
                <a:off x="5665939" y="3275489"/>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id="{FB70B126-9812-487A-AB78-CBCB1B32D76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040000" flipH="1">
                <a:off x="5644476" y="341425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id="{62A622F7-EC16-4F46-83B7-7A7DBCF99A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160000" flipH="1">
                <a:off x="5626530" y="355462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a:extLst>
                  <a:ext uri="{FF2B5EF4-FFF2-40B4-BE49-F238E27FC236}">
                    <a16:creationId xmlns:a16="http://schemas.microsoft.com/office/drawing/2014/main" id="{5607D488-F3A1-4FF6-9C5C-B4C1E147A2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280000" flipH="1">
                <a:off x="5616429" y="3691831"/>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a:extLst>
                  <a:ext uri="{FF2B5EF4-FFF2-40B4-BE49-F238E27FC236}">
                    <a16:creationId xmlns:a16="http://schemas.microsoft.com/office/drawing/2014/main" id="{FDD48CAD-8E9A-434C-9F7E-6031DA9A6A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400000" flipH="1">
                <a:off x="5611319" y="38353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a:extLst>
                  <a:ext uri="{FF2B5EF4-FFF2-40B4-BE49-F238E27FC236}">
                    <a16:creationId xmlns:a16="http://schemas.microsoft.com/office/drawing/2014/main" id="{F70B9979-DEC4-48B9-9462-E3631AC96A9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580000" flipH="1">
                <a:off x="5608540" y="3975726"/>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5" name="Straight Connector 224">
                <a:extLst>
                  <a:ext uri="{FF2B5EF4-FFF2-40B4-BE49-F238E27FC236}">
                    <a16:creationId xmlns:a16="http://schemas.microsoft.com/office/drawing/2014/main" id="{ADB15ACD-534F-474C-8B1A-8F5B94AEFDC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700000" flipH="1">
                <a:off x="5605761" y="411607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a:extLst>
                  <a:ext uri="{FF2B5EF4-FFF2-40B4-BE49-F238E27FC236}">
                    <a16:creationId xmlns:a16="http://schemas.microsoft.com/office/drawing/2014/main" id="{8DFFE368-637C-4309-ABAC-BDCED29B6BC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820000" flipH="1">
                <a:off x="5624195" y="425421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a:extLst>
                  <a:ext uri="{FF2B5EF4-FFF2-40B4-BE49-F238E27FC236}">
                    <a16:creationId xmlns:a16="http://schemas.microsoft.com/office/drawing/2014/main" id="{7D3E8255-AD5A-48F8-B948-7BF97DBEE7A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5940000" flipH="1">
                <a:off x="5642629" y="43923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a:extLst>
                  <a:ext uri="{FF2B5EF4-FFF2-40B4-BE49-F238E27FC236}">
                    <a16:creationId xmlns:a16="http://schemas.microsoft.com/office/drawing/2014/main" id="{784682BD-D253-4704-BB29-6D9C7D3006A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120000" flipH="1">
                <a:off x="5654818" y="4536385"/>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a:extLst>
                  <a:ext uri="{FF2B5EF4-FFF2-40B4-BE49-F238E27FC236}">
                    <a16:creationId xmlns:a16="http://schemas.microsoft.com/office/drawing/2014/main" id="{34113DE4-AE89-4F45-9B12-61B04E3E78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240000" flipH="1">
                <a:off x="5684446" y="467136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a:extLst>
                  <a:ext uri="{FF2B5EF4-FFF2-40B4-BE49-F238E27FC236}">
                    <a16:creationId xmlns:a16="http://schemas.microsoft.com/office/drawing/2014/main" id="{8437CF76-AF2F-46BC-9579-872625F1AB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360000" flipH="1">
                <a:off x="5714074" y="4808730"/>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a:extLst>
                  <a:ext uri="{FF2B5EF4-FFF2-40B4-BE49-F238E27FC236}">
                    <a16:creationId xmlns:a16="http://schemas.microsoft.com/office/drawing/2014/main" id="{AF2AF364-8140-40A5-9AC8-00C03DA479C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480000" flipH="1">
                <a:off x="5748464" y="4948474"/>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a:extLst>
                  <a:ext uri="{FF2B5EF4-FFF2-40B4-BE49-F238E27FC236}">
                    <a16:creationId xmlns:a16="http://schemas.microsoft.com/office/drawing/2014/main" id="{AFBA166C-DB92-475D-B0D3-1F7EB2B81A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660000" flipH="1">
                <a:off x="5792091" y="5077607"/>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583F60B4-E774-4D4F-BC7C-A171BB61743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780000" flipH="1">
                <a:off x="5847441" y="521122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a:extLst>
                  <a:ext uri="{FF2B5EF4-FFF2-40B4-BE49-F238E27FC236}">
                    <a16:creationId xmlns:a16="http://schemas.microsoft.com/office/drawing/2014/main" id="{EF18C06C-0984-4FAA-952A-9CBFC0F95C1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6900000" flipH="1">
                <a:off x="5900410" y="5342458"/>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a:extLst>
                  <a:ext uri="{FF2B5EF4-FFF2-40B4-BE49-F238E27FC236}">
                    <a16:creationId xmlns:a16="http://schemas.microsoft.com/office/drawing/2014/main" id="{BDE44802-FF06-46DC-9F7E-D2A329BB29B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rot="-7020000" flipH="1">
                <a:off x="5955760" y="5473693"/>
                <a:ext cx="3394" cy="182880"/>
              </a:xfrm>
              <a:prstGeom prst="line">
                <a:avLst/>
              </a:prstGeom>
              <a:ln>
                <a:solidFill>
                  <a:srgbClr val="FFFFFF">
                    <a:alpha val="30196"/>
                  </a:srgbClr>
                </a:solidFill>
              </a:ln>
            </p:spPr>
            <p:style>
              <a:lnRef idx="1">
                <a:schemeClr val="accent1"/>
              </a:lnRef>
              <a:fillRef idx="0">
                <a:schemeClr val="accent1"/>
              </a:fillRef>
              <a:effectRef idx="0">
                <a:schemeClr val="accent1"/>
              </a:effectRef>
              <a:fontRef idx="minor">
                <a:schemeClr val="tx1"/>
              </a:fontRef>
            </p:style>
          </p:cxnSp>
        </p:grpSp>
      </p:grpSp>
      <p:sp>
        <p:nvSpPr>
          <p:cNvPr id="236" name="Title 1">
            <a:extLst>
              <a:ext uri="{FF2B5EF4-FFF2-40B4-BE49-F238E27FC236}">
                <a16:creationId xmlns:a16="http://schemas.microsoft.com/office/drawing/2014/main" id="{EB64CC6D-77A2-4E9E-B9B4-75BA0AD20F0D}"/>
              </a:ext>
            </a:extLst>
          </p:cNvPr>
          <p:cNvSpPr>
            <a:spLocks noGrp="1"/>
          </p:cNvSpPr>
          <p:nvPr>
            <p:ph type="title"/>
          </p:nvPr>
        </p:nvSpPr>
        <p:spPr>
          <a:xfrm>
            <a:off x="65315" y="108859"/>
            <a:ext cx="7438110" cy="1082729"/>
          </a:xfrm>
        </p:spPr>
        <p:txBody>
          <a:bodyPr>
            <a:normAutofit fontScale="90000"/>
          </a:bodyPr>
          <a:lstStyle/>
          <a:p>
            <a:pPr marL="533400" indent="-533400" algn="just">
              <a:lnSpc>
                <a:spcPct val="80000"/>
              </a:lnSpc>
            </a:pPr>
            <a:r>
              <a:rPr lang="en-US" sz="4400" dirty="0">
                <a:solidFill>
                  <a:schemeClr val="accent6">
                    <a:lumMod val="60000"/>
                    <a:lumOff val="40000"/>
                  </a:schemeClr>
                </a:solidFill>
                <a:effectLst>
                  <a:outerShdw blurRad="38100" dist="38100" dir="2700000" algn="tl">
                    <a:srgbClr val="000000">
                      <a:alpha val="43137"/>
                    </a:srgbClr>
                  </a:outerShdw>
                </a:effectLst>
                <a:latin typeface="+mn-lt"/>
              </a:rPr>
              <a:t>3. The message from the little book CONT’D.</a:t>
            </a:r>
            <a:endParaRPr lang="en-US" sz="4000" dirty="0">
              <a:solidFill>
                <a:srgbClr val="FFFF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975044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12F8A-968C-6147-A04F-A3156FC352C8}"/>
              </a:ext>
            </a:extLst>
          </p:cNvPr>
          <p:cNvSpPr>
            <a:spLocks noGrp="1"/>
          </p:cNvSpPr>
          <p:nvPr>
            <p:ph type="title"/>
          </p:nvPr>
        </p:nvSpPr>
        <p:spPr>
          <a:xfrm>
            <a:off x="4748629" y="160125"/>
            <a:ext cx="6593075" cy="939332"/>
          </a:xfrm>
        </p:spPr>
        <p:txBody>
          <a:bodyPr>
            <a:normAutofit/>
          </a:bodyPr>
          <a:lstStyle/>
          <a:p>
            <a:pPr algn="ctr"/>
            <a:r>
              <a:rPr lang="en-US" sz="4400" dirty="0">
                <a:solidFill>
                  <a:schemeClr val="accent6">
                    <a:lumMod val="60000"/>
                    <a:lumOff val="40000"/>
                  </a:schemeClr>
                </a:solidFill>
                <a:effectLst>
                  <a:outerShdw blurRad="38100" dist="38100" dir="2700000" algn="tl">
                    <a:srgbClr val="000000">
                      <a:alpha val="43137"/>
                    </a:srgbClr>
                  </a:outerShdw>
                </a:effectLst>
                <a:latin typeface="+mn-lt"/>
              </a:rPr>
              <a:t>Questions</a:t>
            </a:r>
          </a:p>
        </p:txBody>
      </p:sp>
      <p:pic>
        <p:nvPicPr>
          <p:cNvPr id="14338" name="Picture 2" descr="Free Question Mark Images, Download Free Question Mark Images png images,  Free ClipArts on Clipart Library">
            <a:extLst>
              <a:ext uri="{FF2B5EF4-FFF2-40B4-BE49-F238E27FC236}">
                <a16:creationId xmlns:a16="http://schemas.microsoft.com/office/drawing/2014/main" id="{7DD0161E-3DF2-214E-A4A4-7C5426E8F22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610" r="-1" b="-1"/>
          <a:stretch/>
        </p:blipFill>
        <p:spPr bwMode="auto">
          <a:xfrm>
            <a:off x="20" y="975"/>
            <a:ext cx="4635988"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EE25BC1-CAB3-2447-8E4A-E79A5BAD262E}"/>
              </a:ext>
            </a:extLst>
          </p:cNvPr>
          <p:cNvSpPr>
            <a:spLocks noGrp="1"/>
          </p:cNvSpPr>
          <p:nvPr>
            <p:ph idx="1"/>
          </p:nvPr>
        </p:nvSpPr>
        <p:spPr>
          <a:xfrm>
            <a:off x="4890144" y="1284514"/>
            <a:ext cx="7203885" cy="5108561"/>
          </a:xfrm>
        </p:spPr>
        <p:txBody>
          <a:bodyPr>
            <a:noAutofit/>
          </a:bodyPr>
          <a:lstStyle/>
          <a:p>
            <a:pPr marL="358775" indent="-358775">
              <a:lnSpc>
                <a:spcPct val="120000"/>
              </a:lnSpc>
              <a:spcAft>
                <a:spcPts val="600"/>
              </a:spcAft>
              <a:buFont typeface="+mj-lt"/>
              <a:buAutoNum type="arabicPeriod"/>
            </a:pPr>
            <a:r>
              <a:rPr lang="en-US" sz="2800" dirty="0"/>
              <a:t>Explain the word ‘mystery’.</a:t>
            </a:r>
          </a:p>
          <a:p>
            <a:pPr marL="358775" indent="-358775">
              <a:lnSpc>
                <a:spcPct val="120000"/>
              </a:lnSpc>
              <a:spcAft>
                <a:spcPts val="600"/>
              </a:spcAft>
              <a:buFont typeface="+mj-lt"/>
              <a:buAutoNum type="arabicPeriod"/>
            </a:pPr>
            <a:r>
              <a:rPr lang="en-US" sz="2800" dirty="0"/>
              <a:t>Describe the appearance of the mighty angel.</a:t>
            </a:r>
          </a:p>
          <a:p>
            <a:pPr marL="358775" indent="-358775">
              <a:lnSpc>
                <a:spcPct val="120000"/>
              </a:lnSpc>
              <a:spcAft>
                <a:spcPts val="600"/>
              </a:spcAft>
              <a:buFont typeface="+mj-lt"/>
              <a:buAutoNum type="arabicPeriod"/>
            </a:pPr>
            <a:r>
              <a:rPr lang="en-US" sz="2800" dirty="0"/>
              <a:t>Mention three ways this angel resembles 	our Lord Jesus.</a:t>
            </a:r>
          </a:p>
          <a:p>
            <a:pPr marL="358775" indent="-358775">
              <a:lnSpc>
                <a:spcPct val="120000"/>
              </a:lnSpc>
              <a:spcAft>
                <a:spcPts val="600"/>
              </a:spcAft>
              <a:buFont typeface="+mj-lt"/>
              <a:buAutoNum type="arabicPeriod"/>
            </a:pPr>
            <a:r>
              <a:rPr lang="en-US" sz="2800" dirty="0"/>
              <a:t>What was the angel holding in his hand?</a:t>
            </a:r>
          </a:p>
          <a:p>
            <a:pPr marL="358775" indent="-358775">
              <a:lnSpc>
                <a:spcPct val="120000"/>
              </a:lnSpc>
              <a:spcAft>
                <a:spcPts val="600"/>
              </a:spcAft>
              <a:buFont typeface="+mj-lt"/>
              <a:buAutoNum type="arabicPeriod"/>
            </a:pPr>
            <a:r>
              <a:rPr lang="en-US" sz="2800" dirty="0"/>
              <a:t>What was the instruction given to 	Apostle John about the little book?</a:t>
            </a:r>
          </a:p>
          <a:p>
            <a:pPr marL="358775" indent="-358775">
              <a:lnSpc>
                <a:spcPct val="120000"/>
              </a:lnSpc>
              <a:spcAft>
                <a:spcPts val="600"/>
              </a:spcAft>
              <a:buFont typeface="+mj-lt"/>
              <a:buAutoNum type="arabicPeriod"/>
            </a:pPr>
            <a:r>
              <a:rPr lang="en-US" sz="2800" dirty="0"/>
              <a:t>What lessons did you learn from the 	bitter-sweet experience of Apostle John?</a:t>
            </a:r>
          </a:p>
        </p:txBody>
      </p:sp>
    </p:spTree>
    <p:extLst>
      <p:ext uri="{BB962C8B-B14F-4D97-AF65-F5344CB8AC3E}">
        <p14:creationId xmlns:p14="http://schemas.microsoft.com/office/powerpoint/2010/main" val="3334955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6AF6706C-CF07-43A1-BCC4-CBA5D33820D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Content Placeholder 2">
            <a:extLst>
              <a:ext uri="{FF2B5EF4-FFF2-40B4-BE49-F238E27FC236}">
                <a16:creationId xmlns:a16="http://schemas.microsoft.com/office/drawing/2014/main" id="{CE71EBDA-632B-E141-8E89-DBBA799931D0}"/>
              </a:ext>
            </a:extLst>
          </p:cNvPr>
          <p:cNvSpPr>
            <a:spLocks noGrp="1"/>
          </p:cNvSpPr>
          <p:nvPr>
            <p:ph idx="1"/>
          </p:nvPr>
        </p:nvSpPr>
        <p:spPr>
          <a:xfrm>
            <a:off x="7660200" y="1647687"/>
            <a:ext cx="4419599" cy="3560840"/>
          </a:xfrm>
        </p:spPr>
        <p:txBody>
          <a:bodyPr vert="horz" lIns="91440" tIns="45720" rIns="91440" bIns="45720" rtlCol="0" anchor="t">
            <a:noAutofit/>
          </a:bodyPr>
          <a:lstStyle/>
          <a:p>
            <a:pPr marL="0" indent="0" algn="r">
              <a:lnSpc>
                <a:spcPct val="135000"/>
              </a:lnSpc>
              <a:spcAft>
                <a:spcPts val="600"/>
              </a:spcAft>
              <a:buNone/>
            </a:pPr>
            <a:r>
              <a:rPr lang="en-US" sz="4100" cap="all" dirty="0"/>
              <a:t>All the mysteries in God’s word will surely come to pass.</a:t>
            </a:r>
          </a:p>
        </p:txBody>
      </p:sp>
      <p:pic>
        <p:nvPicPr>
          <p:cNvPr id="15362" name="Picture 2" descr="Today's Lesson Stock Photo by ©thinglass 74909827">
            <a:extLst>
              <a:ext uri="{FF2B5EF4-FFF2-40B4-BE49-F238E27FC236}">
                <a16:creationId xmlns:a16="http://schemas.microsoft.com/office/drawing/2014/main" id="{8F885E29-8CB9-3846-97A2-603896D9B2A0}"/>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29810" y="1077685"/>
            <a:ext cx="6921364" cy="4707545"/>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10362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15362"/>
                                        </p:tgtEl>
                                        <p:attrNameLst>
                                          <p:attrName>style.visibility</p:attrName>
                                        </p:attrNameLst>
                                      </p:cBhvr>
                                      <p:to>
                                        <p:strVal val="visible"/>
                                      </p:to>
                                    </p:set>
                                    <p:animEffect transition="in" filter="checkerboard(across)">
                                      <p:cBhvr>
                                        <p:cTn id="10" dur="500"/>
                                        <p:tgtEl>
                                          <p:spTgt spid="15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73" name="Picture 72">
            <a:extLst>
              <a:ext uri="{FF2B5EF4-FFF2-40B4-BE49-F238E27FC236}">
                <a16:creationId xmlns:a16="http://schemas.microsoft.com/office/drawing/2014/main" id="{83543A10-04EE-49E0-A9DE-22E1FAB9AED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a:extLst>
              <a:ext uri="{FF2B5EF4-FFF2-40B4-BE49-F238E27FC236}">
                <a16:creationId xmlns:a16="http://schemas.microsoft.com/office/drawing/2014/main" id="{118AA120-6395-7448-9B69-8689D3FBD4A0}"/>
              </a:ext>
            </a:extLst>
          </p:cNvPr>
          <p:cNvSpPr>
            <a:spLocks noGrp="1"/>
          </p:cNvSpPr>
          <p:nvPr>
            <p:ph type="title"/>
          </p:nvPr>
        </p:nvSpPr>
        <p:spPr>
          <a:xfrm>
            <a:off x="1032933" y="4534958"/>
            <a:ext cx="10127192" cy="931340"/>
          </a:xfrm>
        </p:spPr>
        <p:txBody>
          <a:bodyPr vert="horz" lIns="91440" tIns="45720" rIns="91440" bIns="45720" rtlCol="0" anchor="b">
            <a:normAutofit/>
          </a:bodyPr>
          <a:lstStyle/>
          <a:p>
            <a:pPr algn="r"/>
            <a:r>
              <a:rPr lang="en-US" sz="4000" dirty="0">
                <a:solidFill>
                  <a:srgbClr val="FFFF00"/>
                </a:solidFill>
                <a:effectLst>
                  <a:outerShdw blurRad="38100" dist="38100" dir="2700000" algn="tl">
                    <a:srgbClr val="000000">
                      <a:alpha val="43137"/>
                    </a:srgbClr>
                  </a:outerShdw>
                </a:effectLst>
                <a:latin typeface="+mn-lt"/>
              </a:rPr>
              <a:t>Thought</a:t>
            </a:r>
          </a:p>
        </p:txBody>
      </p:sp>
      <p:sp>
        <p:nvSpPr>
          <p:cNvPr id="3" name="Content Placeholder 2">
            <a:extLst>
              <a:ext uri="{FF2B5EF4-FFF2-40B4-BE49-F238E27FC236}">
                <a16:creationId xmlns:a16="http://schemas.microsoft.com/office/drawing/2014/main" id="{CF2B39AF-14D1-DF46-8DBF-32ABD7D4DC37}"/>
              </a:ext>
            </a:extLst>
          </p:cNvPr>
          <p:cNvSpPr>
            <a:spLocks noGrp="1"/>
          </p:cNvSpPr>
          <p:nvPr>
            <p:ph idx="1"/>
          </p:nvPr>
        </p:nvSpPr>
        <p:spPr>
          <a:xfrm>
            <a:off x="1221062" y="5477728"/>
            <a:ext cx="9939063" cy="1083726"/>
          </a:xfrm>
        </p:spPr>
        <p:txBody>
          <a:bodyPr vert="horz" lIns="91440" tIns="45720" rIns="91440" bIns="45720" rtlCol="0" anchor="t">
            <a:noAutofit/>
          </a:bodyPr>
          <a:lstStyle/>
          <a:p>
            <a:pPr marL="0" indent="0" algn="r">
              <a:lnSpc>
                <a:spcPct val="120000"/>
              </a:lnSpc>
              <a:spcAft>
                <a:spcPts val="600"/>
              </a:spcAft>
              <a:buNone/>
            </a:pPr>
            <a:r>
              <a:rPr lang="en-US" sz="2800" cap="all" dirty="0"/>
              <a:t>I will obey all that God has revealed for me to be saved and have eternal joy.</a:t>
            </a:r>
          </a:p>
        </p:txBody>
      </p:sp>
      <p:pic>
        <p:nvPicPr>
          <p:cNvPr id="16386" name="Picture 2" descr="How Language Affects Decision-Making">
            <a:extLst>
              <a:ext uri="{FF2B5EF4-FFF2-40B4-BE49-F238E27FC236}">
                <a16:creationId xmlns:a16="http://schemas.microsoft.com/office/drawing/2014/main" id="{5A483BED-69FB-D648-9CB4-4E9CB392DD98}"/>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221062" y="645517"/>
            <a:ext cx="5617462" cy="3738166"/>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16388" name="Picture 4" descr="Seven Basis for Good Decision Making : Sacred Structures by Jim Baker">
            <a:extLst>
              <a:ext uri="{FF2B5EF4-FFF2-40B4-BE49-F238E27FC236}">
                <a16:creationId xmlns:a16="http://schemas.microsoft.com/office/drawing/2014/main" id="{FC46E7D7-C2F6-9948-B200-27EE09F2E4D6}"/>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7420627" y="645517"/>
            <a:ext cx="3738166" cy="3738166"/>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50539"/>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checkerboard(across)">
                                      <p:cBhvr>
                                        <p:cTn id="7" dur="500"/>
                                        <p:tgtEl>
                                          <p:spTgt spid="16386"/>
                                        </p:tgtEl>
                                      </p:cBhvr>
                                    </p:animEffect>
                                  </p:childTnLst>
                                </p:cTn>
                              </p:par>
                              <p:par>
                                <p:cTn id="8" presetID="5" presetClass="entr" presetSubtype="10" fill="hold" nodeType="withEffect">
                                  <p:stCondLst>
                                    <p:cond delay="0"/>
                                  </p:stCondLst>
                                  <p:childTnLst>
                                    <p:set>
                                      <p:cBhvr>
                                        <p:cTn id="9" dur="1" fill="hold">
                                          <p:stCondLst>
                                            <p:cond delay="0"/>
                                          </p:stCondLst>
                                        </p:cTn>
                                        <p:tgtEl>
                                          <p:spTgt spid="16388"/>
                                        </p:tgtEl>
                                        <p:attrNameLst>
                                          <p:attrName>style.visibility</p:attrName>
                                        </p:attrNameLst>
                                      </p:cBhvr>
                                      <p:to>
                                        <p:strVal val="visible"/>
                                      </p:to>
                                    </p:set>
                                    <p:animEffect transition="in" filter="checkerboard(across)">
                                      <p:cBhvr>
                                        <p:cTn id="10" dur="500"/>
                                        <p:tgtEl>
                                          <p:spTgt spid="1638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B95A5-3C29-D249-AE84-396C0B31A503}"/>
              </a:ext>
            </a:extLst>
          </p:cNvPr>
          <p:cNvSpPr>
            <a:spLocks noGrp="1"/>
          </p:cNvSpPr>
          <p:nvPr>
            <p:ph type="title"/>
          </p:nvPr>
        </p:nvSpPr>
        <p:spPr>
          <a:xfrm>
            <a:off x="4201885" y="139484"/>
            <a:ext cx="3582453" cy="989394"/>
          </a:xfrm>
        </p:spPr>
        <p:txBody>
          <a:bodyPr>
            <a:normAutofit/>
          </a:bodyPr>
          <a:lstStyle/>
          <a:p>
            <a:pPr algn="ctr"/>
            <a:r>
              <a:rPr lang="en-US" sz="4400" dirty="0">
                <a:solidFill>
                  <a:schemeClr val="accent6">
                    <a:lumMod val="60000"/>
                    <a:lumOff val="40000"/>
                  </a:schemeClr>
                </a:solidFill>
                <a:effectLst>
                  <a:outerShdw blurRad="38100" dist="38100" dir="2700000" algn="tl">
                    <a:srgbClr val="000000">
                      <a:alpha val="43137"/>
                    </a:srgbClr>
                  </a:outerShdw>
                </a:effectLst>
                <a:latin typeface="+mn-lt"/>
              </a:rPr>
              <a:t>Activity</a:t>
            </a:r>
          </a:p>
        </p:txBody>
      </p:sp>
      <p:pic>
        <p:nvPicPr>
          <p:cNvPr id="17410" name="Picture 2" descr="Group activity Images, Stock Photos &amp; Vectors | Shutterstock">
            <a:extLst>
              <a:ext uri="{FF2B5EF4-FFF2-40B4-BE49-F238E27FC236}">
                <a16:creationId xmlns:a16="http://schemas.microsoft.com/office/drawing/2014/main" id="{ED8D463D-F045-1C4F-AA93-EE4EC80479C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98869" y="1547637"/>
            <a:ext cx="5662545" cy="3972232"/>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1ADDFDB3-04B7-AA45-AA4B-340FAC833374}"/>
              </a:ext>
            </a:extLst>
          </p:cNvPr>
          <p:cNvSpPr>
            <a:spLocks noGrp="1"/>
          </p:cNvSpPr>
          <p:nvPr>
            <p:ph idx="1"/>
          </p:nvPr>
        </p:nvSpPr>
        <p:spPr>
          <a:xfrm>
            <a:off x="6542316" y="1526150"/>
            <a:ext cx="5334000" cy="3972232"/>
          </a:xfrm>
        </p:spPr>
        <p:txBody>
          <a:bodyPr>
            <a:noAutofit/>
          </a:bodyPr>
          <a:lstStyle/>
          <a:p>
            <a:pPr marL="0" indent="0" algn="just">
              <a:lnSpc>
                <a:spcPct val="120000"/>
              </a:lnSpc>
              <a:spcAft>
                <a:spcPts val="600"/>
              </a:spcAft>
              <a:buNone/>
            </a:pPr>
            <a:r>
              <a:rPr lang="en-US" sz="2700" dirty="0"/>
              <a:t>With the help of the teacher and a Bible concordance, children should read, search out and write in their church notebooks, five verses in five other books of the New Testament where the word ‘mystery’ appears. They should explain the significance of the word.</a:t>
            </a:r>
          </a:p>
        </p:txBody>
      </p:sp>
    </p:spTree>
    <p:extLst>
      <p:ext uri="{BB962C8B-B14F-4D97-AF65-F5344CB8AC3E}">
        <p14:creationId xmlns:p14="http://schemas.microsoft.com/office/powerpoint/2010/main" val="14380400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edge">
                                      <p:cBhvr>
                                        <p:cTn id="7" dur="2000"/>
                                        <p:tgtEl>
                                          <p:spTgt spid="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7410"/>
                                        </p:tgtEl>
                                        <p:attrNameLst>
                                          <p:attrName>style.visibility</p:attrName>
                                        </p:attrNameLst>
                                      </p:cBhvr>
                                      <p:to>
                                        <p:strVal val="visible"/>
                                      </p:to>
                                    </p:set>
                                    <p:animEffect transition="in" filter="wedge">
                                      <p:cBhvr>
                                        <p:cTn id="10" dur="2000"/>
                                        <p:tgtEl>
                                          <p:spTgt spid="174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5939-1C47-8B4E-B1C7-716B202514B2}"/>
              </a:ext>
            </a:extLst>
          </p:cNvPr>
          <p:cNvSpPr>
            <a:spLocks noGrp="1"/>
          </p:cNvSpPr>
          <p:nvPr>
            <p:ph type="title"/>
          </p:nvPr>
        </p:nvSpPr>
        <p:spPr>
          <a:xfrm>
            <a:off x="825909" y="617556"/>
            <a:ext cx="4413748" cy="979016"/>
          </a:xfrm>
        </p:spPr>
        <p:txBody>
          <a:bodyPr>
            <a:normAutofit/>
          </a:bodyPr>
          <a:lstStyle/>
          <a:p>
            <a:r>
              <a:rPr lang="en-US" sz="4400" dirty="0">
                <a:solidFill>
                  <a:schemeClr val="accent6">
                    <a:lumMod val="60000"/>
                    <a:lumOff val="40000"/>
                  </a:schemeClr>
                </a:solidFill>
                <a:effectLst>
                  <a:outerShdw blurRad="38100" dist="38100" dir="2700000" algn="tl">
                    <a:srgbClr val="000000">
                      <a:alpha val="43137"/>
                    </a:srgbClr>
                  </a:outerShdw>
                </a:effectLst>
                <a:latin typeface="+mn-lt"/>
              </a:rPr>
              <a:t>Memory verse:</a:t>
            </a:r>
          </a:p>
        </p:txBody>
      </p:sp>
      <p:sp>
        <p:nvSpPr>
          <p:cNvPr id="3" name="Content Placeholder 2">
            <a:extLst>
              <a:ext uri="{FF2B5EF4-FFF2-40B4-BE49-F238E27FC236}">
                <a16:creationId xmlns:a16="http://schemas.microsoft.com/office/drawing/2014/main" id="{AABE14E6-78D8-2D4B-AD5F-4CA44B5ECC49}"/>
              </a:ext>
            </a:extLst>
          </p:cNvPr>
          <p:cNvSpPr>
            <a:spLocks noGrp="1"/>
          </p:cNvSpPr>
          <p:nvPr>
            <p:ph idx="1"/>
          </p:nvPr>
        </p:nvSpPr>
        <p:spPr>
          <a:xfrm>
            <a:off x="383597" y="1494971"/>
            <a:ext cx="5563116" cy="4165600"/>
          </a:xfrm>
        </p:spPr>
        <p:txBody>
          <a:bodyPr>
            <a:noAutofit/>
          </a:bodyPr>
          <a:lstStyle/>
          <a:p>
            <a:pPr marL="0" indent="0" algn="just">
              <a:lnSpc>
                <a:spcPct val="120000"/>
              </a:lnSpc>
              <a:spcAft>
                <a:spcPts val="600"/>
              </a:spcAft>
              <a:buNone/>
            </a:pPr>
            <a:r>
              <a:rPr lang="en-US" sz="3200" dirty="0"/>
              <a:t>“</a:t>
            </a:r>
            <a:r>
              <a:rPr lang="en-US" sz="3200" dirty="0">
                <a:effectLst>
                  <a:outerShdw blurRad="38100" dist="38100" dir="2700000" algn="tl">
                    <a:srgbClr val="000000">
                      <a:alpha val="43137"/>
                    </a:srgbClr>
                  </a:outerShdw>
                </a:effectLst>
              </a:rPr>
              <a:t>But in the days of the voice of the seventh angel, when he shall begin to sound, the mystery of God should be finished, as he hath declared to his servants the prophets,” </a:t>
            </a:r>
            <a:r>
              <a:rPr lang="en-US" sz="3200" dirty="0">
                <a:solidFill>
                  <a:srgbClr val="FFFF00"/>
                </a:solidFill>
                <a:effectLst>
                  <a:outerShdw blurRad="38100" dist="38100" dir="2700000" algn="tl">
                    <a:srgbClr val="000000">
                      <a:alpha val="43137"/>
                    </a:srgbClr>
                  </a:outerShdw>
                </a:effectLst>
              </a:rPr>
              <a:t>Revelation 10:7</a:t>
            </a:r>
          </a:p>
        </p:txBody>
      </p:sp>
      <p:pic>
        <p:nvPicPr>
          <p:cNvPr id="5" name="Picture 4" descr="What Happens on Judgment Day? God's Final Judgement from Bible">
            <a:extLst>
              <a:ext uri="{FF2B5EF4-FFF2-40B4-BE49-F238E27FC236}">
                <a16:creationId xmlns:a16="http://schemas.microsoft.com/office/drawing/2014/main" id="{5ED56E8F-2925-9F47-8A1F-6C101CE963F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6000" y="1653093"/>
            <a:ext cx="5816083" cy="38493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8139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5B92C-377E-CC47-AB78-C6523F5067EE}"/>
              </a:ext>
            </a:extLst>
          </p:cNvPr>
          <p:cNvSpPr>
            <a:spLocks noGrp="1"/>
          </p:cNvSpPr>
          <p:nvPr>
            <p:ph type="title"/>
          </p:nvPr>
        </p:nvSpPr>
        <p:spPr>
          <a:xfrm>
            <a:off x="685801" y="609600"/>
            <a:ext cx="5219699" cy="1456267"/>
          </a:xfrm>
        </p:spPr>
        <p:txBody>
          <a:bodyPr>
            <a:normAutofit/>
          </a:bodyPr>
          <a:lstStyle/>
          <a:p>
            <a:r>
              <a:rPr lang="en-US" sz="4400" dirty="0">
                <a:solidFill>
                  <a:schemeClr val="accent6">
                    <a:lumMod val="60000"/>
                    <a:lumOff val="40000"/>
                  </a:schemeClr>
                </a:solidFill>
                <a:effectLst>
                  <a:outerShdw blurRad="38100" dist="38100" dir="2700000" algn="tl">
                    <a:srgbClr val="000000">
                      <a:alpha val="43137"/>
                    </a:srgbClr>
                  </a:outerShdw>
                </a:effectLst>
                <a:latin typeface="+mn-lt"/>
              </a:rPr>
              <a:t>Homework</a:t>
            </a:r>
          </a:p>
        </p:txBody>
      </p:sp>
      <p:sp>
        <p:nvSpPr>
          <p:cNvPr id="3" name="Content Placeholder 2">
            <a:extLst>
              <a:ext uri="{FF2B5EF4-FFF2-40B4-BE49-F238E27FC236}">
                <a16:creationId xmlns:a16="http://schemas.microsoft.com/office/drawing/2014/main" id="{D5488F20-207F-B54D-BB3F-68BDAF7E615A}"/>
              </a:ext>
            </a:extLst>
          </p:cNvPr>
          <p:cNvSpPr>
            <a:spLocks noGrp="1"/>
          </p:cNvSpPr>
          <p:nvPr>
            <p:ph idx="1"/>
          </p:nvPr>
        </p:nvSpPr>
        <p:spPr>
          <a:xfrm>
            <a:off x="685800" y="1804610"/>
            <a:ext cx="5219699" cy="2288419"/>
          </a:xfrm>
        </p:spPr>
        <p:txBody>
          <a:bodyPr>
            <a:normAutofit lnSpcReduction="10000"/>
          </a:bodyPr>
          <a:lstStyle/>
          <a:p>
            <a:pPr marL="0" indent="0" algn="just">
              <a:lnSpc>
                <a:spcPct val="135000"/>
              </a:lnSpc>
              <a:spcAft>
                <a:spcPts val="600"/>
              </a:spcAft>
              <a:buNone/>
            </a:pPr>
            <a:r>
              <a:rPr lang="en-US" sz="2800" dirty="0">
                <a:effectLst>
                  <a:outerShdw blurRad="38100" dist="38100" dir="2700000" algn="tl">
                    <a:srgbClr val="000000">
                      <a:alpha val="43137"/>
                    </a:srgbClr>
                  </a:outerShdw>
                </a:effectLst>
              </a:rPr>
              <a:t>Read </a:t>
            </a:r>
            <a:r>
              <a:rPr lang="en-US" sz="2800" dirty="0">
                <a:solidFill>
                  <a:srgbClr val="FFFF00"/>
                </a:solidFill>
                <a:effectLst>
                  <a:outerShdw blurRad="38100" dist="38100" dir="2700000" algn="tl">
                    <a:srgbClr val="000000">
                      <a:alpha val="43137"/>
                    </a:srgbClr>
                  </a:outerShdw>
                </a:effectLst>
              </a:rPr>
              <a:t>Colossians 1:27</a:t>
            </a:r>
            <a:r>
              <a:rPr lang="en-US" sz="2800" dirty="0">
                <a:effectLst>
                  <a:outerShdw blurRad="38100" dist="38100" dir="2700000" algn="tl">
                    <a:srgbClr val="000000">
                      <a:alpha val="43137"/>
                    </a:srgbClr>
                  </a:outerShdw>
                </a:effectLst>
              </a:rPr>
              <a:t>. Write in your homework book, what God’s mystery among the gentiles is and show it to your teacher.</a:t>
            </a:r>
          </a:p>
        </p:txBody>
      </p:sp>
      <p:pic>
        <p:nvPicPr>
          <p:cNvPr id="18434" name="Picture 2" descr="HOMEWORK PICK UP! - Erickson Collegiate">
            <a:extLst>
              <a:ext uri="{FF2B5EF4-FFF2-40B4-BE49-F238E27FC236}">
                <a16:creationId xmlns:a16="http://schemas.microsoft.com/office/drawing/2014/main" id="{AD5BF290-04E4-5D4E-BAFC-B90E6E5E11B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796" r="26166" b="1"/>
          <a:stretch/>
        </p:blipFill>
        <p:spPr bwMode="auto">
          <a:xfrm>
            <a:off x="6198830" y="639097"/>
            <a:ext cx="5447070" cy="5250425"/>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98411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5" name="Picture 4" descr="A coconut on a beach&#10;&#10;Description automatically generated with medium confidence">
            <a:extLst>
              <a:ext uri="{FF2B5EF4-FFF2-40B4-BE49-F238E27FC236}">
                <a16:creationId xmlns:a16="http://schemas.microsoft.com/office/drawing/2014/main" id="{1E23A8A9-F187-9BB2-7FC3-958CF3104EBC}"/>
              </a:ext>
            </a:extLst>
          </p:cNvPr>
          <p:cNvPicPr>
            <a:picLocks noChangeAspect="1"/>
          </p:cNvPicPr>
          <p:nvPr/>
        </p:nvPicPr>
        <p:blipFill rotWithShape="1">
          <a:blip r:embed="rId3"/>
          <a:srcRect l="7510" r="42491"/>
          <a:stretch/>
        </p:blipFill>
        <p:spPr>
          <a:xfrm>
            <a:off x="20" y="975"/>
            <a:ext cx="6095980" cy="6858000"/>
          </a:xfrm>
          <a:prstGeom prst="rect">
            <a:avLst/>
          </a:prstGeom>
        </p:spPr>
      </p:pic>
      <p:sp>
        <p:nvSpPr>
          <p:cNvPr id="3" name="Content Placeholder 2">
            <a:extLst>
              <a:ext uri="{FF2B5EF4-FFF2-40B4-BE49-F238E27FC236}">
                <a16:creationId xmlns:a16="http://schemas.microsoft.com/office/drawing/2014/main" id="{2F17AF8E-B144-6A44-A678-2DBB20522CD0}"/>
              </a:ext>
            </a:extLst>
          </p:cNvPr>
          <p:cNvSpPr>
            <a:spLocks noGrp="1"/>
          </p:cNvSpPr>
          <p:nvPr>
            <p:ph idx="1"/>
          </p:nvPr>
        </p:nvSpPr>
        <p:spPr>
          <a:xfrm>
            <a:off x="6096001" y="1407381"/>
            <a:ext cx="5805713" cy="4482141"/>
          </a:xfrm>
        </p:spPr>
        <p:txBody>
          <a:bodyPr>
            <a:noAutofit/>
          </a:bodyPr>
          <a:lstStyle/>
          <a:p>
            <a:pPr marL="536575" indent="-536575" algn="just">
              <a:lnSpc>
                <a:spcPct val="140000"/>
              </a:lnSpc>
              <a:spcAft>
                <a:spcPts val="600"/>
              </a:spcAft>
              <a:buFont typeface="Wingdings" panose="05000000000000000000" pitchFamily="2" charset="2"/>
              <a:buChar char="Ø"/>
            </a:pPr>
            <a:r>
              <a:rPr lang="en-US" sz="2800" dirty="0">
                <a:effectLst>
                  <a:outerShdw blurRad="38100" dist="38100" dir="2700000" algn="tl">
                    <a:srgbClr val="000000">
                      <a:alpha val="43137"/>
                    </a:srgbClr>
                  </a:outerShdw>
                </a:effectLst>
              </a:rPr>
              <a:t>Mystery means something that is difficult to understand or explain. </a:t>
            </a:r>
          </a:p>
          <a:p>
            <a:pPr marL="536575" indent="-536575" algn="just">
              <a:lnSpc>
                <a:spcPct val="140000"/>
              </a:lnSpc>
              <a:spcAft>
                <a:spcPts val="600"/>
              </a:spcAft>
              <a:buFont typeface="Wingdings" panose="05000000000000000000" pitchFamily="2" charset="2"/>
              <a:buChar char="Ø"/>
            </a:pPr>
            <a:r>
              <a:rPr lang="en-US" sz="2800" dirty="0">
                <a:effectLst>
                  <a:outerShdw blurRad="38100" dist="38100" dir="2700000" algn="tl">
                    <a:srgbClr val="000000">
                      <a:alpha val="43137"/>
                    </a:srgbClr>
                  </a:outerShdw>
                </a:effectLst>
              </a:rPr>
              <a:t>For example, no one can explain how water enters the coconut, neither can anyone explain how the sky remains firm without falling. </a:t>
            </a:r>
          </a:p>
          <a:p>
            <a:pPr marL="536575" indent="-536575" algn="just">
              <a:lnSpc>
                <a:spcPct val="140000"/>
              </a:lnSpc>
              <a:spcAft>
                <a:spcPts val="600"/>
              </a:spcAft>
              <a:buFont typeface="Wingdings" panose="05000000000000000000" pitchFamily="2" charset="2"/>
              <a:buChar char="Ø"/>
            </a:pPr>
            <a:r>
              <a:rPr lang="en-US" sz="2800" dirty="0">
                <a:effectLst>
                  <a:outerShdw blurRad="38100" dist="38100" dir="2700000" algn="tl">
                    <a:srgbClr val="000000">
                      <a:alpha val="43137"/>
                    </a:srgbClr>
                  </a:outerShdw>
                </a:effectLst>
              </a:rPr>
              <a:t>It is beyond human understanding. </a:t>
            </a:r>
          </a:p>
        </p:txBody>
      </p:sp>
      <p:sp>
        <p:nvSpPr>
          <p:cNvPr id="4" name="Title 1">
            <a:extLst>
              <a:ext uri="{FF2B5EF4-FFF2-40B4-BE49-F238E27FC236}">
                <a16:creationId xmlns:a16="http://schemas.microsoft.com/office/drawing/2014/main" id="{1CAACC50-C486-4C23-AB82-17ED0985ABFE}"/>
              </a:ext>
            </a:extLst>
          </p:cNvPr>
          <p:cNvSpPr>
            <a:spLocks noGrp="1"/>
          </p:cNvSpPr>
          <p:nvPr>
            <p:ph type="title"/>
          </p:nvPr>
        </p:nvSpPr>
        <p:spPr>
          <a:xfrm>
            <a:off x="6096000" y="214670"/>
            <a:ext cx="6095980" cy="884787"/>
          </a:xfrm>
        </p:spPr>
        <p:txBody>
          <a:bodyPr>
            <a:normAutofit/>
          </a:bodyPr>
          <a:lstStyle/>
          <a:p>
            <a:pPr algn="ctr"/>
            <a:r>
              <a:rPr lang="en-US" sz="4400" dirty="0">
                <a:solidFill>
                  <a:schemeClr val="accent6">
                    <a:lumMod val="60000"/>
                    <a:lumOff val="40000"/>
                  </a:schemeClr>
                </a:solidFill>
                <a:effectLst>
                  <a:outerShdw blurRad="38100" dist="38100" dir="2700000" algn="tl">
                    <a:srgbClr val="000000">
                      <a:alpha val="43137"/>
                    </a:srgbClr>
                  </a:outerShdw>
                </a:effectLst>
                <a:latin typeface="+mn-lt"/>
              </a:rPr>
              <a:t>Meaning OF MYSTERY</a:t>
            </a:r>
          </a:p>
        </p:txBody>
      </p:sp>
    </p:spTree>
    <p:extLst>
      <p:ext uri="{BB962C8B-B14F-4D97-AF65-F5344CB8AC3E}">
        <p14:creationId xmlns:p14="http://schemas.microsoft.com/office/powerpoint/2010/main" val="65573904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5122" name="Picture 2" descr="Questions People Have About the Birth of Jesus - LetterPile">
            <a:extLst>
              <a:ext uri="{FF2B5EF4-FFF2-40B4-BE49-F238E27FC236}">
                <a16:creationId xmlns:a16="http://schemas.microsoft.com/office/drawing/2014/main" id="{BD144A6D-4635-044D-803B-D0B87C5FDE2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8594"/>
          <a:stretch/>
        </p:blipFill>
        <p:spPr bwMode="auto">
          <a:xfrm>
            <a:off x="313035" y="107631"/>
            <a:ext cx="4026350" cy="3103655"/>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D1D95284-2AC9-0946-9366-2E440C8FD956}"/>
              </a:ext>
            </a:extLst>
          </p:cNvPr>
          <p:cNvSpPr>
            <a:spLocks noGrp="1"/>
          </p:cNvSpPr>
          <p:nvPr>
            <p:ph idx="1"/>
          </p:nvPr>
        </p:nvSpPr>
        <p:spPr>
          <a:xfrm>
            <a:off x="4757058" y="1077684"/>
            <a:ext cx="7271656" cy="5587417"/>
          </a:xfrm>
        </p:spPr>
        <p:txBody>
          <a:bodyPr>
            <a:noAutofit/>
          </a:bodyPr>
          <a:lstStyle/>
          <a:p>
            <a:pPr marL="533400" indent="-533400" algn="just">
              <a:lnSpc>
                <a:spcPct val="120000"/>
              </a:lnSpc>
              <a:spcAft>
                <a:spcPts val="600"/>
              </a:spcAft>
              <a:buFont typeface="Wingdings" panose="05000000000000000000" pitchFamily="2" charset="2"/>
              <a:buChar char="v"/>
            </a:pPr>
            <a:r>
              <a:rPr lang="en-US" sz="3000" dirty="0">
                <a:effectLst>
                  <a:outerShdw blurRad="38100" dist="38100" dir="2700000" algn="tl">
                    <a:srgbClr val="000000">
                      <a:alpha val="43137"/>
                    </a:srgbClr>
                  </a:outerShdw>
                </a:effectLst>
              </a:rPr>
              <a:t>One of the greatest mysteries in the world is the conception and resurrection of Jesus. </a:t>
            </a:r>
          </a:p>
          <a:p>
            <a:pPr marL="533400" indent="-533400" algn="just">
              <a:lnSpc>
                <a:spcPct val="120000"/>
              </a:lnSpc>
              <a:spcAft>
                <a:spcPts val="600"/>
              </a:spcAft>
              <a:buFont typeface="Wingdings" panose="05000000000000000000" pitchFamily="2" charset="2"/>
              <a:buChar char="v"/>
            </a:pPr>
            <a:r>
              <a:rPr lang="en-US" sz="3000" dirty="0">
                <a:effectLst>
                  <a:outerShdw blurRad="38100" dist="38100" dir="2700000" algn="tl">
                    <a:srgbClr val="000000">
                      <a:alpha val="43137"/>
                    </a:srgbClr>
                  </a:outerShdw>
                </a:effectLst>
              </a:rPr>
              <a:t>No one can fully understand how it happened. </a:t>
            </a:r>
          </a:p>
          <a:p>
            <a:pPr marL="533400" indent="-533400" algn="just">
              <a:lnSpc>
                <a:spcPct val="120000"/>
              </a:lnSpc>
              <a:spcAft>
                <a:spcPts val="600"/>
              </a:spcAft>
              <a:buFont typeface="Wingdings" panose="05000000000000000000" pitchFamily="2" charset="2"/>
              <a:buChar char="v"/>
            </a:pPr>
            <a:r>
              <a:rPr lang="en-US" sz="3000" dirty="0">
                <a:effectLst>
                  <a:outerShdw blurRad="38100" dist="38100" dir="2700000" algn="tl">
                    <a:srgbClr val="000000">
                      <a:alpha val="43137"/>
                    </a:srgbClr>
                  </a:outerShdw>
                </a:effectLst>
              </a:rPr>
              <a:t>The secret of all things is with God.</a:t>
            </a:r>
          </a:p>
          <a:p>
            <a:pPr marL="533400" indent="-533400" algn="just">
              <a:lnSpc>
                <a:spcPct val="120000"/>
              </a:lnSpc>
              <a:spcAft>
                <a:spcPts val="600"/>
              </a:spcAft>
              <a:buFont typeface="Wingdings" panose="05000000000000000000" pitchFamily="2" charset="2"/>
              <a:buChar char="v"/>
            </a:pPr>
            <a:r>
              <a:rPr lang="en-US" sz="3000" dirty="0">
                <a:effectLst>
                  <a:outerShdw blurRad="38100" dist="38100" dir="2700000" algn="tl">
                    <a:srgbClr val="000000">
                      <a:alpha val="43137"/>
                    </a:srgbClr>
                  </a:outerShdw>
                </a:effectLst>
              </a:rPr>
              <a:t>Apostle John received many visions right from the book of Revelation Chapter One. God showed him things that will happen in the future.</a:t>
            </a:r>
          </a:p>
        </p:txBody>
      </p:sp>
      <p:pic>
        <p:nvPicPr>
          <p:cNvPr id="1026" name="Picture 2" descr="Odds on the Resurrection of Jesus:  100,000,000,000,000,000,000,000,000,000,000,000,000,000,000 to 1 | Bulletin  for the Study of Religion">
            <a:extLst>
              <a:ext uri="{FF2B5EF4-FFF2-40B4-BE49-F238E27FC236}">
                <a16:creationId xmlns:a16="http://schemas.microsoft.com/office/drawing/2014/main" id="{ED9B4F18-4333-9E42-AA6E-A17D0C0FA6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035" y="3436258"/>
            <a:ext cx="4016934" cy="3096397"/>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45093364-D753-4533-A475-E35018178E5E}"/>
              </a:ext>
            </a:extLst>
          </p:cNvPr>
          <p:cNvSpPr>
            <a:spLocks noGrp="1"/>
          </p:cNvSpPr>
          <p:nvPr>
            <p:ph type="title"/>
          </p:nvPr>
        </p:nvSpPr>
        <p:spPr>
          <a:xfrm>
            <a:off x="4495820" y="192898"/>
            <a:ext cx="7696180" cy="884787"/>
          </a:xfrm>
        </p:spPr>
        <p:txBody>
          <a:bodyPr>
            <a:normAutofit/>
          </a:bodyPr>
          <a:lstStyle/>
          <a:p>
            <a:pPr algn="ctr"/>
            <a:r>
              <a:rPr lang="en-US" sz="4400" dirty="0">
                <a:solidFill>
                  <a:schemeClr val="accent6">
                    <a:lumMod val="60000"/>
                    <a:lumOff val="40000"/>
                  </a:schemeClr>
                </a:solidFill>
                <a:effectLst>
                  <a:outerShdw blurRad="38100" dist="38100" dir="2700000" algn="tl">
                    <a:srgbClr val="000000">
                      <a:alpha val="43137"/>
                    </a:srgbClr>
                  </a:outerShdw>
                </a:effectLst>
                <a:latin typeface="+mn-lt"/>
              </a:rPr>
              <a:t>INTRODUCTION</a:t>
            </a:r>
          </a:p>
        </p:txBody>
      </p:sp>
    </p:spTree>
    <p:extLst>
      <p:ext uri="{BB962C8B-B14F-4D97-AF65-F5344CB8AC3E}">
        <p14:creationId xmlns:p14="http://schemas.microsoft.com/office/powerpoint/2010/main" val="932519053"/>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6146" name="Picture 2" descr="What You Need to Know About the Judgement of God">
            <a:extLst>
              <a:ext uri="{FF2B5EF4-FFF2-40B4-BE49-F238E27FC236}">
                <a16:creationId xmlns:a16="http://schemas.microsoft.com/office/drawing/2014/main" id="{1F8C42C4-7C25-6B4F-A6DA-527D1ECC33FC}"/>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52186" y="1092200"/>
            <a:ext cx="5819754" cy="4398626"/>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870A3C0A-890E-B04D-A824-70EC1D911EBF}"/>
              </a:ext>
            </a:extLst>
          </p:cNvPr>
          <p:cNvSpPr>
            <a:spLocks noGrp="1"/>
          </p:cNvSpPr>
          <p:nvPr>
            <p:ph idx="1"/>
          </p:nvPr>
        </p:nvSpPr>
        <p:spPr>
          <a:xfrm>
            <a:off x="6120062" y="1092200"/>
            <a:ext cx="5819754" cy="5555347"/>
          </a:xfrm>
        </p:spPr>
        <p:txBody>
          <a:bodyPr>
            <a:noAutofit/>
          </a:bodyPr>
          <a:lstStyle/>
          <a:p>
            <a:pPr algn="just">
              <a:lnSpc>
                <a:spcPct val="114000"/>
              </a:lnSpc>
              <a:spcAft>
                <a:spcPts val="600"/>
              </a:spcAft>
              <a:buFont typeface="Wingdings" panose="05000000000000000000" pitchFamily="2" charset="2"/>
              <a:buChar char="§"/>
            </a:pPr>
            <a:r>
              <a:rPr lang="en-US" sz="2900" dirty="0">
                <a:effectLst>
                  <a:outerShdw blurRad="38100" dist="38100" dir="2700000" algn="tl">
                    <a:srgbClr val="000000">
                      <a:alpha val="43137"/>
                    </a:srgbClr>
                  </a:outerShdw>
                </a:effectLst>
              </a:rPr>
              <a:t>Chapter 9 closes with a verse that states the unrepentant attitude of the ungodly people even after a third part of all the people that live on earth die from the fire of God’s punishment (Revelation 9:21). </a:t>
            </a:r>
          </a:p>
          <a:p>
            <a:pPr algn="just">
              <a:lnSpc>
                <a:spcPct val="114000"/>
              </a:lnSpc>
              <a:spcAft>
                <a:spcPts val="600"/>
              </a:spcAft>
              <a:buFont typeface="Wingdings" panose="05000000000000000000" pitchFamily="2" charset="2"/>
              <a:buChar char="§"/>
            </a:pPr>
            <a:r>
              <a:rPr lang="en-US" sz="2900" dirty="0">
                <a:effectLst>
                  <a:outerShdw blurRad="38100" dist="38100" dir="2700000" algn="tl">
                    <a:srgbClr val="000000">
                      <a:alpha val="43137"/>
                    </a:srgbClr>
                  </a:outerShdw>
                </a:effectLst>
              </a:rPr>
              <a:t>Whenever God calls and people refuse to answer, or God warns, and people refuse to heed the warning, what often follows is God’s judgment.</a:t>
            </a:r>
          </a:p>
        </p:txBody>
      </p:sp>
      <p:sp>
        <p:nvSpPr>
          <p:cNvPr id="4" name="Title 1">
            <a:extLst>
              <a:ext uri="{FF2B5EF4-FFF2-40B4-BE49-F238E27FC236}">
                <a16:creationId xmlns:a16="http://schemas.microsoft.com/office/drawing/2014/main" id="{CA5A4915-52E5-4809-B2F6-EA6331707FCD}"/>
              </a:ext>
            </a:extLst>
          </p:cNvPr>
          <p:cNvSpPr>
            <a:spLocks noGrp="1"/>
          </p:cNvSpPr>
          <p:nvPr>
            <p:ph type="title"/>
          </p:nvPr>
        </p:nvSpPr>
        <p:spPr>
          <a:xfrm>
            <a:off x="0" y="62266"/>
            <a:ext cx="12192000" cy="884787"/>
          </a:xfrm>
        </p:spPr>
        <p:txBody>
          <a:bodyPr>
            <a:normAutofit/>
          </a:bodyPr>
          <a:lstStyle/>
          <a:p>
            <a:pPr algn="ctr"/>
            <a:r>
              <a:rPr lang="en-US" sz="4400" dirty="0">
                <a:solidFill>
                  <a:schemeClr val="accent6">
                    <a:lumMod val="60000"/>
                    <a:lumOff val="40000"/>
                  </a:schemeClr>
                </a:solidFill>
                <a:effectLst>
                  <a:outerShdw blurRad="38100" dist="38100" dir="2700000" algn="tl">
                    <a:srgbClr val="000000">
                      <a:alpha val="43137"/>
                    </a:srgbClr>
                  </a:outerShdw>
                </a:effectLst>
                <a:latin typeface="+mn-lt"/>
              </a:rPr>
              <a:t>INTRODUCTION CONT’D.</a:t>
            </a:r>
          </a:p>
        </p:txBody>
      </p:sp>
    </p:spTree>
    <p:extLst>
      <p:ext uri="{BB962C8B-B14F-4D97-AF65-F5344CB8AC3E}">
        <p14:creationId xmlns:p14="http://schemas.microsoft.com/office/powerpoint/2010/main" val="361807288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A9DA4E-B5CF-6542-BB0F-3DB99B0BE8B4}"/>
              </a:ext>
            </a:extLst>
          </p:cNvPr>
          <p:cNvSpPr>
            <a:spLocks noGrp="1"/>
          </p:cNvSpPr>
          <p:nvPr>
            <p:ph idx="1"/>
          </p:nvPr>
        </p:nvSpPr>
        <p:spPr>
          <a:xfrm>
            <a:off x="1" y="62266"/>
            <a:ext cx="5936342" cy="6699459"/>
          </a:xfrm>
        </p:spPr>
        <p:txBody>
          <a:bodyPr>
            <a:noAutofit/>
          </a:bodyPr>
          <a:lstStyle/>
          <a:p>
            <a:pPr algn="just">
              <a:lnSpc>
                <a:spcPct val="90000"/>
              </a:lnSpc>
              <a:spcAft>
                <a:spcPts val="600"/>
              </a:spcAft>
              <a:buFont typeface="Wingdings" panose="05000000000000000000" pitchFamily="2" charset="2"/>
              <a:buChar char="§"/>
            </a:pPr>
            <a:r>
              <a:rPr lang="en-US" sz="2800" dirty="0">
                <a:solidFill>
                  <a:srgbClr val="FFFF00"/>
                </a:solidFill>
                <a:effectLst>
                  <a:outerShdw blurRad="38100" dist="38100" dir="2700000" algn="tl">
                    <a:srgbClr val="000000">
                      <a:alpha val="43137"/>
                    </a:srgbClr>
                  </a:outerShdw>
                </a:effectLst>
              </a:rPr>
              <a:t>Chapter 10 </a:t>
            </a:r>
            <a:r>
              <a:rPr lang="en-US" sz="2800" dirty="0">
                <a:effectLst>
                  <a:outerShdw blurRad="38100" dist="38100" dir="2700000" algn="tl">
                    <a:srgbClr val="000000">
                      <a:alpha val="43137"/>
                    </a:srgbClr>
                  </a:outerShdw>
                </a:effectLst>
              </a:rPr>
              <a:t>focuses on a mighty angel who will bring the mystery of the secret of God’s final judgment on the remaining people in the world. </a:t>
            </a:r>
          </a:p>
          <a:p>
            <a:pPr algn="just">
              <a:lnSpc>
                <a:spcPct val="90000"/>
              </a:lnSpc>
              <a:spcAft>
                <a:spcPts val="600"/>
              </a:spcAft>
              <a:buFont typeface="Wingdings" panose="05000000000000000000" pitchFamily="2" charset="2"/>
              <a:buChar char="§"/>
            </a:pPr>
            <a:r>
              <a:rPr lang="en-US" sz="2800" dirty="0">
                <a:effectLst>
                  <a:outerShdw blurRad="38100" dist="38100" dir="2700000" algn="tl">
                    <a:srgbClr val="000000">
                      <a:alpha val="43137"/>
                    </a:srgbClr>
                  </a:outerShdw>
                </a:effectLst>
              </a:rPr>
              <a:t>His appearance speaks of his mission. His voice heralds the end of the mysteries of God (</a:t>
            </a:r>
            <a:r>
              <a:rPr lang="en-US" sz="2800" dirty="0">
                <a:solidFill>
                  <a:srgbClr val="FFFF00"/>
                </a:solidFill>
                <a:effectLst>
                  <a:outerShdw blurRad="38100" dist="38100" dir="2700000" algn="tl">
                    <a:srgbClr val="000000">
                      <a:alpha val="43137"/>
                    </a:srgbClr>
                  </a:outerShdw>
                </a:effectLst>
              </a:rPr>
              <a:t>Revelation 10:7</a:t>
            </a:r>
            <a:r>
              <a:rPr lang="en-US" sz="2800" dirty="0">
                <a:effectLst>
                  <a:outerShdw blurRad="38100" dist="38100" dir="2700000" algn="tl">
                    <a:srgbClr val="000000">
                      <a:alpha val="43137"/>
                    </a:srgbClr>
                  </a:outerShdw>
                </a:effectLst>
              </a:rPr>
              <a:t>). </a:t>
            </a:r>
          </a:p>
          <a:p>
            <a:pPr algn="just">
              <a:lnSpc>
                <a:spcPct val="90000"/>
              </a:lnSpc>
              <a:spcAft>
                <a:spcPts val="600"/>
              </a:spcAft>
              <a:buFont typeface="Wingdings" panose="05000000000000000000" pitchFamily="2" charset="2"/>
              <a:buChar char="§"/>
            </a:pPr>
            <a:r>
              <a:rPr lang="en-US" sz="2800" dirty="0">
                <a:effectLst>
                  <a:outerShdw blurRad="38100" dist="38100" dir="2700000" algn="tl">
                    <a:srgbClr val="000000">
                      <a:alpha val="43137"/>
                    </a:srgbClr>
                  </a:outerShdw>
                </a:effectLst>
              </a:rPr>
              <a:t>The mystery is hard to understand or explain. It is a spiritual truth that can be known only through revelations and cannot be fully understood by ordinary people. </a:t>
            </a:r>
          </a:p>
          <a:p>
            <a:pPr algn="just">
              <a:lnSpc>
                <a:spcPct val="90000"/>
              </a:lnSpc>
              <a:spcAft>
                <a:spcPts val="600"/>
              </a:spcAft>
              <a:buFont typeface="Wingdings" panose="05000000000000000000" pitchFamily="2" charset="2"/>
              <a:buChar char="§"/>
            </a:pPr>
            <a:r>
              <a:rPr lang="en-US" sz="2800" dirty="0">
                <a:solidFill>
                  <a:srgbClr val="FFFF00"/>
                </a:solidFill>
                <a:effectLst>
                  <a:outerShdw blurRad="38100" dist="38100" dir="2700000" algn="tl">
                    <a:srgbClr val="000000">
                      <a:alpha val="43137"/>
                    </a:srgbClr>
                  </a:outerShdw>
                </a:effectLst>
              </a:rPr>
              <a:t>The mystery of God stands for the truth that has been hidden for a long time but is now made known. </a:t>
            </a:r>
            <a:r>
              <a:rPr lang="en-US" sz="2800" dirty="0">
                <a:effectLst>
                  <a:outerShdw blurRad="38100" dist="38100" dir="2700000" algn="tl">
                    <a:srgbClr val="000000">
                      <a:alpha val="43137"/>
                    </a:srgbClr>
                  </a:outerShdw>
                </a:effectLst>
              </a:rPr>
              <a:t>Every prophecy in the Bible will be fulfilled in God’s appointed time.</a:t>
            </a:r>
          </a:p>
        </p:txBody>
      </p:sp>
      <p:pic>
        <p:nvPicPr>
          <p:cNvPr id="5" name="Picture 2" descr="What You Need to Know About the Judgement of God">
            <a:extLst>
              <a:ext uri="{FF2B5EF4-FFF2-40B4-BE49-F238E27FC236}">
                <a16:creationId xmlns:a16="http://schemas.microsoft.com/office/drawing/2014/main" id="{82E8B831-23F6-8647-9EAE-1CBCD4F9B98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096000" y="1041400"/>
            <a:ext cx="5852242" cy="5816600"/>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41602B9C-10E1-4D31-A585-02497CC16B61}"/>
              </a:ext>
            </a:extLst>
          </p:cNvPr>
          <p:cNvSpPr>
            <a:spLocks noGrp="1"/>
          </p:cNvSpPr>
          <p:nvPr>
            <p:ph type="title"/>
          </p:nvPr>
        </p:nvSpPr>
        <p:spPr>
          <a:xfrm>
            <a:off x="6096000" y="62266"/>
            <a:ext cx="6096000" cy="884787"/>
          </a:xfrm>
        </p:spPr>
        <p:txBody>
          <a:bodyPr>
            <a:normAutofit/>
          </a:bodyPr>
          <a:lstStyle/>
          <a:p>
            <a:pPr algn="ctr"/>
            <a:r>
              <a:rPr lang="en-US" sz="4400" dirty="0">
                <a:solidFill>
                  <a:schemeClr val="accent6">
                    <a:lumMod val="60000"/>
                    <a:lumOff val="40000"/>
                  </a:schemeClr>
                </a:solidFill>
                <a:effectLst>
                  <a:outerShdw blurRad="38100" dist="38100" dir="2700000" algn="tl">
                    <a:srgbClr val="000000">
                      <a:alpha val="43137"/>
                    </a:srgbClr>
                  </a:outerShdw>
                </a:effectLst>
                <a:latin typeface="+mn-lt"/>
              </a:rPr>
              <a:t>INTRODUCTION CONT’D.</a:t>
            </a:r>
          </a:p>
        </p:txBody>
      </p:sp>
    </p:spTree>
    <p:extLst>
      <p:ext uri="{BB962C8B-B14F-4D97-AF65-F5344CB8AC3E}">
        <p14:creationId xmlns:p14="http://schemas.microsoft.com/office/powerpoint/2010/main" val="139797025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525CA-A486-4A42-8ED8-675A7B28AD85}"/>
              </a:ext>
            </a:extLst>
          </p:cNvPr>
          <p:cNvSpPr>
            <a:spLocks noGrp="1"/>
          </p:cNvSpPr>
          <p:nvPr>
            <p:ph type="title"/>
          </p:nvPr>
        </p:nvSpPr>
        <p:spPr>
          <a:xfrm>
            <a:off x="685801" y="297543"/>
            <a:ext cx="10131425" cy="769257"/>
          </a:xfrm>
        </p:spPr>
        <p:txBody>
          <a:bodyPr>
            <a:normAutofit/>
          </a:bodyPr>
          <a:lstStyle/>
          <a:p>
            <a:r>
              <a:rPr lang="en-US" sz="4400" dirty="0">
                <a:solidFill>
                  <a:schemeClr val="accent6">
                    <a:lumMod val="60000"/>
                    <a:lumOff val="40000"/>
                  </a:schemeClr>
                </a:solidFill>
                <a:effectLst>
                  <a:outerShdw blurRad="38100" dist="38100" dir="2700000" algn="tl">
                    <a:srgbClr val="000000">
                      <a:alpha val="43137"/>
                    </a:srgbClr>
                  </a:outerShdw>
                </a:effectLst>
                <a:latin typeface="+mn-lt"/>
              </a:rPr>
              <a:t>INTRODUCTION CONT’D.</a:t>
            </a:r>
            <a:endParaRPr lang="en-CA" sz="4400" dirty="0"/>
          </a:p>
        </p:txBody>
      </p:sp>
      <p:sp>
        <p:nvSpPr>
          <p:cNvPr id="3" name="Content Placeholder 2">
            <a:extLst>
              <a:ext uri="{FF2B5EF4-FFF2-40B4-BE49-F238E27FC236}">
                <a16:creationId xmlns:a16="http://schemas.microsoft.com/office/drawing/2014/main" id="{436AE103-E632-47E5-85A4-FB0265EE1310}"/>
              </a:ext>
            </a:extLst>
          </p:cNvPr>
          <p:cNvSpPr>
            <a:spLocks noGrp="1"/>
          </p:cNvSpPr>
          <p:nvPr>
            <p:ph idx="1"/>
          </p:nvPr>
        </p:nvSpPr>
        <p:spPr>
          <a:xfrm>
            <a:off x="685800" y="1300239"/>
            <a:ext cx="10131425" cy="557590"/>
          </a:xfrm>
        </p:spPr>
        <p:txBody>
          <a:bodyPr>
            <a:noAutofit/>
          </a:bodyPr>
          <a:lstStyle/>
          <a:p>
            <a:r>
              <a:rPr lang="en-CA" sz="3200" dirty="0">
                <a:effectLst>
                  <a:outerShdw blurRad="38100" dist="38100" dir="2700000" algn="tl">
                    <a:srgbClr val="000000">
                      <a:alpha val="43137"/>
                    </a:srgbClr>
                  </a:outerShdw>
                </a:effectLst>
              </a:rPr>
              <a:t>Our study is divided  into three parts:</a:t>
            </a:r>
          </a:p>
        </p:txBody>
      </p:sp>
      <p:graphicFrame>
        <p:nvGraphicFramePr>
          <p:cNvPr id="4" name="Diagram 3">
            <a:extLst>
              <a:ext uri="{FF2B5EF4-FFF2-40B4-BE49-F238E27FC236}">
                <a16:creationId xmlns:a16="http://schemas.microsoft.com/office/drawing/2014/main" id="{A3FD43AA-4DDA-4490-A2AA-B1B99F3B2CDE}"/>
              </a:ext>
            </a:extLst>
          </p:cNvPr>
          <p:cNvGraphicFramePr/>
          <p:nvPr>
            <p:extLst>
              <p:ext uri="{D42A27DB-BD31-4B8C-83A1-F6EECF244321}">
                <p14:modId xmlns:p14="http://schemas.microsoft.com/office/powerpoint/2010/main" val="597294608"/>
              </p:ext>
            </p:extLst>
          </p:nvPr>
        </p:nvGraphicFramePr>
        <p:xfrm>
          <a:off x="1564141" y="2312396"/>
          <a:ext cx="8559574" cy="4088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057650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54C7E-78BF-154D-9B39-AD81447FDD83}"/>
              </a:ext>
            </a:extLst>
          </p:cNvPr>
          <p:cNvSpPr>
            <a:spLocks noGrp="1"/>
          </p:cNvSpPr>
          <p:nvPr>
            <p:ph type="title"/>
          </p:nvPr>
        </p:nvSpPr>
        <p:spPr>
          <a:xfrm>
            <a:off x="2" y="102068"/>
            <a:ext cx="12191998" cy="1204686"/>
          </a:xfrm>
        </p:spPr>
        <p:txBody>
          <a:bodyPr>
            <a:noAutofit/>
          </a:bodyPr>
          <a:lstStyle/>
          <a:p>
            <a:pPr marL="711200" indent="-711200" algn="just">
              <a:lnSpc>
                <a:spcPct val="90000"/>
              </a:lnSpc>
            </a:pPr>
            <a:r>
              <a:rPr lang="en-US" sz="4400" dirty="0">
                <a:solidFill>
                  <a:schemeClr val="accent6">
                    <a:lumMod val="60000"/>
                    <a:lumOff val="40000"/>
                  </a:schemeClr>
                </a:solidFill>
                <a:effectLst>
                  <a:outerShdw blurRad="38100" dist="38100" dir="2700000" algn="tl">
                    <a:srgbClr val="000000">
                      <a:alpha val="43137"/>
                    </a:srgbClr>
                  </a:outerShdw>
                </a:effectLst>
                <a:latin typeface="+mn-lt"/>
              </a:rPr>
              <a:t>1. THE MIGHT OF THE ANGEL FROM HEAVEN:  </a:t>
            </a:r>
            <a:br>
              <a:rPr lang="en-US" sz="4400" b="1" dirty="0">
                <a:latin typeface="+mn-lt"/>
              </a:rPr>
            </a:br>
            <a:r>
              <a:rPr lang="en-US" dirty="0">
                <a:solidFill>
                  <a:srgbClr val="FFFF00"/>
                </a:solidFill>
                <a:effectLst>
                  <a:outerShdw blurRad="38100" dist="38100" dir="2700000" algn="tl">
                    <a:srgbClr val="000000">
                      <a:alpha val="43137"/>
                    </a:srgbClr>
                  </a:outerShdw>
                </a:effectLst>
                <a:latin typeface="+mn-lt"/>
              </a:rPr>
              <a:t>R</a:t>
            </a:r>
            <a:r>
              <a:rPr lang="en-US" cap="none" dirty="0">
                <a:solidFill>
                  <a:srgbClr val="FFFF00"/>
                </a:solidFill>
                <a:effectLst>
                  <a:outerShdw blurRad="38100" dist="38100" dir="2700000" algn="tl">
                    <a:srgbClr val="000000">
                      <a:alpha val="43137"/>
                    </a:srgbClr>
                  </a:outerShdw>
                </a:effectLst>
                <a:latin typeface="+mn-lt"/>
              </a:rPr>
              <a:t>evelation</a:t>
            </a:r>
            <a:r>
              <a:rPr lang="en-US" dirty="0">
                <a:solidFill>
                  <a:srgbClr val="FFFF00"/>
                </a:solidFill>
                <a:effectLst>
                  <a:outerShdw blurRad="38100" dist="38100" dir="2700000" algn="tl">
                    <a:srgbClr val="000000">
                      <a:alpha val="43137"/>
                    </a:srgbClr>
                  </a:outerShdw>
                </a:effectLst>
                <a:latin typeface="+mn-lt"/>
              </a:rPr>
              <a:t> 10:1-3</a:t>
            </a:r>
          </a:p>
        </p:txBody>
      </p:sp>
      <p:sp>
        <p:nvSpPr>
          <p:cNvPr id="3" name="Content Placeholder 2">
            <a:extLst>
              <a:ext uri="{FF2B5EF4-FFF2-40B4-BE49-F238E27FC236}">
                <a16:creationId xmlns:a16="http://schemas.microsoft.com/office/drawing/2014/main" id="{26E334D6-1F16-2A41-8A51-D37E45608D75}"/>
              </a:ext>
            </a:extLst>
          </p:cNvPr>
          <p:cNvSpPr>
            <a:spLocks noGrp="1"/>
          </p:cNvSpPr>
          <p:nvPr>
            <p:ph idx="1"/>
          </p:nvPr>
        </p:nvSpPr>
        <p:spPr>
          <a:xfrm>
            <a:off x="227373" y="1592445"/>
            <a:ext cx="6260513" cy="5163487"/>
          </a:xfrm>
        </p:spPr>
        <p:txBody>
          <a:bodyPr>
            <a:noAutofit/>
          </a:bodyPr>
          <a:lstStyle/>
          <a:p>
            <a:pPr marL="536575" indent="-536575" algn="just">
              <a:buFont typeface="Wingdings" panose="05000000000000000000" pitchFamily="2" charset="2"/>
              <a:buChar char="Ø"/>
            </a:pPr>
            <a:r>
              <a:rPr lang="en-US" sz="3000" dirty="0">
                <a:effectLst>
                  <a:outerShdw blurRad="38100" dist="38100" dir="2700000" algn="tl">
                    <a:srgbClr val="000000">
                      <a:alpha val="43137"/>
                    </a:srgbClr>
                  </a:outerShdw>
                </a:effectLst>
              </a:rPr>
              <a:t>Angels, no matter how mighty or powerful, are messengers of God. It is, therefore, a sin to pray to or worship angels. </a:t>
            </a:r>
          </a:p>
          <a:p>
            <a:pPr marL="536575" indent="-536575" algn="just">
              <a:buFont typeface="Wingdings" panose="05000000000000000000" pitchFamily="2" charset="2"/>
              <a:buChar char="Ø"/>
            </a:pPr>
            <a:r>
              <a:rPr lang="en-US" sz="3000" dirty="0">
                <a:effectLst>
                  <a:outerShdw blurRad="38100" dist="38100" dir="2700000" algn="tl">
                    <a:srgbClr val="000000">
                      <a:alpha val="43137"/>
                    </a:srgbClr>
                  </a:outerShdw>
                </a:effectLst>
              </a:rPr>
              <a:t>The Mighty angel here was sent by the Lord Jesus Christ to bring a message to John the Beloved, of the things that will happen in the future to the people on earth, in the days that God will bring this world to an end.</a:t>
            </a:r>
          </a:p>
        </p:txBody>
      </p:sp>
      <p:pic>
        <p:nvPicPr>
          <p:cNvPr id="4098" name="Picture 2" descr="Pin on &quot;JeSuS aNd FaiTh&quot;">
            <a:extLst>
              <a:ext uri="{FF2B5EF4-FFF2-40B4-BE49-F238E27FC236}">
                <a16:creationId xmlns:a16="http://schemas.microsoft.com/office/drawing/2014/main" id="{8E19E8BD-1E40-D341-98AF-AB6ACB24D28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1212" r="1" b="1"/>
          <a:stretch/>
        </p:blipFill>
        <p:spPr bwMode="auto">
          <a:xfrm>
            <a:off x="6744929" y="1306754"/>
            <a:ext cx="5447070" cy="5250425"/>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988337"/>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CADE7B-B2A9-8C49-A910-603771E40821}"/>
              </a:ext>
            </a:extLst>
          </p:cNvPr>
          <p:cNvSpPr>
            <a:spLocks noGrp="1"/>
          </p:cNvSpPr>
          <p:nvPr>
            <p:ph idx="1"/>
          </p:nvPr>
        </p:nvSpPr>
        <p:spPr>
          <a:xfrm>
            <a:off x="97388" y="1182447"/>
            <a:ext cx="6651756" cy="5515429"/>
          </a:xfrm>
        </p:spPr>
        <p:txBody>
          <a:bodyPr>
            <a:noAutofit/>
          </a:bodyPr>
          <a:lstStyle/>
          <a:p>
            <a:pPr marL="0" indent="0" algn="just">
              <a:lnSpc>
                <a:spcPct val="110000"/>
              </a:lnSpc>
              <a:spcAft>
                <a:spcPts val="600"/>
              </a:spcAft>
              <a:buNone/>
            </a:pPr>
            <a:r>
              <a:rPr lang="en-US" sz="3000" dirty="0">
                <a:solidFill>
                  <a:srgbClr val="FFFF00"/>
                </a:solidFill>
                <a:effectLst>
                  <a:outerShdw blurRad="38100" dist="38100" dir="2700000" algn="tl">
                    <a:srgbClr val="000000">
                      <a:alpha val="43137"/>
                    </a:srgbClr>
                  </a:outerShdw>
                </a:effectLst>
              </a:rPr>
              <a:t>The Bible refers to this angel as ‘mighty’ because:</a:t>
            </a:r>
          </a:p>
          <a:p>
            <a:pPr marL="571500" indent="-571500" algn="just">
              <a:lnSpc>
                <a:spcPct val="110000"/>
              </a:lnSpc>
              <a:spcAft>
                <a:spcPts val="600"/>
              </a:spcAft>
              <a:buFont typeface="+mj-lt"/>
              <a:buAutoNum type="romanLcPeriod"/>
            </a:pPr>
            <a:r>
              <a:rPr lang="en-US" sz="3000" dirty="0">
                <a:effectLst>
                  <a:outerShdw blurRad="38100" dist="38100" dir="2700000" algn="tl">
                    <a:srgbClr val="000000">
                      <a:alpha val="43137"/>
                    </a:srgbClr>
                  </a:outerShdw>
                </a:effectLst>
              </a:rPr>
              <a:t>He came down from heaven</a:t>
            </a:r>
          </a:p>
          <a:p>
            <a:pPr marL="571500" indent="-571500" algn="just">
              <a:lnSpc>
                <a:spcPct val="110000"/>
              </a:lnSpc>
              <a:spcAft>
                <a:spcPts val="600"/>
              </a:spcAft>
              <a:buFont typeface="+mj-lt"/>
              <a:buAutoNum type="romanLcPeriod"/>
            </a:pPr>
            <a:r>
              <a:rPr lang="en-US" sz="3000" dirty="0">
                <a:effectLst>
                  <a:outerShdw blurRad="38100" dist="38100" dir="2700000" algn="tl">
                    <a:srgbClr val="000000">
                      <a:alpha val="43137"/>
                    </a:srgbClr>
                  </a:outerShdw>
                </a:effectLst>
              </a:rPr>
              <a:t>He wears the cloud as his 	clothing and his crown is the rainbow, showing that He is a covenant keeping God</a:t>
            </a:r>
          </a:p>
          <a:p>
            <a:pPr marL="571500" indent="-571500" algn="just">
              <a:lnSpc>
                <a:spcPct val="110000"/>
              </a:lnSpc>
              <a:spcAft>
                <a:spcPts val="600"/>
              </a:spcAft>
              <a:buFont typeface="+mj-lt"/>
              <a:buAutoNum type="romanLcPeriod"/>
            </a:pPr>
            <a:r>
              <a:rPr lang="en-US" sz="3000" dirty="0">
                <a:effectLst>
                  <a:outerShdw blurRad="38100" dist="38100" dir="2700000" algn="tl">
                    <a:srgbClr val="000000">
                      <a:alpha val="43137"/>
                    </a:srgbClr>
                  </a:outerShdw>
                </a:effectLst>
              </a:rPr>
              <a:t>His face shines like the sun and his legs are like pillars of fire</a:t>
            </a:r>
          </a:p>
          <a:p>
            <a:pPr marL="571500" indent="-571500" algn="just">
              <a:lnSpc>
                <a:spcPct val="110000"/>
              </a:lnSpc>
              <a:spcAft>
                <a:spcPts val="600"/>
              </a:spcAft>
              <a:buFont typeface="+mj-lt"/>
              <a:buAutoNum type="romanLcPeriod"/>
            </a:pPr>
            <a:r>
              <a:rPr lang="en-US" sz="3000" dirty="0">
                <a:effectLst>
                  <a:outerShdw blurRad="38100" dist="38100" dir="2700000" algn="tl">
                    <a:srgbClr val="000000">
                      <a:alpha val="43137"/>
                    </a:srgbClr>
                  </a:outerShdw>
                </a:effectLst>
              </a:rPr>
              <a:t>His right leg stands on the sea while the left leg stands on the 	earth.</a:t>
            </a:r>
          </a:p>
        </p:txBody>
      </p:sp>
      <p:pic>
        <p:nvPicPr>
          <p:cNvPr id="4" name="Picture 2" descr="Pin on &quot;JeSuS aNd FaiTh&quot;">
            <a:extLst>
              <a:ext uri="{FF2B5EF4-FFF2-40B4-BE49-F238E27FC236}">
                <a16:creationId xmlns:a16="http://schemas.microsoft.com/office/drawing/2014/main" id="{686695C5-C261-7444-ACBD-628C4F7812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212" r="1" b="1"/>
          <a:stretch/>
        </p:blipFill>
        <p:spPr bwMode="auto">
          <a:xfrm>
            <a:off x="6915183" y="1429304"/>
            <a:ext cx="5179429" cy="5253938"/>
          </a:xfrm>
          <a:prstGeom prst="roundRect">
            <a:avLst>
              <a:gd name="adj" fmla="val 4380"/>
            </a:avLst>
          </a:prstGeom>
          <a:noFill/>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id="{8380972C-5DD9-4106-807D-D03BB9B3B903}"/>
              </a:ext>
            </a:extLst>
          </p:cNvPr>
          <p:cNvSpPr>
            <a:spLocks noGrp="1"/>
          </p:cNvSpPr>
          <p:nvPr>
            <p:ph type="title"/>
          </p:nvPr>
        </p:nvSpPr>
        <p:spPr>
          <a:xfrm>
            <a:off x="2" y="102068"/>
            <a:ext cx="12191998" cy="1001018"/>
          </a:xfrm>
        </p:spPr>
        <p:txBody>
          <a:bodyPr>
            <a:noAutofit/>
          </a:bodyPr>
          <a:lstStyle/>
          <a:p>
            <a:pPr marL="711200" indent="-711200" algn="just">
              <a:lnSpc>
                <a:spcPct val="90000"/>
              </a:lnSpc>
            </a:pPr>
            <a:r>
              <a:rPr lang="en-US" sz="4300" dirty="0">
                <a:solidFill>
                  <a:schemeClr val="accent6">
                    <a:lumMod val="60000"/>
                    <a:lumOff val="40000"/>
                  </a:schemeClr>
                </a:solidFill>
                <a:effectLst>
                  <a:outerShdw blurRad="38100" dist="38100" dir="2700000" algn="tl">
                    <a:srgbClr val="000000">
                      <a:alpha val="43137"/>
                    </a:srgbClr>
                  </a:outerShdw>
                </a:effectLst>
                <a:latin typeface="+mn-lt"/>
              </a:rPr>
              <a:t>1. THE MIGHT OF THE ANGEL FROM HEAVEN CONT’D.</a:t>
            </a:r>
            <a:endParaRPr lang="en-US" sz="4300" dirty="0">
              <a:solidFill>
                <a:srgbClr val="FFFF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4629850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846</TotalTime>
  <Words>1490</Words>
  <Application>Microsoft Office PowerPoint</Application>
  <PresentationFormat>Widescreen</PresentationFormat>
  <Paragraphs>79</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Comic Sans MS</vt:lpstr>
      <vt:lpstr>Georgia</vt:lpstr>
      <vt:lpstr>Wingdings</vt:lpstr>
      <vt:lpstr>Celestial</vt:lpstr>
      <vt:lpstr>THE MYSTERY OF GOD AND ITS FULFILMENT</vt:lpstr>
      <vt:lpstr>Memory verse:</vt:lpstr>
      <vt:lpstr>Meaning OF MYSTERY</vt:lpstr>
      <vt:lpstr>INTRODUCTION</vt:lpstr>
      <vt:lpstr>INTRODUCTION CONT’D.</vt:lpstr>
      <vt:lpstr>INTRODUCTION CONT’D.</vt:lpstr>
      <vt:lpstr>INTRODUCTION CONT’D.</vt:lpstr>
      <vt:lpstr>1. THE MIGHT OF THE ANGEL FROM HEAVEN:   Revelation 10:1-3</vt:lpstr>
      <vt:lpstr>1. THE MIGHT OF THE ANGEL FROM HEAVEN CONT’D.</vt:lpstr>
      <vt:lpstr>1. THE MIGHT OF THE ANGEL FROM HEAVEN CONT’D.</vt:lpstr>
      <vt:lpstr>2. The mystery of god, the creator  revelation 10:4-7</vt:lpstr>
      <vt:lpstr>2. The mystery of god, the creator CONT’D.</vt:lpstr>
      <vt:lpstr>3. The message from the little book: revelation 10:8-10; Ezek. 2:8-10; 3:1-4</vt:lpstr>
      <vt:lpstr>3. The message from the little book CONT’D.</vt:lpstr>
      <vt:lpstr>3. The message from the little book CONT’D.</vt:lpstr>
      <vt:lpstr>Questions</vt:lpstr>
      <vt:lpstr>PowerPoint Presentation</vt:lpstr>
      <vt:lpstr>Thought</vt:lpstr>
      <vt:lpstr>Activity</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MYSTERY OF GOD AND ITS FULFILMENT</dc:title>
  <cp:lastModifiedBy>DLBC Manitoba</cp:lastModifiedBy>
  <cp:revision>14</cp:revision>
  <dcterms:modified xsi:type="dcterms:W3CDTF">2022-03-18T05:41:53Z</dcterms:modified>
</cp:coreProperties>
</file>