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75" r:id="rId4"/>
    <p:sldId id="258" r:id="rId5"/>
    <p:sldId id="259" r:id="rId6"/>
    <p:sldId id="276" r:id="rId7"/>
    <p:sldId id="278" r:id="rId8"/>
    <p:sldId id="280" r:id="rId9"/>
    <p:sldId id="282" r:id="rId10"/>
    <p:sldId id="262" r:id="rId11"/>
    <p:sldId id="263" r:id="rId12"/>
    <p:sldId id="264" r:id="rId13"/>
    <p:sldId id="265" r:id="rId14"/>
    <p:sldId id="279" r:id="rId15"/>
    <p:sldId id="266" r:id="rId16"/>
    <p:sldId id="267" r:id="rId17"/>
    <p:sldId id="283" r:id="rId18"/>
    <p:sldId id="268" r:id="rId19"/>
    <p:sldId id="269" r:id="rId20"/>
    <p:sldId id="270" r:id="rId21"/>
    <p:sldId id="271" r:id="rId22"/>
    <p:sldId id="284" r:id="rId23"/>
    <p:sldId id="273" r:id="rId24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>
        <p:scale>
          <a:sx n="80" d="100"/>
          <a:sy n="80" d="100"/>
        </p:scale>
        <p:origin x="1435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84C00-F401-454D-AFCF-9A1826CEC60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9349E570-E786-4AFC-8113-31C1D8A7363A}">
      <dgm:prSet phldrT="[Text]" custT="1"/>
      <dgm:spPr/>
      <dgm:t>
        <a:bodyPr/>
        <a:lstStyle/>
        <a:p>
          <a:pPr algn="l">
            <a:buClrTx/>
            <a:buSzPct val="100000"/>
            <a:buFont typeface="+mj-lt"/>
            <a:buAutoNum type="arabicPeriod"/>
          </a:pPr>
          <a:r>
            <a:rPr lang="en-CA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rriweather"/>
              <a:cs typeface="Merriweather"/>
              <a:sym typeface="Merriweather"/>
            </a:rPr>
            <a:t>GOD’S COMMANDMENTS</a:t>
          </a:r>
          <a:endParaRPr lang="en-C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130682-A929-4062-AA5A-8E36A3356C90}" type="parTrans" cxnId="{7B4BF04E-A736-4392-9BBC-7BCB7D8CD615}">
      <dgm:prSet/>
      <dgm:spPr/>
      <dgm:t>
        <a:bodyPr/>
        <a:lstStyle/>
        <a:p>
          <a:pPr algn="l"/>
          <a:endParaRPr lang="en-CA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526EF-FC90-41D7-B2BB-54E446745C63}" type="sibTrans" cxnId="{7B4BF04E-A736-4392-9BBC-7BCB7D8CD615}">
      <dgm:prSet/>
      <dgm:spPr/>
      <dgm:t>
        <a:bodyPr/>
        <a:lstStyle/>
        <a:p>
          <a:pPr algn="l"/>
          <a:endParaRPr lang="en-CA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DBEF14-E4FD-452B-AE60-09FB887197AA}">
      <dgm:prSet phldrT="[Text]" custT="1"/>
      <dgm:spPr/>
      <dgm:t>
        <a:bodyPr/>
        <a:lstStyle/>
        <a:p>
          <a:pPr algn="l">
            <a:buClrTx/>
            <a:buSzPct val="100000"/>
            <a:buFont typeface="+mj-lt"/>
            <a:buAutoNum type="arabicPeriod"/>
          </a:pPr>
          <a:r>
            <a: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rriweather"/>
              <a:cs typeface="Merriweather"/>
              <a:sym typeface="Merriweather"/>
            </a:rPr>
            <a:t>CHRIST EXALTS GOD'S COMMANDMENTS OVER TRADITION</a:t>
          </a:r>
          <a:endParaRPr lang="en-C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BFF21E-D999-4B05-9597-8F25D254FFFD}" type="parTrans" cxnId="{F34E06F8-B95A-4ABF-ACED-2EA9E4977BB0}">
      <dgm:prSet/>
      <dgm:spPr/>
      <dgm:t>
        <a:bodyPr/>
        <a:lstStyle/>
        <a:p>
          <a:pPr algn="l"/>
          <a:endParaRPr lang="en-CA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22152-AC7C-4863-AAE4-A6D51D4F2227}" type="sibTrans" cxnId="{F34E06F8-B95A-4ABF-ACED-2EA9E4977BB0}">
      <dgm:prSet/>
      <dgm:spPr/>
      <dgm:t>
        <a:bodyPr/>
        <a:lstStyle/>
        <a:p>
          <a:pPr algn="l"/>
          <a:endParaRPr lang="en-CA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34AC53-A989-4240-A289-E540A9F9FA50}">
      <dgm:prSet phldrT="[Text]" custT="1"/>
      <dgm:spPr/>
      <dgm:t>
        <a:bodyPr/>
        <a:lstStyle/>
        <a:p>
          <a:pPr algn="l">
            <a:buClrTx/>
            <a:buSzPct val="100000"/>
            <a:buFont typeface="+mj-lt"/>
            <a:buAutoNum type="arabicPeriod"/>
          </a:pPr>
          <a:r>
            <a: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rriweather"/>
              <a:cs typeface="Merriweather"/>
              <a:sym typeface="Merriweather"/>
            </a:rPr>
            <a:t>BENEFITS OF EXALTING GOD'S COMMANDMENT OVER TRADITION</a:t>
          </a:r>
          <a:endParaRPr lang="en-C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0FBF4-969D-421C-BDBD-0E5F54562CD6}" type="parTrans" cxnId="{A8F6631E-61E1-4FF6-B556-E783C4B00D2B}">
      <dgm:prSet/>
      <dgm:spPr/>
      <dgm:t>
        <a:bodyPr/>
        <a:lstStyle/>
        <a:p>
          <a:pPr algn="l"/>
          <a:endParaRPr lang="en-CA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865AFB-E093-4260-B65C-2B67492AF775}" type="sibTrans" cxnId="{A8F6631E-61E1-4FF6-B556-E783C4B00D2B}">
      <dgm:prSet/>
      <dgm:spPr/>
      <dgm:t>
        <a:bodyPr/>
        <a:lstStyle/>
        <a:p>
          <a:pPr algn="l"/>
          <a:endParaRPr lang="en-CA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A0DF22-B3C8-4C9E-BF40-286BCB472CEC}" type="pres">
      <dgm:prSet presAssocID="{BA984C00-F401-454D-AFCF-9A1826CEC608}" presName="Name0" presStyleCnt="0">
        <dgm:presLayoutVars>
          <dgm:chMax val="7"/>
          <dgm:chPref val="7"/>
          <dgm:dir/>
        </dgm:presLayoutVars>
      </dgm:prSet>
      <dgm:spPr/>
    </dgm:pt>
    <dgm:pt modelId="{5FCD65CC-CA00-40AE-8354-0087AF1FA05F}" type="pres">
      <dgm:prSet presAssocID="{BA984C00-F401-454D-AFCF-9A1826CEC608}" presName="Name1" presStyleCnt="0"/>
      <dgm:spPr/>
    </dgm:pt>
    <dgm:pt modelId="{3A039297-CA6E-4A7D-B2BC-357928666ADB}" type="pres">
      <dgm:prSet presAssocID="{BA984C00-F401-454D-AFCF-9A1826CEC608}" presName="cycle" presStyleCnt="0"/>
      <dgm:spPr/>
    </dgm:pt>
    <dgm:pt modelId="{904492EF-5755-43AE-B41E-710919A43BA6}" type="pres">
      <dgm:prSet presAssocID="{BA984C00-F401-454D-AFCF-9A1826CEC608}" presName="srcNode" presStyleLbl="node1" presStyleIdx="0" presStyleCnt="3"/>
      <dgm:spPr/>
    </dgm:pt>
    <dgm:pt modelId="{5BBD4B58-4C22-40BB-8B5E-ACE554BC9C69}" type="pres">
      <dgm:prSet presAssocID="{BA984C00-F401-454D-AFCF-9A1826CEC608}" presName="conn" presStyleLbl="parChTrans1D2" presStyleIdx="0" presStyleCnt="1"/>
      <dgm:spPr/>
    </dgm:pt>
    <dgm:pt modelId="{946587D2-6510-4D51-B6BB-B069B7239A6D}" type="pres">
      <dgm:prSet presAssocID="{BA984C00-F401-454D-AFCF-9A1826CEC608}" presName="extraNode" presStyleLbl="node1" presStyleIdx="0" presStyleCnt="3"/>
      <dgm:spPr/>
    </dgm:pt>
    <dgm:pt modelId="{C1EB101D-67F8-43A7-BF82-12BE43492803}" type="pres">
      <dgm:prSet presAssocID="{BA984C00-F401-454D-AFCF-9A1826CEC608}" presName="dstNode" presStyleLbl="node1" presStyleIdx="0" presStyleCnt="3"/>
      <dgm:spPr/>
    </dgm:pt>
    <dgm:pt modelId="{EFA119B9-3E28-4EE4-8CB5-EF39DC484BA5}" type="pres">
      <dgm:prSet presAssocID="{9349E570-E786-4AFC-8113-31C1D8A7363A}" presName="text_1" presStyleLbl="node1" presStyleIdx="0" presStyleCnt="3">
        <dgm:presLayoutVars>
          <dgm:bulletEnabled val="1"/>
        </dgm:presLayoutVars>
      </dgm:prSet>
      <dgm:spPr/>
    </dgm:pt>
    <dgm:pt modelId="{430F4548-E1BC-41A3-A7B5-BD8DF35BEE13}" type="pres">
      <dgm:prSet presAssocID="{9349E570-E786-4AFC-8113-31C1D8A7363A}" presName="accent_1" presStyleCnt="0"/>
      <dgm:spPr/>
    </dgm:pt>
    <dgm:pt modelId="{C67A3605-9B06-48D5-B470-D503191BAE5A}" type="pres">
      <dgm:prSet presAssocID="{9349E570-E786-4AFC-8113-31C1D8A7363A}" presName="accentRepeatNode" presStyleLbl="solidFgAcc1" presStyleIdx="0" presStyleCnt="3"/>
      <dgm:spPr/>
    </dgm:pt>
    <dgm:pt modelId="{3667B62C-6526-47B2-8A1A-DFF261145D2C}" type="pres">
      <dgm:prSet presAssocID="{2DDBEF14-E4FD-452B-AE60-09FB887197AA}" presName="text_2" presStyleLbl="node1" presStyleIdx="1" presStyleCnt="3">
        <dgm:presLayoutVars>
          <dgm:bulletEnabled val="1"/>
        </dgm:presLayoutVars>
      </dgm:prSet>
      <dgm:spPr/>
    </dgm:pt>
    <dgm:pt modelId="{36E6AAF0-1615-4AB9-9AE0-BCF3E83E3B9C}" type="pres">
      <dgm:prSet presAssocID="{2DDBEF14-E4FD-452B-AE60-09FB887197AA}" presName="accent_2" presStyleCnt="0"/>
      <dgm:spPr/>
    </dgm:pt>
    <dgm:pt modelId="{4851BA0E-6803-4844-ADD7-3F30752238F6}" type="pres">
      <dgm:prSet presAssocID="{2DDBEF14-E4FD-452B-AE60-09FB887197AA}" presName="accentRepeatNode" presStyleLbl="solidFgAcc1" presStyleIdx="1" presStyleCnt="3"/>
      <dgm:spPr/>
    </dgm:pt>
    <dgm:pt modelId="{0A2BA47B-A9EC-46B7-AC04-E1966C4EF222}" type="pres">
      <dgm:prSet presAssocID="{5834AC53-A989-4240-A289-E540A9F9FA50}" presName="text_3" presStyleLbl="node1" presStyleIdx="2" presStyleCnt="3">
        <dgm:presLayoutVars>
          <dgm:bulletEnabled val="1"/>
        </dgm:presLayoutVars>
      </dgm:prSet>
      <dgm:spPr/>
    </dgm:pt>
    <dgm:pt modelId="{1B84313C-A1E6-4BFE-8351-85452E55A7BA}" type="pres">
      <dgm:prSet presAssocID="{5834AC53-A989-4240-A289-E540A9F9FA50}" presName="accent_3" presStyleCnt="0"/>
      <dgm:spPr/>
    </dgm:pt>
    <dgm:pt modelId="{D69BC363-BF49-4202-B387-D2E2814E1B9D}" type="pres">
      <dgm:prSet presAssocID="{5834AC53-A989-4240-A289-E540A9F9FA50}" presName="accentRepeatNode" presStyleLbl="solidFgAcc1" presStyleIdx="2" presStyleCnt="3"/>
      <dgm:spPr/>
    </dgm:pt>
  </dgm:ptLst>
  <dgm:cxnLst>
    <dgm:cxn modelId="{A8F6631E-61E1-4FF6-B556-E783C4B00D2B}" srcId="{BA984C00-F401-454D-AFCF-9A1826CEC608}" destId="{5834AC53-A989-4240-A289-E540A9F9FA50}" srcOrd="2" destOrd="0" parTransId="{64E0FBF4-969D-421C-BDBD-0E5F54562CD6}" sibTransId="{A8865AFB-E093-4260-B65C-2B67492AF775}"/>
    <dgm:cxn modelId="{2D6ADA2B-7BF4-478F-924D-5CF17B85535C}" type="presOf" srcId="{5834AC53-A989-4240-A289-E540A9F9FA50}" destId="{0A2BA47B-A9EC-46B7-AC04-E1966C4EF222}" srcOrd="0" destOrd="0" presId="urn:microsoft.com/office/officeart/2008/layout/VerticalCurvedList"/>
    <dgm:cxn modelId="{6A5C343F-011C-42A1-AD71-02165EA39207}" type="presOf" srcId="{65F526EF-FC90-41D7-B2BB-54E446745C63}" destId="{5BBD4B58-4C22-40BB-8B5E-ACE554BC9C69}" srcOrd="0" destOrd="0" presId="urn:microsoft.com/office/officeart/2008/layout/VerticalCurvedList"/>
    <dgm:cxn modelId="{C28B1761-4C99-4515-9A66-F3F03EB9781F}" type="presOf" srcId="{2DDBEF14-E4FD-452B-AE60-09FB887197AA}" destId="{3667B62C-6526-47B2-8A1A-DFF261145D2C}" srcOrd="0" destOrd="0" presId="urn:microsoft.com/office/officeart/2008/layout/VerticalCurvedList"/>
    <dgm:cxn modelId="{7B4BF04E-A736-4392-9BBC-7BCB7D8CD615}" srcId="{BA984C00-F401-454D-AFCF-9A1826CEC608}" destId="{9349E570-E786-4AFC-8113-31C1D8A7363A}" srcOrd="0" destOrd="0" parTransId="{B7130682-A929-4062-AA5A-8E36A3356C90}" sibTransId="{65F526EF-FC90-41D7-B2BB-54E446745C63}"/>
    <dgm:cxn modelId="{CE0DE074-2DE1-44DC-BA8A-C3F5AC7CFDA5}" type="presOf" srcId="{9349E570-E786-4AFC-8113-31C1D8A7363A}" destId="{EFA119B9-3E28-4EE4-8CB5-EF39DC484BA5}" srcOrd="0" destOrd="0" presId="urn:microsoft.com/office/officeart/2008/layout/VerticalCurvedList"/>
    <dgm:cxn modelId="{2F2DE3C8-ACB2-41B2-B5C7-D34EE7707279}" type="presOf" srcId="{BA984C00-F401-454D-AFCF-9A1826CEC608}" destId="{6FA0DF22-B3C8-4C9E-BF40-286BCB472CEC}" srcOrd="0" destOrd="0" presId="urn:microsoft.com/office/officeart/2008/layout/VerticalCurvedList"/>
    <dgm:cxn modelId="{F34E06F8-B95A-4ABF-ACED-2EA9E4977BB0}" srcId="{BA984C00-F401-454D-AFCF-9A1826CEC608}" destId="{2DDBEF14-E4FD-452B-AE60-09FB887197AA}" srcOrd="1" destOrd="0" parTransId="{0DBFF21E-D999-4B05-9597-8F25D254FFFD}" sibTransId="{3D322152-AC7C-4863-AAE4-A6D51D4F2227}"/>
    <dgm:cxn modelId="{AE2654F9-675D-45E3-A5E8-022F8F3189DD}" type="presParOf" srcId="{6FA0DF22-B3C8-4C9E-BF40-286BCB472CEC}" destId="{5FCD65CC-CA00-40AE-8354-0087AF1FA05F}" srcOrd="0" destOrd="0" presId="urn:microsoft.com/office/officeart/2008/layout/VerticalCurvedList"/>
    <dgm:cxn modelId="{046F3ABB-96A9-42FF-BE10-3D702DC9BD4E}" type="presParOf" srcId="{5FCD65CC-CA00-40AE-8354-0087AF1FA05F}" destId="{3A039297-CA6E-4A7D-B2BC-357928666ADB}" srcOrd="0" destOrd="0" presId="urn:microsoft.com/office/officeart/2008/layout/VerticalCurvedList"/>
    <dgm:cxn modelId="{1D80B4E8-F4A0-4A5C-9E4E-ACFA21F318AD}" type="presParOf" srcId="{3A039297-CA6E-4A7D-B2BC-357928666ADB}" destId="{904492EF-5755-43AE-B41E-710919A43BA6}" srcOrd="0" destOrd="0" presId="urn:microsoft.com/office/officeart/2008/layout/VerticalCurvedList"/>
    <dgm:cxn modelId="{FC1350F5-EE26-4353-B2F2-58AEF935B12F}" type="presParOf" srcId="{3A039297-CA6E-4A7D-B2BC-357928666ADB}" destId="{5BBD4B58-4C22-40BB-8B5E-ACE554BC9C69}" srcOrd="1" destOrd="0" presId="urn:microsoft.com/office/officeart/2008/layout/VerticalCurvedList"/>
    <dgm:cxn modelId="{A103BBF1-B7E5-4A27-B5D4-814C7A11866F}" type="presParOf" srcId="{3A039297-CA6E-4A7D-B2BC-357928666ADB}" destId="{946587D2-6510-4D51-B6BB-B069B7239A6D}" srcOrd="2" destOrd="0" presId="urn:microsoft.com/office/officeart/2008/layout/VerticalCurvedList"/>
    <dgm:cxn modelId="{8ABA3307-B87C-4FE3-94F3-6E26248544A3}" type="presParOf" srcId="{3A039297-CA6E-4A7D-B2BC-357928666ADB}" destId="{C1EB101D-67F8-43A7-BF82-12BE43492803}" srcOrd="3" destOrd="0" presId="urn:microsoft.com/office/officeart/2008/layout/VerticalCurvedList"/>
    <dgm:cxn modelId="{75C79FAD-FA10-4D52-B339-7C68612137FA}" type="presParOf" srcId="{5FCD65CC-CA00-40AE-8354-0087AF1FA05F}" destId="{EFA119B9-3E28-4EE4-8CB5-EF39DC484BA5}" srcOrd="1" destOrd="0" presId="urn:microsoft.com/office/officeart/2008/layout/VerticalCurvedList"/>
    <dgm:cxn modelId="{FE214E2B-75E2-4580-91B0-65C4171F693D}" type="presParOf" srcId="{5FCD65CC-CA00-40AE-8354-0087AF1FA05F}" destId="{430F4548-E1BC-41A3-A7B5-BD8DF35BEE13}" srcOrd="2" destOrd="0" presId="urn:microsoft.com/office/officeart/2008/layout/VerticalCurvedList"/>
    <dgm:cxn modelId="{3DCB0458-B4BE-477B-BD9B-05FF096CD6C8}" type="presParOf" srcId="{430F4548-E1BC-41A3-A7B5-BD8DF35BEE13}" destId="{C67A3605-9B06-48D5-B470-D503191BAE5A}" srcOrd="0" destOrd="0" presId="urn:microsoft.com/office/officeart/2008/layout/VerticalCurvedList"/>
    <dgm:cxn modelId="{B1921E36-A198-4684-8883-EB31A3E347C5}" type="presParOf" srcId="{5FCD65CC-CA00-40AE-8354-0087AF1FA05F}" destId="{3667B62C-6526-47B2-8A1A-DFF261145D2C}" srcOrd="3" destOrd="0" presId="urn:microsoft.com/office/officeart/2008/layout/VerticalCurvedList"/>
    <dgm:cxn modelId="{6B61ABD4-6EB9-4200-9176-20116A5576E5}" type="presParOf" srcId="{5FCD65CC-CA00-40AE-8354-0087AF1FA05F}" destId="{36E6AAF0-1615-4AB9-9AE0-BCF3E83E3B9C}" srcOrd="4" destOrd="0" presId="urn:microsoft.com/office/officeart/2008/layout/VerticalCurvedList"/>
    <dgm:cxn modelId="{DF8BFE1C-C6F7-40BB-9889-DE459083C88F}" type="presParOf" srcId="{36E6AAF0-1615-4AB9-9AE0-BCF3E83E3B9C}" destId="{4851BA0E-6803-4844-ADD7-3F30752238F6}" srcOrd="0" destOrd="0" presId="urn:microsoft.com/office/officeart/2008/layout/VerticalCurvedList"/>
    <dgm:cxn modelId="{0AA25938-F6BA-4741-ACD1-5A705AA64043}" type="presParOf" srcId="{5FCD65CC-CA00-40AE-8354-0087AF1FA05F}" destId="{0A2BA47B-A9EC-46B7-AC04-E1966C4EF222}" srcOrd="5" destOrd="0" presId="urn:microsoft.com/office/officeart/2008/layout/VerticalCurvedList"/>
    <dgm:cxn modelId="{FF149470-4B65-407E-B7DD-BDA903A94462}" type="presParOf" srcId="{5FCD65CC-CA00-40AE-8354-0087AF1FA05F}" destId="{1B84313C-A1E6-4BFE-8351-85452E55A7BA}" srcOrd="6" destOrd="0" presId="urn:microsoft.com/office/officeart/2008/layout/VerticalCurvedList"/>
    <dgm:cxn modelId="{E15F543B-84F9-4C99-BDCA-E4FD9AC3FA09}" type="presParOf" srcId="{1B84313C-A1E6-4BFE-8351-85452E55A7BA}" destId="{D69BC363-BF49-4202-B387-D2E2814E1B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D4B58-4C22-40BB-8B5E-ACE554BC9C69}">
      <dsp:nvSpPr>
        <dsp:cNvPr id="0" name=""/>
        <dsp:cNvSpPr/>
      </dsp:nvSpPr>
      <dsp:spPr>
        <a:xfrm>
          <a:off x="-4744738" y="-727273"/>
          <a:ext cx="5651483" cy="5651483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119B9-3E28-4EE4-8CB5-EF39DC484BA5}">
      <dsp:nvSpPr>
        <dsp:cNvPr id="0" name=""/>
        <dsp:cNvSpPr/>
      </dsp:nvSpPr>
      <dsp:spPr>
        <a:xfrm>
          <a:off x="583166" y="419693"/>
          <a:ext cx="7409745" cy="8393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26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100000"/>
            <a:buFont typeface="+mj-lt"/>
            <a:buNone/>
          </a:pPr>
          <a:r>
            <a:rPr lang="en-CA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rriweather"/>
              <a:cs typeface="Merriweather"/>
              <a:sym typeface="Merriweather"/>
            </a:rPr>
            <a:t>GOD’S COMMANDMENTS</a:t>
          </a:r>
          <a:endParaRPr lang="en-C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3166" y="419693"/>
        <a:ext cx="7409745" cy="839387"/>
      </dsp:txXfrm>
    </dsp:sp>
    <dsp:sp modelId="{C67A3605-9B06-48D5-B470-D503191BAE5A}">
      <dsp:nvSpPr>
        <dsp:cNvPr id="0" name=""/>
        <dsp:cNvSpPr/>
      </dsp:nvSpPr>
      <dsp:spPr>
        <a:xfrm>
          <a:off x="58549" y="314770"/>
          <a:ext cx="1049234" cy="1049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67B62C-6526-47B2-8A1A-DFF261145D2C}">
      <dsp:nvSpPr>
        <dsp:cNvPr id="0" name=""/>
        <dsp:cNvSpPr/>
      </dsp:nvSpPr>
      <dsp:spPr>
        <a:xfrm>
          <a:off x="888283" y="1678774"/>
          <a:ext cx="7104628" cy="839387"/>
        </a:xfrm>
        <a:prstGeom prst="rect">
          <a:avLst/>
        </a:prstGeom>
        <a:gradFill rotWithShape="0">
          <a:gsLst>
            <a:gs pos="0">
              <a:schemeClr val="accent3">
                <a:hueOff val="-519852"/>
                <a:satOff val="6623"/>
                <a:lumOff val="-20197"/>
                <a:alphaOff val="0"/>
                <a:tint val="50000"/>
                <a:satMod val="300000"/>
              </a:schemeClr>
            </a:gs>
            <a:gs pos="35000">
              <a:schemeClr val="accent3">
                <a:hueOff val="-519852"/>
                <a:satOff val="6623"/>
                <a:lumOff val="-20197"/>
                <a:alphaOff val="0"/>
                <a:tint val="37000"/>
                <a:satMod val="300000"/>
              </a:schemeClr>
            </a:gs>
            <a:gs pos="100000">
              <a:schemeClr val="accent3">
                <a:hueOff val="-519852"/>
                <a:satOff val="6623"/>
                <a:lumOff val="-201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26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100000"/>
            <a:buFont typeface="+mj-lt"/>
            <a:buNone/>
          </a:pPr>
          <a:r>
            <a:rPr lang="en-CA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rriweather"/>
              <a:cs typeface="Merriweather"/>
              <a:sym typeface="Merriweather"/>
            </a:rPr>
            <a:t>CHRIST EXALTS GOD'S COMMANDMENTS OVER TRADITION</a:t>
          </a:r>
          <a:endParaRPr lang="en-C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8283" y="1678774"/>
        <a:ext cx="7104628" cy="839387"/>
      </dsp:txXfrm>
    </dsp:sp>
    <dsp:sp modelId="{4851BA0E-6803-4844-ADD7-3F30752238F6}">
      <dsp:nvSpPr>
        <dsp:cNvPr id="0" name=""/>
        <dsp:cNvSpPr/>
      </dsp:nvSpPr>
      <dsp:spPr>
        <a:xfrm>
          <a:off x="363666" y="1573851"/>
          <a:ext cx="1049234" cy="1049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519852"/>
              <a:satOff val="6623"/>
              <a:lumOff val="-201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2BA47B-A9EC-46B7-AC04-E1966C4EF222}">
      <dsp:nvSpPr>
        <dsp:cNvPr id="0" name=""/>
        <dsp:cNvSpPr/>
      </dsp:nvSpPr>
      <dsp:spPr>
        <a:xfrm>
          <a:off x="583166" y="2937855"/>
          <a:ext cx="7409745" cy="839387"/>
        </a:xfrm>
        <a:prstGeom prst="rect">
          <a:avLst/>
        </a:prstGeom>
        <a:gradFill rotWithShape="0">
          <a:gsLst>
            <a:gs pos="0">
              <a:schemeClr val="accent3">
                <a:hueOff val="-1039704"/>
                <a:satOff val="13246"/>
                <a:lumOff val="-40393"/>
                <a:alphaOff val="0"/>
                <a:tint val="50000"/>
                <a:satMod val="300000"/>
              </a:schemeClr>
            </a:gs>
            <a:gs pos="35000">
              <a:schemeClr val="accent3">
                <a:hueOff val="-1039704"/>
                <a:satOff val="13246"/>
                <a:lumOff val="-40393"/>
                <a:alphaOff val="0"/>
                <a:tint val="37000"/>
                <a:satMod val="300000"/>
              </a:schemeClr>
            </a:gs>
            <a:gs pos="100000">
              <a:schemeClr val="accent3">
                <a:hueOff val="-1039704"/>
                <a:satOff val="13246"/>
                <a:lumOff val="-403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26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100000"/>
            <a:buFont typeface="+mj-lt"/>
            <a:buNone/>
          </a:pPr>
          <a:r>
            <a:rPr lang="en-CA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rriweather"/>
              <a:cs typeface="Merriweather"/>
              <a:sym typeface="Merriweather"/>
            </a:rPr>
            <a:t>BENEFITS OF EXALTING GOD'S COMMANDMENT OVER TRADITION</a:t>
          </a:r>
          <a:endParaRPr lang="en-C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3166" y="2937855"/>
        <a:ext cx="7409745" cy="839387"/>
      </dsp:txXfrm>
    </dsp:sp>
    <dsp:sp modelId="{D69BC363-BF49-4202-B387-D2E2814E1B9D}">
      <dsp:nvSpPr>
        <dsp:cNvPr id="0" name=""/>
        <dsp:cNvSpPr/>
      </dsp:nvSpPr>
      <dsp:spPr>
        <a:xfrm>
          <a:off x="58549" y="2832932"/>
          <a:ext cx="1049234" cy="1049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1039704"/>
              <a:satOff val="13246"/>
              <a:lumOff val="-40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8f89829a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8f89829a1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18bc1f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a18bc1f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18bc1f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a18bc1f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47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a18bc1fc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a18bc1fc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8f297d5b9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8f297d5b9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8f297d5b9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8f297d5b9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338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a18bc1fc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a18bc1fc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a18bc1fc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a18bc1fc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a18bc1fc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a18bc1fc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a18bc1fc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a18bc1fc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a18bc1fc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a18bc1fc6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a18bc1fc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a18bc1fc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180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8f297d5b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8f297d5b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8f297d5b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8f297d5b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8f297d5b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8f297d5b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78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965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8f297d5b9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8f297d5b9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a18bc1fc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a18bc1fc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340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CA" dirty="0">
                <a:solidFill>
                  <a:srgbClr val="663300"/>
                </a:solidFill>
                <a:latin typeface="+mn-lt"/>
              </a:rPr>
              <a:t>CHRIST EXALTS GOD'S COMMANDMENTS OVER TRADITIONS</a:t>
            </a:r>
            <a:endParaRPr dirty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0" y="1230202"/>
            <a:ext cx="6617623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05000"/>
              </a:lnSpc>
              <a:buFont typeface="Wingdings" panose="05000000000000000000" pitchFamily="2" charset="2"/>
              <a:buChar char="v"/>
            </a:pPr>
            <a:r>
              <a:rPr lang="en-CA" sz="2350" dirty="0">
                <a:latin typeface="+mn-lt"/>
                <a:ea typeface="Roboto"/>
                <a:cs typeface="Roboto"/>
                <a:sym typeface="Roboto"/>
              </a:rPr>
              <a:t>Children who are friends of Jesus have been given the grace by the Spirit of God to keep God's commandments. </a:t>
            </a:r>
          </a:p>
          <a:p>
            <a:pPr marL="342900" lvl="0" indent="-342900" algn="just" rtl="0">
              <a:lnSpc>
                <a:spcPct val="105000"/>
              </a:lnSpc>
              <a:buFont typeface="Wingdings" panose="05000000000000000000" pitchFamily="2" charset="2"/>
              <a:buChar char="v"/>
            </a:pPr>
            <a:r>
              <a:rPr lang="en-CA" sz="2350" dirty="0">
                <a:latin typeface="+mn-lt"/>
                <a:ea typeface="Roboto"/>
                <a:cs typeface="Roboto"/>
                <a:sym typeface="Roboto"/>
              </a:rPr>
              <a:t>For a sinner to be able to keep them, he/she must repent from sins through the saving grace of God. </a:t>
            </a:r>
          </a:p>
          <a:p>
            <a:pPr marL="342900" lvl="0" indent="-342900" algn="just" rtl="0">
              <a:lnSpc>
                <a:spcPct val="105000"/>
              </a:lnSpc>
              <a:buFont typeface="Wingdings" panose="05000000000000000000" pitchFamily="2" charset="2"/>
              <a:buChar char="v"/>
            </a:pPr>
            <a:r>
              <a:rPr lang="en-CA" sz="2350" dirty="0">
                <a:latin typeface="+mn-lt"/>
                <a:ea typeface="Roboto"/>
                <a:cs typeface="Roboto"/>
                <a:sym typeface="Roboto"/>
              </a:rPr>
              <a:t>He must confess all his sins and accept Jesus as personal Lord and Saviour. </a:t>
            </a:r>
          </a:p>
          <a:p>
            <a:pPr marL="342900" lvl="0" indent="-342900" algn="just" rtl="0">
              <a:lnSpc>
                <a:spcPct val="105000"/>
              </a:lnSpc>
              <a:buFont typeface="Wingdings" panose="05000000000000000000" pitchFamily="2" charset="2"/>
              <a:buChar char="v"/>
            </a:pPr>
            <a:r>
              <a:rPr lang="en-CA" sz="2350" dirty="0">
                <a:latin typeface="+mn-lt"/>
                <a:ea typeface="Roboto"/>
                <a:cs typeface="Roboto"/>
                <a:sym typeface="Roboto"/>
              </a:rPr>
              <a:t>It is only then that he can receive grace to obey the commandments of God </a:t>
            </a:r>
            <a:r>
              <a:rPr lang="en-CA" sz="235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(Rom.  8:2). </a:t>
            </a:r>
            <a:endParaRPr sz="2350" dirty="0">
              <a:solidFill>
                <a:srgbClr val="0000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624" y="1328469"/>
            <a:ext cx="2418343" cy="2881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0;p18">
            <a:extLst>
              <a:ext uri="{FF2B5EF4-FFF2-40B4-BE49-F238E27FC236}">
                <a16:creationId xmlns:a16="http://schemas.microsoft.com/office/drawing/2014/main" id="{51745CD2-CA4C-4DC0-71D9-D0C796465B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6625"/>
            <a:ext cx="91440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93700" algn="just">
              <a:buSzPct val="100000"/>
              <a:buFont typeface="Merriweather"/>
              <a:buAutoNum type="arabicPeriod"/>
            </a:pPr>
            <a:r>
              <a:rPr lang="en-CA" sz="3400" dirty="0">
                <a:latin typeface="+mj-lt"/>
              </a:rPr>
              <a:t>GOD’S COMMANDMENTS CONT’D.</a:t>
            </a:r>
            <a:endParaRPr dirty="0">
              <a:solidFill>
                <a:schemeClr val="accent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51755" y="1248874"/>
            <a:ext cx="5201731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Knowing these commandments and reciting them do not earn your salvation. </a:t>
            </a:r>
          </a:p>
          <a:p>
            <a:pPr marL="285750" lvl="0" indent="-285750" algn="just" rtl="0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As you come out of your sin of lying, stealing, cursing, disobedience, immorality, wickedness etc., God will give you the grace to live in obedience to His word (</a:t>
            </a:r>
            <a:r>
              <a:rPr lang="en-CA" sz="22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Deut. 28:1-2</a:t>
            </a: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). </a:t>
            </a:r>
          </a:p>
          <a:p>
            <a:pPr marL="285750" lvl="0" indent="-285750" algn="just" rtl="0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The commandments of God are given to help children to live holy and abstain from every form of hypocrisy. 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00;p18">
            <a:extLst>
              <a:ext uri="{FF2B5EF4-FFF2-40B4-BE49-F238E27FC236}">
                <a16:creationId xmlns:a16="http://schemas.microsoft.com/office/drawing/2014/main" id="{5093FE1B-31FA-C73D-0745-FB960E428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01550"/>
            <a:ext cx="8521700" cy="6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93700" algn="just">
              <a:buSzPct val="100000"/>
              <a:buFont typeface="Merriweather"/>
              <a:buAutoNum type="arabicPeriod"/>
            </a:pPr>
            <a:r>
              <a:rPr lang="en-CA" sz="3400" dirty="0">
                <a:latin typeface="+mj-lt"/>
              </a:rPr>
              <a:t>GOD’S COMMANDMENTS CONT’D.</a:t>
            </a:r>
            <a:endParaRPr dirty="0">
              <a:solidFill>
                <a:schemeClr val="accent1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32CC2-6513-EBF5-D939-D0D966BA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073" y="1447800"/>
            <a:ext cx="3708101" cy="3617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0" y="-66279"/>
            <a:ext cx="9096400" cy="11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9263" indent="-449263" algn="just">
              <a:lnSpc>
                <a:spcPct val="95000"/>
              </a:lnSpc>
            </a:pP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CHRIST EXALTS GOD'S COMMANDMENTS OVER TRADITION: </a:t>
            </a:r>
            <a:r>
              <a:rPr lang="fi-FI" sz="2600" dirty="0"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Matthew 15:1-9; Exodus 20:1-17; Luke 10:25-28</a:t>
            </a:r>
            <a:endParaRPr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20769" y="1231610"/>
            <a:ext cx="5883215" cy="383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After the fall of man, God drove Adam and Eve out of the beautiful garden of Eden; but because of God's love for us,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He sent His only begotten son to die for us and bring us back to Himself (</a:t>
            </a:r>
            <a:r>
              <a:rPr lang="en-CA" sz="24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Rom. 5:8</a:t>
            </a: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). 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Therefore, Angel Gabriel announced the coming of Jesus to this sinful world through the Virgin Mary (</a:t>
            </a:r>
            <a:r>
              <a:rPr lang="en-CA" sz="24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Matt 1:21</a:t>
            </a: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).</a:t>
            </a:r>
            <a:endParaRPr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985" y="1473150"/>
            <a:ext cx="3092415" cy="213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9146" y="126284"/>
            <a:ext cx="9040350" cy="1046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4988" lvl="0" indent="-5349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CHRIST EXALTS GOD'S COMMANDMENTS OVER TRADITION CONT’D.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44" name="Google Shape;144;p22"/>
          <p:cNvSpPr txBox="1"/>
          <p:nvPr/>
        </p:nvSpPr>
        <p:spPr>
          <a:xfrm>
            <a:off x="25877" y="1172850"/>
            <a:ext cx="5927248" cy="411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361950" algn="just" rtl="0"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300" dirty="0">
                <a:latin typeface="+mn-lt"/>
                <a:ea typeface="Roboto"/>
                <a:cs typeface="Roboto"/>
                <a:sym typeface="Roboto"/>
              </a:rPr>
              <a:t>According to the promise of God, Jesus Christ was born to save us from our sins. </a:t>
            </a:r>
          </a:p>
          <a:p>
            <a:pPr marL="361950" lvl="0" indent="-361950" algn="just" rtl="0"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300" dirty="0">
                <a:latin typeface="+mn-lt"/>
                <a:ea typeface="Roboto"/>
                <a:cs typeface="Roboto"/>
                <a:sym typeface="Roboto"/>
              </a:rPr>
              <a:t>In obedience to His heavenly father, He went about doing good and preaching the word of God to people in the temple and everywhere, Jesus: </a:t>
            </a:r>
          </a:p>
          <a:p>
            <a:pPr marL="715963" lvl="0" indent="-354013" algn="just" rtl="0"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300" dirty="0">
                <a:latin typeface="+mn-lt"/>
                <a:ea typeface="Roboto"/>
                <a:cs typeface="Roboto"/>
                <a:sym typeface="Roboto"/>
              </a:rPr>
              <a:t>healed the sick, </a:t>
            </a:r>
          </a:p>
          <a:p>
            <a:pPr marL="715963" lvl="0" indent="-354013" algn="just" rtl="0"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300" dirty="0">
                <a:latin typeface="+mn-lt"/>
                <a:ea typeface="Roboto"/>
                <a:cs typeface="Roboto"/>
                <a:sym typeface="Roboto"/>
              </a:rPr>
              <a:t>raised the dead, </a:t>
            </a:r>
          </a:p>
          <a:p>
            <a:pPr marL="715963" lvl="0" indent="-354013" algn="just" rtl="0"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300" dirty="0">
                <a:latin typeface="+mn-lt"/>
                <a:ea typeface="Roboto"/>
                <a:cs typeface="Roboto"/>
                <a:sym typeface="Roboto"/>
              </a:rPr>
              <a:t>restored sight to the blind, </a:t>
            </a:r>
          </a:p>
          <a:p>
            <a:pPr marL="715963" lvl="0" indent="-354013" algn="just" rtl="0"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300" dirty="0">
                <a:latin typeface="+mn-lt"/>
                <a:ea typeface="Roboto"/>
                <a:cs typeface="Roboto"/>
                <a:sym typeface="Roboto"/>
              </a:rPr>
              <a:t>made the lame to rise and walk.</a:t>
            </a:r>
            <a:endParaRPr sz="2300" dirty="0">
              <a:latin typeface="+mn-lt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125" y="1328125"/>
            <a:ext cx="3156370" cy="2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9146" y="126284"/>
            <a:ext cx="9040350" cy="1046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4988" lvl="0" indent="-5349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CHRIST EXALTS GOD'S COMMANDMENTS OVER TRADITION CONT’D.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44" name="Google Shape;144;p22"/>
          <p:cNvSpPr txBox="1"/>
          <p:nvPr/>
        </p:nvSpPr>
        <p:spPr>
          <a:xfrm>
            <a:off x="63977" y="1325250"/>
            <a:ext cx="8879997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361950" algn="just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As Jesus went about His earthly ministry, He saw things in the life of the religious leaders that is not according to God's commandment. </a:t>
            </a:r>
          </a:p>
          <a:p>
            <a:pPr marL="361950" lvl="0" indent="-361950" algn="just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He frowned at such things and corrected the errors. </a:t>
            </a:r>
          </a:p>
          <a:p>
            <a:pPr marL="361950" lvl="0" indent="-361950" algn="just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The Pharisees’ habit of living a double standard life and polluting the temple of God were corrected.</a:t>
            </a:r>
          </a:p>
          <a:p>
            <a:pPr marL="361950" indent="-3619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 The Pharisees and the teachers of the law placed human tradition above. God's written revelation. </a:t>
            </a:r>
          </a:p>
        </p:txBody>
      </p:sp>
    </p:spTree>
    <p:extLst>
      <p:ext uri="{BB962C8B-B14F-4D97-AF65-F5344CB8AC3E}">
        <p14:creationId xmlns:p14="http://schemas.microsoft.com/office/powerpoint/2010/main" val="397895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56124" y="79675"/>
            <a:ext cx="9011675" cy="10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4988" indent="-534988" algn="just"/>
            <a:r>
              <a:rPr lang="en-C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CHRIST EXALTS GOD'S COMMANDMENTS OVER TRADITION CONT’D. 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52" name="Google Shape;152;p23"/>
          <p:cNvSpPr txBox="1"/>
          <p:nvPr/>
        </p:nvSpPr>
        <p:spPr>
          <a:xfrm>
            <a:off x="180975" y="1214525"/>
            <a:ext cx="6438900" cy="3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just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Jesus Christ does not condemn all traditions but only those that are against God's word. </a:t>
            </a:r>
          </a:p>
          <a:p>
            <a:pPr marL="285750" lvl="0" indent="-285750" algn="just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The law of the land must be subject to the word of God. Tradition is from men and it allows: </a:t>
            </a:r>
          </a:p>
          <a:p>
            <a:pPr marL="628650" lvl="0" indent="-266700" algn="just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Fear in man's heart </a:t>
            </a:r>
          </a:p>
          <a:p>
            <a:pPr marL="628650" lvl="0" indent="-266700" algn="just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Hypocrisy </a:t>
            </a:r>
          </a:p>
          <a:p>
            <a:pPr marL="628650" lvl="0" indent="-266700" algn="just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Waywardness </a:t>
            </a:r>
          </a:p>
          <a:p>
            <a:pPr marL="628650" lvl="0" indent="-266700" algn="just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Lack of faith in God </a:t>
            </a:r>
          </a:p>
          <a:p>
            <a:pPr marL="628650" lvl="0" indent="-266700" algn="just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Disobedience to God's word. </a:t>
            </a:r>
          </a:p>
          <a:p>
            <a:pPr marL="285750" indent="-285750" algn="just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000" dirty="0">
                <a:latin typeface="+mn-lt"/>
                <a:ea typeface="Roboto"/>
                <a:cs typeface="Roboto"/>
                <a:sym typeface="Roboto"/>
              </a:rPr>
              <a:t>Traditions does not exalt God therefore, observing it without repentance will lead to destruction in hell fire. </a:t>
            </a:r>
            <a:endParaRPr sz="2000" dirty="0"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875" y="1733550"/>
            <a:ext cx="2447924" cy="21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28575" y="89199"/>
            <a:ext cx="9072000" cy="1063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0" indent="-628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CHRIST EXALTS GOD'S COMMANDMENTS OVER TRADITION CONT’D. </a:t>
            </a: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/>
              <a:t>         </a:t>
            </a:r>
            <a:endParaRPr sz="2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8B7A1-60C3-986B-2295-EA6AEE1DEE3A}"/>
              </a:ext>
            </a:extLst>
          </p:cNvPr>
          <p:cNvSpPr txBox="1"/>
          <p:nvPr/>
        </p:nvSpPr>
        <p:spPr>
          <a:xfrm>
            <a:off x="66675" y="1294823"/>
            <a:ext cx="9001125" cy="3797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0" indent="-361950" algn="just" rtl="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Biblical examples of those who exalted God's commandment are:</a:t>
            </a:r>
          </a:p>
          <a:p>
            <a:pPr marL="714375" lvl="0" indent="-352425" algn="just" rtl="0">
              <a:lnSpc>
                <a:spcPct val="11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Abraham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 – God called him out of an idolatrous nation, and he obeyed (</a:t>
            </a:r>
            <a:r>
              <a:rPr lang="en-US" sz="23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Genesis 12:1-4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).</a:t>
            </a:r>
          </a:p>
          <a:p>
            <a:pPr marL="714375" lvl="0" indent="-352425" algn="just" rtl="0">
              <a:lnSpc>
                <a:spcPct val="11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Moses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 – God sent him to Pharaoh to deliver the children of Israel in the land of bondage and he obeyed (</a:t>
            </a:r>
            <a:r>
              <a:rPr lang="en-US" sz="23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Exodus 4:19-20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). He also received the commandments from God and gave it to the people  </a:t>
            </a:r>
          </a:p>
          <a:p>
            <a:pPr marL="714375" lvl="0" indent="-352425" algn="just" rtl="0">
              <a:lnSpc>
                <a:spcPct val="11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Joseph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 – exalted God's commandment and refused to commit immorality with his master's wife (</a:t>
            </a:r>
            <a:r>
              <a:rPr lang="en-US" sz="23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Genesis 39:7-9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28575" y="89199"/>
            <a:ext cx="9072000" cy="1063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0" indent="-628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CHRIST EXALTS GOD'S COMMANDMENTS OVER TRADITION CONT’D. </a:t>
            </a: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	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dirty="0"/>
              <a:t>         </a:t>
            </a:r>
            <a:endParaRPr sz="2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8B7A1-60C3-986B-2295-EA6AEE1DEE3A}"/>
              </a:ext>
            </a:extLst>
          </p:cNvPr>
          <p:cNvSpPr txBox="1"/>
          <p:nvPr/>
        </p:nvSpPr>
        <p:spPr>
          <a:xfrm>
            <a:off x="133348" y="1266248"/>
            <a:ext cx="8892000" cy="391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0" indent="-361950" algn="just" rtl="0">
              <a:lnSpc>
                <a:spcPct val="10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Biblical examples of those who exalted God's commandment cont’d:</a:t>
            </a:r>
          </a:p>
          <a:p>
            <a:pPr marL="876300" lvl="0" indent="-514350" algn="just" rtl="0">
              <a:lnSpc>
                <a:spcPct val="102000"/>
              </a:lnSpc>
              <a:spcAft>
                <a:spcPts val="600"/>
              </a:spcAft>
              <a:buAutoNum type="romanLcPeriod" startAt="4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Phinehas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 – the son of Eleazar – He stood against immortality in the camp of Israel in the wilderness (</a:t>
            </a:r>
            <a:r>
              <a:rPr lang="en-US" sz="23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Numbers 25:7-13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).</a:t>
            </a:r>
          </a:p>
          <a:p>
            <a:pPr marL="876300" lvl="0" indent="-514350" algn="just" rtl="0">
              <a:lnSpc>
                <a:spcPct val="102000"/>
              </a:lnSpc>
              <a:spcAft>
                <a:spcPts val="600"/>
              </a:spcAft>
              <a:buAutoNum type="romanLcPeriod" startAt="4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Micaiah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 – he did not fear king Ahab but boldly delivered the message that God had sent him (</a:t>
            </a:r>
            <a:r>
              <a:rPr lang="en-US" sz="2300" dirty="0">
                <a:solidFill>
                  <a:srgbClr val="0000CC"/>
                </a:solidFill>
                <a:latin typeface="+mn-lt"/>
                <a:ea typeface="Roboto"/>
                <a:cs typeface="Roboto"/>
                <a:sym typeface="Roboto"/>
              </a:rPr>
              <a:t>1 Kings 22:14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).</a:t>
            </a:r>
          </a:p>
          <a:p>
            <a:pPr marL="876300" lvl="0" indent="-514350" algn="just" rtl="0">
              <a:lnSpc>
                <a:spcPct val="102000"/>
              </a:lnSpc>
              <a:spcAft>
                <a:spcPts val="600"/>
              </a:spcAft>
              <a:buAutoNum type="romanLcPeriod" startAt="4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The disciples of our Lord Jesus Christ </a:t>
            </a:r>
            <a:r>
              <a:rPr lang="en-US" sz="2300" dirty="0">
                <a:latin typeface="+mn-lt"/>
                <a:ea typeface="Roboto"/>
                <a:cs typeface="Roboto"/>
                <a:sym typeface="Roboto"/>
              </a:rPr>
              <a:t>- they we re all obedient to God’s commandment and exalted God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211436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24">
            <a:extLst>
              <a:ext uri="{FF2B5EF4-FFF2-40B4-BE49-F238E27FC236}">
                <a16:creationId xmlns:a16="http://schemas.microsoft.com/office/drawing/2014/main" id="{43548892-6DD7-081D-B315-46A372F8C45D}"/>
              </a:ext>
            </a:extLst>
          </p:cNvPr>
          <p:cNvSpPr txBox="1">
            <a:spLocks/>
          </p:cNvSpPr>
          <p:nvPr/>
        </p:nvSpPr>
        <p:spPr>
          <a:xfrm>
            <a:off x="28575" y="89199"/>
            <a:ext cx="9072000" cy="106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628650" indent="-628650" algn="just">
              <a:lnSpc>
                <a:spcPct val="115000"/>
              </a:lnSpc>
            </a:pPr>
            <a:r>
              <a:rPr lang="en-C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CHRIST EXALTS GOD'S COMMANDMENTS OVER TRADITION CONT’D. </a:t>
            </a:r>
            <a:endParaRPr lang="en-CA" sz="2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B8DFD-0289-F719-0C52-E29FE07D4357}"/>
              </a:ext>
            </a:extLst>
          </p:cNvPr>
          <p:cNvSpPr txBox="1"/>
          <p:nvPr/>
        </p:nvSpPr>
        <p:spPr>
          <a:xfrm>
            <a:off x="178594" y="1340643"/>
            <a:ext cx="8813006" cy="3817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</a:rPr>
              <a:t>As a friend of Jesus Christ, how can you exalt God's commandment? </a:t>
            </a:r>
          </a:p>
          <a:p>
            <a:pPr marL="361950" lvl="1" algn="just">
              <a:lnSpc>
                <a:spcPct val="125000"/>
              </a:lnSpc>
              <a:spcAft>
                <a:spcPts val="600"/>
              </a:spcAft>
            </a:pPr>
            <a:r>
              <a:rPr lang="en-US" sz="2400" dirty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) Live a holy life (ii) 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Read your Bible daily </a:t>
            </a:r>
            <a:r>
              <a:rPr lang="en-US" sz="2400" dirty="0">
                <a:latin typeface="+mn-lt"/>
              </a:rPr>
              <a:t>(iii) </a:t>
            </a:r>
            <a:r>
              <a:rPr lang="en-US" sz="2400" dirty="0">
                <a:solidFill>
                  <a:srgbClr val="663300"/>
                </a:solidFill>
                <a:latin typeface="+mn-lt"/>
              </a:rPr>
              <a:t>Meditate on the word of God </a:t>
            </a:r>
            <a:r>
              <a:rPr lang="en-US" sz="2400" dirty="0">
                <a:latin typeface="+mn-lt"/>
              </a:rPr>
              <a:t>(iv)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Share the word of God with others </a:t>
            </a:r>
            <a:r>
              <a:rPr lang="en-US" sz="2400" dirty="0">
                <a:latin typeface="+mn-lt"/>
              </a:rPr>
              <a:t>(v)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Do your quiet time regularly </a:t>
            </a:r>
            <a:r>
              <a:rPr lang="en-US" sz="2400" dirty="0">
                <a:latin typeface="+mn-lt"/>
              </a:rPr>
              <a:t>(vi) Visit the sick (vii)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Share your substance with the needy</a:t>
            </a:r>
            <a:r>
              <a:rPr lang="en-US" sz="2400" dirty="0">
                <a:latin typeface="+mn-lt"/>
              </a:rPr>
              <a:t> (viii) Pay your tithes and offering regularly (ix)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Obey God's word, do not add or remove from it </a:t>
            </a:r>
            <a:r>
              <a:rPr lang="en-US" sz="2400" dirty="0">
                <a:latin typeface="+mn-lt"/>
              </a:rPr>
              <a:t>(x)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Continue to follow Jesus till the end.</a:t>
            </a:r>
            <a:endParaRPr lang="en-CA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0487" y="100600"/>
            <a:ext cx="8963025" cy="90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47675" indent="-447675" algn="just"/>
            <a:r>
              <a:rPr lang="en-C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BENEFITS OF EXALTING GOD'S COMMANDMENT OVER TRADITION</a:t>
            </a:r>
            <a:r>
              <a:rPr lang="en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CA" sz="2900" dirty="0"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Matt. 14:21-31; Numbers 25:12-13</a:t>
            </a:r>
            <a:endParaRPr sz="2900" dirty="0"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60137" y="1298900"/>
            <a:ext cx="6582175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Faith and obedience to God's word will attract God's abundant blessings into your life. </a:t>
            </a:r>
          </a:p>
          <a:p>
            <a:pPr marL="342900" lvl="0" indent="-342900" algn="just" rtl="0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The Canaanite woman exercised faith in Christ who is the word of God. She received a miracle as her daughter was made whole. </a:t>
            </a:r>
          </a:p>
          <a:p>
            <a:pPr marL="342900" lvl="0" indent="-342900" algn="just" rtl="0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A lot of benefits await those who exalt God's commandment over tradition in this world and in the world to come. </a:t>
            </a:r>
            <a:endParaRPr sz="2400" dirty="0"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9587" y="1580701"/>
            <a:ext cx="2193925" cy="2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14301" y="196125"/>
            <a:ext cx="4086224" cy="12993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3600" dirty="0">
                <a:solidFill>
                  <a:srgbClr val="FFFF00"/>
                </a:solidFill>
                <a:latin typeface="+mn-lt"/>
              </a:rPr>
              <a:t>TEXT: </a:t>
            </a:r>
            <a:br>
              <a:rPr lang="en-CA" sz="3200" dirty="0">
                <a:latin typeface="+mn-lt"/>
              </a:rPr>
            </a:br>
            <a:r>
              <a:rPr lang="en-CA" sz="3200" dirty="0">
                <a:latin typeface="+mn-lt"/>
              </a:rPr>
              <a:t>Matthew 15:1-39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10074" y="81825"/>
            <a:ext cx="4619625" cy="4098600"/>
          </a:xfr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>
                <a:solidFill>
                  <a:srgbClr val="663300"/>
                </a:solidFill>
                <a:latin typeface="+mn-lt"/>
              </a:rPr>
              <a:t>MEMORY VERSE: 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0000CC"/>
                </a:solidFill>
                <a:latin typeface="+mn-lt"/>
              </a:rPr>
              <a:t>“But he answered and said unto them, Why do ye also transgress the commandment of God by your tradition?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(Matthew 15:3). 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B229B-567A-7281-A083-FAC4FF9D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" y="1909763"/>
            <a:ext cx="4216997" cy="323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90487" y="1292625"/>
            <a:ext cx="5453063" cy="378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CA" sz="2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Some of these benefits are:</a:t>
            </a:r>
            <a:endParaRPr sz="2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  <a:p>
            <a:pPr marL="447675" lvl="0" indent="-447675" algn="just" rtl="0">
              <a:lnSpc>
                <a:spcPct val="10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Experience of God's presence</a:t>
            </a:r>
            <a:endParaRPr sz="2200" dirty="0">
              <a:latin typeface="+mn-lt"/>
              <a:ea typeface="Roboto"/>
              <a:cs typeface="Roboto"/>
              <a:sym typeface="Roboto"/>
            </a:endParaRPr>
          </a:p>
          <a:p>
            <a:pPr marL="447675" lvl="0" indent="-447675" algn="just" rtl="0">
              <a:lnSpc>
                <a:spcPct val="10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Answers to prayers</a:t>
            </a:r>
            <a:endParaRPr sz="2200" dirty="0">
              <a:latin typeface="+mn-lt"/>
              <a:ea typeface="Roboto"/>
              <a:cs typeface="Roboto"/>
              <a:sym typeface="Roboto"/>
            </a:endParaRPr>
          </a:p>
          <a:p>
            <a:pPr marL="447675" lvl="0" indent="-447675" algn="just" rtl="0">
              <a:lnSpc>
                <a:spcPct val="10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Divine help and provision</a:t>
            </a:r>
          </a:p>
          <a:p>
            <a:pPr marL="447675" lvl="0" indent="-447675" algn="just" rtl="0">
              <a:lnSpc>
                <a:spcPct val="10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Protection and preservation from evil</a:t>
            </a:r>
            <a:endParaRPr sz="2200" dirty="0">
              <a:latin typeface="+mn-lt"/>
              <a:ea typeface="Roboto"/>
              <a:cs typeface="Roboto"/>
              <a:sym typeface="Roboto"/>
            </a:endParaRPr>
          </a:p>
          <a:p>
            <a:pPr marL="447675" lvl="0" indent="-447675" algn="just" rtl="0">
              <a:lnSpc>
                <a:spcPct val="10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Good success</a:t>
            </a:r>
            <a:endParaRPr sz="2200" dirty="0">
              <a:latin typeface="+mn-lt"/>
              <a:ea typeface="Roboto"/>
              <a:cs typeface="Roboto"/>
              <a:sym typeface="Roboto"/>
            </a:endParaRPr>
          </a:p>
          <a:p>
            <a:pPr marL="447675" lvl="0" indent="-447675" algn="just" rtl="0">
              <a:lnSpc>
                <a:spcPct val="10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Healing and divine health</a:t>
            </a:r>
            <a:endParaRPr sz="2200" dirty="0">
              <a:latin typeface="+mn-lt"/>
              <a:ea typeface="Roboto"/>
              <a:cs typeface="Roboto"/>
              <a:sym typeface="Roboto"/>
            </a:endParaRPr>
          </a:p>
          <a:p>
            <a:pPr marL="447675" lvl="0" indent="-447675" algn="just" rtl="0">
              <a:lnSpc>
                <a:spcPct val="10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200" dirty="0">
                <a:latin typeface="+mn-lt"/>
                <a:ea typeface="Roboto"/>
                <a:cs typeface="Roboto"/>
                <a:sym typeface="Roboto"/>
              </a:rPr>
              <a:t>Eternal life in heaven with God and crown with stars.</a:t>
            </a:r>
            <a:endParaRPr sz="2200" dirty="0">
              <a:latin typeface="+mn-lt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750" y="1340250"/>
            <a:ext cx="3433761" cy="34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1;p26">
            <a:extLst>
              <a:ext uri="{FF2B5EF4-FFF2-40B4-BE49-F238E27FC236}">
                <a16:creationId xmlns:a16="http://schemas.microsoft.com/office/drawing/2014/main" id="{5EA6C381-C8BD-B4B1-1F5D-99260E080C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487" y="100600"/>
            <a:ext cx="8963025" cy="90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47675" indent="-447675" algn="just"/>
            <a:r>
              <a:rPr lang="en-C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BENEFITS OF EXALTING GOD'S COMMANDMENT OVER TRADITION</a:t>
            </a:r>
            <a:r>
              <a:rPr lang="en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CONT’D.</a:t>
            </a:r>
            <a:endParaRPr sz="2900" dirty="0"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/>
        </p:nvSpPr>
        <p:spPr>
          <a:xfrm>
            <a:off x="90488" y="1254800"/>
            <a:ext cx="6215062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It is only those who exalt the Name of God through their lifestyle that will enjoy these benefits.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If you are still doing bad things, why don't you surrender your life to Jesus now, by repenting and forsaking your sins and accepting Jesus as your personal Lord and Saviour.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+mn-lt"/>
                <a:ea typeface="Roboto"/>
                <a:cs typeface="Roboto"/>
                <a:sym typeface="Roboto"/>
              </a:rPr>
              <a:t>It is then that you can exalt God and enjoy the blessings of God. </a:t>
            </a:r>
            <a:endParaRPr sz="2400" dirty="0">
              <a:latin typeface="+mn-lt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606" y="1724025"/>
            <a:ext cx="2374906" cy="24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1;p26">
            <a:extLst>
              <a:ext uri="{FF2B5EF4-FFF2-40B4-BE49-F238E27FC236}">
                <a16:creationId xmlns:a16="http://schemas.microsoft.com/office/drawing/2014/main" id="{A316A919-AD13-8828-27AF-7E8303F70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487" y="100600"/>
            <a:ext cx="8963025" cy="90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47675" indent="-447675" algn="just"/>
            <a:r>
              <a:rPr lang="en-C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BENEFITS OF EXALTING GOD'S COMMANDMENT OVER TRADITION</a:t>
            </a:r>
            <a:r>
              <a:rPr lang="en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CONT’D.</a:t>
            </a:r>
            <a:endParaRPr sz="2900" dirty="0"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95FE3-C4CC-8760-07DE-3D3F04B70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4824" y="9524"/>
            <a:ext cx="4752976" cy="5067301"/>
          </a:xfrm>
        </p:spPr>
        <p:txBody>
          <a:bodyPr>
            <a:noAutofit/>
          </a:bodyPr>
          <a:lstStyle/>
          <a:p>
            <a:pPr marL="361950" indent="-36195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+mn-lt"/>
              </a:rPr>
              <a:t>State the fifth commandment __</a:t>
            </a:r>
          </a:p>
          <a:p>
            <a:pPr marL="361950" indent="-36195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+mn-lt"/>
              </a:rPr>
              <a:t>Which should be placed higher tradition or God's commandments? _________</a:t>
            </a:r>
          </a:p>
          <a:p>
            <a:pPr marL="361950" indent="-36195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+mn-lt"/>
              </a:rPr>
              <a:t>Mention two people in the Bible that exalted God's commandment. ____________</a:t>
            </a:r>
          </a:p>
          <a:p>
            <a:pPr marL="361950" indent="-36195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+mn-lt"/>
              </a:rPr>
              <a:t>How should a Christian exalt God's word? _____________</a:t>
            </a:r>
          </a:p>
          <a:p>
            <a:pPr marL="361950" indent="-36195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+mn-lt"/>
              </a:rPr>
              <a:t>Mention any two benefits of exalting God's commandments </a:t>
            </a:r>
          </a:p>
          <a:p>
            <a:pPr marL="361950" indent="-36195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+mn-lt"/>
              </a:rPr>
              <a:t>A sinner can exalt God's commandment. Yes/No?</a:t>
            </a:r>
            <a:endParaRPr lang="en-CA" sz="23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Google Shape;195;p29">
            <a:extLst>
              <a:ext uri="{FF2B5EF4-FFF2-40B4-BE49-F238E27FC236}">
                <a16:creationId xmlns:a16="http://schemas.microsoft.com/office/drawing/2014/main" id="{A8758E5A-CE3B-D25F-B935-8DA7E819DB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" y="66674"/>
            <a:ext cx="4238624" cy="193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872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168849" y="273200"/>
            <a:ext cx="8851325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n-lt"/>
              </a:rPr>
              <a:t>LESSON, THOUGHT, ACTIVITY: &amp; CHORUSES: </a:t>
            </a:r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0739D-47F2-F922-7D80-5B83CDEECD60}"/>
              </a:ext>
            </a:extLst>
          </p:cNvPr>
          <p:cNvSpPr txBox="1"/>
          <p:nvPr/>
        </p:nvSpPr>
        <p:spPr>
          <a:xfrm>
            <a:off x="108237" y="1300698"/>
            <a:ext cx="8911937" cy="3948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LESSON: </a:t>
            </a:r>
            <a:r>
              <a:rPr lang="en-US" sz="2400" dirty="0">
                <a:latin typeface="+mn-lt"/>
              </a:rPr>
              <a:t>God has exalted His word above everything.</a:t>
            </a:r>
          </a:p>
          <a:p>
            <a:pPr marL="447675" indent="-4476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THOUGHT: </a:t>
            </a:r>
            <a:r>
              <a:rPr lang="en-US" sz="2400" dirty="0">
                <a:latin typeface="+mn-lt"/>
              </a:rPr>
              <a:t>I must exalt God's word in my life so as to enjoy God's </a:t>
            </a:r>
            <a:r>
              <a:rPr lang="en-US" sz="2400" dirty="0" err="1">
                <a:latin typeface="+mn-lt"/>
              </a:rPr>
              <a:t>favour</a:t>
            </a:r>
            <a:r>
              <a:rPr lang="en-US" sz="2400" dirty="0">
                <a:latin typeface="+mn-lt"/>
              </a:rPr>
              <a:t> and blessings.</a:t>
            </a:r>
          </a:p>
          <a:p>
            <a:pPr marL="447675" indent="-4476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ACTIVITY: </a:t>
            </a:r>
            <a:r>
              <a:rPr lang="en-US" sz="2400" dirty="0">
                <a:latin typeface="+mn-lt"/>
              </a:rPr>
              <a:t>Two children should be called out to explain how friends of Jesus can exalt God's commandment over tradition.</a:t>
            </a:r>
          </a:p>
          <a:p>
            <a:pPr marL="447675" indent="-4476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CHORUSES</a:t>
            </a:r>
            <a:r>
              <a:rPr lang="en-US" sz="2400" dirty="0">
                <a:latin typeface="+mn-lt"/>
              </a:rPr>
              <a:t>: (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) Blessings and </a:t>
            </a:r>
            <a:r>
              <a:rPr lang="en-US" sz="2400" dirty="0" err="1">
                <a:latin typeface="+mn-lt"/>
              </a:rPr>
              <a:t>honour</a:t>
            </a:r>
            <a:r>
              <a:rPr lang="en-US" sz="2400" dirty="0">
                <a:latin typeface="+mn-lt"/>
              </a:rPr>
              <a:t> and glory and praise (ii) Immortal God, invincible God (iii) We bring the sacrifice of praise.</a:t>
            </a:r>
            <a:endParaRPr lang="en-CA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7948CC-07FD-6ADF-4F5D-A33EE4F1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02"/>
            <a:ext cx="3709359" cy="749905"/>
          </a:xfrm>
        </p:spPr>
        <p:txBody>
          <a:bodyPr wrap="square" anchor="t">
            <a:normAutofit/>
          </a:bodyPr>
          <a:lstStyle/>
          <a:p>
            <a:r>
              <a:rPr lang="en-C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521B1D-E8DE-5E3F-50E3-295BDE049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359" y="57902"/>
            <a:ext cx="5364000" cy="4968000"/>
          </a:xfrm>
        </p:spPr>
        <p:txBody>
          <a:bodyPr wrap="square" anchor="t">
            <a:noAutofit/>
          </a:bodyPr>
          <a:lstStyle/>
          <a:p>
            <a:pPr marL="361950" lvl="0" indent="-361950" algn="just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CA" sz="2600" dirty="0">
                <a:solidFill>
                  <a:srgbClr val="000000"/>
                </a:solidFill>
                <a:latin typeface="+mn-lt"/>
              </a:rPr>
              <a:t>To exalt is to honour, hold in high esteem or to be raised in rank or status. </a:t>
            </a:r>
          </a:p>
          <a:p>
            <a:pPr marL="361950" lvl="0" indent="-361950" algn="just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CA" sz="2600" dirty="0">
                <a:solidFill>
                  <a:srgbClr val="000000"/>
                </a:solidFill>
                <a:latin typeface="+mn-lt"/>
              </a:rPr>
              <a:t>People usually honour whom they love in the society. </a:t>
            </a:r>
          </a:p>
          <a:p>
            <a:pPr marL="361950" lvl="0" indent="-361950" algn="just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CA" sz="2600" dirty="0">
                <a:solidFill>
                  <a:srgbClr val="000000"/>
                </a:solidFill>
                <a:latin typeface="+mn-lt"/>
              </a:rPr>
              <a:t>As a friend of Jesus and a child of God, we are to exalt God more than anything or anyone in this world.</a:t>
            </a:r>
          </a:p>
          <a:p>
            <a:pPr marL="361950" indent="-361950" algn="just">
              <a:lnSpc>
                <a:spcPct val="105000"/>
              </a:lnSpc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Commandment is a rule to be strictly observed.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D28BB-1D66-38EC-3368-229263CAF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6" y="989848"/>
            <a:ext cx="3595103" cy="40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5062" y="25226"/>
            <a:ext cx="4240500" cy="1199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 CONT’D.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275562" y="25226"/>
            <a:ext cx="4833376" cy="5047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0975" lvl="0" indent="-180975" algn="just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600" dirty="0">
                <a:solidFill>
                  <a:srgbClr val="00B050"/>
                </a:solidFill>
                <a:latin typeface="+mn-lt"/>
              </a:rPr>
              <a:t>Ten Commandments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were given to the children of Israel at Mount Sinai by God when they journeyed from Egypt to the Promised Land under the leadership of Moses. </a:t>
            </a:r>
          </a:p>
          <a:p>
            <a:pPr marL="180975" lvl="0" indent="-180975" algn="just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The commandments were to control their </a:t>
            </a:r>
            <a:r>
              <a:rPr lang="en-US" sz="2600" dirty="0" err="1">
                <a:solidFill>
                  <a:srgbClr val="000000"/>
                </a:solidFill>
                <a:latin typeface="+mn-lt"/>
              </a:rPr>
              <a:t>behaviour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and relationship with God and with one another. </a:t>
            </a:r>
            <a:endParaRPr sz="2600" dirty="0">
              <a:solidFill>
                <a:srgbClr val="00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6B3C91-D105-1C60-FAA2-37D0D622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" y="1342777"/>
            <a:ext cx="4240500" cy="38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-1" y="43725"/>
            <a:ext cx="4304581" cy="1284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INTRODUCTIONS CONT’D</a:t>
            </a: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313206" y="43724"/>
            <a:ext cx="4733721" cy="498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-26670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+mn-lt"/>
              </a:rPr>
              <a:t>Tradition is a part of culture that is passed from person to person or generation to generation. </a:t>
            </a:r>
          </a:p>
          <a:p>
            <a:pPr marL="266700" lvl="0" indent="-26670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+mn-lt"/>
              </a:rPr>
              <a:t>It could also refer to an inherited pattern of thought or action which may not be in line with the word of God.</a:t>
            </a:r>
            <a:endParaRPr sz="2600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25" y="2051025"/>
            <a:ext cx="4101300" cy="17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-1" y="43725"/>
            <a:ext cx="4304581" cy="1284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INTRODUCTIONS CONT’D</a:t>
            </a: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313205" y="43724"/>
            <a:ext cx="4788000" cy="498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indent="-266700" algn="just">
              <a:lnSpc>
                <a:spcPct val="11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Jesus Christ, our </a:t>
            </a:r>
            <a:r>
              <a:rPr lang="en-US" sz="2600" dirty="0" err="1">
                <a:solidFill>
                  <a:srgbClr val="000000"/>
                </a:solidFill>
                <a:latin typeface="+mn-lt"/>
              </a:rPr>
              <a:t>Saviour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, the Son of God, highly exalted His father's commandments above the traditions of men to fulfill the purpose of His coming to this world. </a:t>
            </a:r>
          </a:p>
          <a:p>
            <a:pPr marL="266700" indent="-266700" algn="just">
              <a:lnSpc>
                <a:spcPct val="11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As a child of God, you must follow His footsteps by obeying the commandments of God in every area of life so as to give God the glory. </a:t>
            </a:r>
            <a:endParaRPr sz="2600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76C15-5DF1-8E0B-17B4-41F6205B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" y="1415143"/>
            <a:ext cx="4261785" cy="36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D852E3E-2ED7-A7DE-4FB9-B0E4A3B8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7" y="82608"/>
            <a:ext cx="6247800" cy="702396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latin typeface="+mn-lt"/>
              </a:rPr>
              <a:t>The study is in 3 parts:</a:t>
            </a:r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984172-3D6B-D79E-2BB0-ACC8D6199FC3}"/>
              </a:ext>
            </a:extLst>
          </p:cNvPr>
          <p:cNvGrpSpPr/>
          <p:nvPr/>
        </p:nvGrpSpPr>
        <p:grpSpPr>
          <a:xfrm>
            <a:off x="980535" y="717364"/>
            <a:ext cx="8050198" cy="4196937"/>
            <a:chOff x="980535" y="717364"/>
            <a:chExt cx="8050198" cy="4196937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56E42577-30AC-F874-7BF5-1A16266D215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7329120"/>
                </p:ext>
              </p:extLst>
            </p:nvPr>
          </p:nvGraphicFramePr>
          <p:xfrm>
            <a:off x="980535" y="717364"/>
            <a:ext cx="8050198" cy="41969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0E603F-4371-D61A-ECF2-21663DBDDA0F}"/>
                </a:ext>
              </a:extLst>
            </p:cNvPr>
            <p:cNvGrpSpPr/>
            <p:nvPr/>
          </p:nvGrpSpPr>
          <p:grpSpPr>
            <a:xfrm>
              <a:off x="1195078" y="1338466"/>
              <a:ext cx="990600" cy="3001640"/>
              <a:chOff x="1195078" y="1338466"/>
              <a:chExt cx="990600" cy="300164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BE958B-1D61-267C-9333-659E5B68128A}"/>
                  </a:ext>
                </a:extLst>
              </p:cNvPr>
              <p:cNvSpPr txBox="1"/>
              <p:nvPr/>
            </p:nvSpPr>
            <p:spPr>
              <a:xfrm>
                <a:off x="1195078" y="1338466"/>
                <a:ext cx="66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BA6BDB-2F67-A74E-88FD-843D5E50C928}"/>
                  </a:ext>
                </a:extLst>
              </p:cNvPr>
              <p:cNvSpPr txBox="1"/>
              <p:nvPr/>
            </p:nvSpPr>
            <p:spPr>
              <a:xfrm>
                <a:off x="1525278" y="2577676"/>
                <a:ext cx="66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7DD8F-0FC9-09B1-C166-AA0D73F3ABD5}"/>
                  </a:ext>
                </a:extLst>
              </p:cNvPr>
              <p:cNvSpPr txBox="1"/>
              <p:nvPr/>
            </p:nvSpPr>
            <p:spPr>
              <a:xfrm>
                <a:off x="1264090" y="3816886"/>
                <a:ext cx="66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35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691-0D09-8811-9E04-0B5ADB39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" y="249750"/>
            <a:ext cx="9092700" cy="623700"/>
          </a:xfrm>
        </p:spPr>
        <p:txBody>
          <a:bodyPr wrap="square" anchor="t">
            <a:noAutofit/>
          </a:bodyPr>
          <a:lstStyle/>
          <a:p>
            <a:pPr marL="358775" indent="-358775" algn="just">
              <a:lnSpc>
                <a:spcPct val="90000"/>
              </a:lnSpc>
            </a:pPr>
            <a:r>
              <a:rPr lang="en-CA" sz="3000" dirty="0">
                <a:latin typeface="+mn-lt"/>
              </a:rPr>
              <a:t>1.	GOD’S COMMANDMENTS: </a:t>
            </a:r>
            <a:r>
              <a:rPr lang="fi-FI" sz="2600" dirty="0">
                <a:solidFill>
                  <a:schemeClr val="accent1">
                    <a:lumMod val="10000"/>
                    <a:lumOff val="90000"/>
                  </a:schemeClr>
                </a:solidFill>
                <a:latin typeface="+mn-lt"/>
              </a:rPr>
              <a:t>Matthew 15:1-9; Exodus 20:1-17; Luke 10:25-28 </a:t>
            </a:r>
            <a:endParaRPr lang="en-CA" sz="2600" dirty="0">
              <a:solidFill>
                <a:schemeClr val="accent1">
                  <a:lumMod val="10000"/>
                  <a:lumOff val="90000"/>
                </a:schemeClr>
              </a:solidFill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7981DC-1931-7BB1-815B-A905CAF9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575" y="1286625"/>
            <a:ext cx="6127350" cy="3742575"/>
          </a:xfrm>
        </p:spPr>
        <p:txBody>
          <a:bodyPr>
            <a:noAutofit/>
          </a:bodyPr>
          <a:lstStyle/>
          <a:p>
            <a:pPr marL="266700" indent="-266700" algn="just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Our loving God knows what is best for His children, </a:t>
            </a:r>
          </a:p>
          <a:p>
            <a:pPr marL="266700" indent="-266700" algn="just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He has given us some commandments (rules) to obey so as to live a life that will exalt His name. </a:t>
            </a:r>
          </a:p>
          <a:p>
            <a:pPr marL="266700" indent="-266700" algn="just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His love and care for His people made Him to give the children of Israel the Ten Commandments in the wilderness at Mount Sinai through Moses.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15FF6-44B6-EEED-0944-8D5CAE80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1562099"/>
            <a:ext cx="2786019" cy="29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D491-D77C-D59A-5A6F-44BC8C86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9" y="0"/>
            <a:ext cx="3603050" cy="1584000"/>
          </a:xfrm>
        </p:spPr>
        <p:txBody>
          <a:bodyPr>
            <a:normAutofit/>
          </a:bodyPr>
          <a:lstStyle/>
          <a:p>
            <a:pPr algn="r"/>
            <a:r>
              <a:rPr lang="en-CA" sz="3000" dirty="0">
                <a:latin typeface="+mn-lt"/>
              </a:rPr>
              <a:t>PT.1: GOD’S COMMANDMENTS CONT’D.</a:t>
            </a:r>
            <a:endParaRPr lang="en-CA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AE8BC-7E11-A018-FFE0-2FAAB5EB2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26875"/>
            <a:ext cx="3695699" cy="3420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 algn="just">
              <a:lnSpc>
                <a:spcPct val="105000"/>
              </a:lnSpc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B050"/>
                </a:solidFill>
                <a:latin typeface="+mn-lt"/>
              </a:rPr>
              <a:t>These commandments are: </a:t>
            </a:r>
          </a:p>
          <a:p>
            <a:pPr marL="542925" indent="-361950" algn="just">
              <a:lnSpc>
                <a:spcPct val="105000"/>
              </a:lnSpc>
              <a:spcAft>
                <a:spcPts val="600"/>
              </a:spcAft>
              <a:buClrTx/>
              <a:buSzPct val="100000"/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Thou shalt have no other gods before me,</a:t>
            </a:r>
          </a:p>
          <a:p>
            <a:pPr marL="542925" indent="-361950" algn="just">
              <a:lnSpc>
                <a:spcPct val="105000"/>
              </a:lnSpc>
              <a:spcAft>
                <a:spcPts val="600"/>
              </a:spcAft>
              <a:buClrTx/>
              <a:buSzPct val="100000"/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Thou shalt not make unto thee any graven image,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DA229-951F-21DB-FB03-D320CA560574}"/>
              </a:ext>
            </a:extLst>
          </p:cNvPr>
          <p:cNvSpPr txBox="1"/>
          <p:nvPr/>
        </p:nvSpPr>
        <p:spPr>
          <a:xfrm>
            <a:off x="3764756" y="0"/>
            <a:ext cx="5207794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Thou shalt not take the name of the Lord thy God in vain,</a:t>
            </a:r>
          </a:p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Remember the Sabbath day to keep it holy,</a:t>
            </a:r>
          </a:p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Honour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thy father and thy mother,</a:t>
            </a:r>
          </a:p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Thou shalt not kill,</a:t>
            </a:r>
          </a:p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Thou shalt not commit adultery (immorality of any kind), </a:t>
            </a:r>
          </a:p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Thou shalt not steal, </a:t>
            </a:r>
          </a:p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Thou shalt not bear false witness against thy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neighbour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</a:t>
            </a:r>
          </a:p>
          <a:p>
            <a:pPr marL="447675" indent="-447675" algn="just">
              <a:spcAft>
                <a:spcPts val="600"/>
              </a:spcAft>
              <a:buSzPct val="100000"/>
              <a:buAutoNum type="romanLcPeriod" startAt="3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Thou shalt not covet.</a:t>
            </a:r>
          </a:p>
        </p:txBody>
      </p:sp>
    </p:spTree>
    <p:extLst>
      <p:ext uri="{BB962C8B-B14F-4D97-AF65-F5344CB8AC3E}">
        <p14:creationId xmlns:p14="http://schemas.microsoft.com/office/powerpoint/2010/main" val="425679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1645</Words>
  <Application>Microsoft Office PowerPoint</Application>
  <PresentationFormat>On-screen Show (16:9)</PresentationFormat>
  <Paragraphs>131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Roboto</vt:lpstr>
      <vt:lpstr>Merriweather</vt:lpstr>
      <vt:lpstr>Arial</vt:lpstr>
      <vt:lpstr>Wingdings</vt:lpstr>
      <vt:lpstr>Paradigm</vt:lpstr>
      <vt:lpstr>CHRIST EXALTS GOD'S COMMANDMENTS OVER TRADITIONS</vt:lpstr>
      <vt:lpstr>TEXT:  Matthew 15:1-39</vt:lpstr>
      <vt:lpstr>INTRODUCTION</vt:lpstr>
      <vt:lpstr>INTRODUCTION CONT’D.</vt:lpstr>
      <vt:lpstr>INTRODUCTIONS CONT’D</vt:lpstr>
      <vt:lpstr>INTRODUCTIONS CONT’D</vt:lpstr>
      <vt:lpstr>The study is in 3 parts:</vt:lpstr>
      <vt:lpstr>1. GOD’S COMMANDMENTS: Matthew 15:1-9; Exodus 20:1-17; Luke 10:25-28 </vt:lpstr>
      <vt:lpstr>PT.1: GOD’S COMMANDMENTS CONT’D.</vt:lpstr>
      <vt:lpstr>GOD’S COMMANDMENTS CONT’D.</vt:lpstr>
      <vt:lpstr>GOD’S COMMANDMENTS CONT’D.</vt:lpstr>
      <vt:lpstr>2. CHRIST EXALTS GOD'S COMMANDMENTS OVER TRADITION: Matthew 15:1-9; Exodus 20:1-17; Luke 10:25-28</vt:lpstr>
      <vt:lpstr>2. CHRIST EXALTS GOD'S COMMANDMENTS OVER TRADITION CONT’D.             </vt:lpstr>
      <vt:lpstr>2. CHRIST EXALTS GOD'S COMMANDMENTS OVER TRADITION CONT’D.             </vt:lpstr>
      <vt:lpstr>2. CHRIST EXALTS GOD'S COMMANDMENTS OVER TRADITION CONT’D.              </vt:lpstr>
      <vt:lpstr>2. CHRIST EXALTS GOD'S COMMANDMENTS OVER TRADITION CONT’D.                         </vt:lpstr>
      <vt:lpstr>2. CHRIST EXALTS GOD'S COMMANDMENTS OVER TRADITION CONT’D.                         </vt:lpstr>
      <vt:lpstr>PowerPoint Presentation</vt:lpstr>
      <vt:lpstr>3. BENEFITS OF EXALTING GOD'S COMMANDMENT OVER TRADITION: Matt. 14:21-31; Numbers 25:12-13</vt:lpstr>
      <vt:lpstr>3. BENEFITS OF EXALTING GOD'S COMMANDMENT OVER TRADITION CONT’D.</vt:lpstr>
      <vt:lpstr>3. BENEFITS OF EXALTING GOD'S COMMANDMENT OVER TRADITION CONT’D.</vt:lpstr>
      <vt:lpstr>PowerPoint Presentation</vt:lpstr>
      <vt:lpstr>LESSON, THOUGHT, ACTIVITY: &amp; CHORUSES: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EXALTS GOD'S COMMANDMENTS OVER TRADITIONS</dc:title>
  <cp:lastModifiedBy>DLBC Manitoba</cp:lastModifiedBy>
  <cp:revision>36</cp:revision>
  <dcterms:modified xsi:type="dcterms:W3CDTF">2023-11-22T06:44:35Z</dcterms:modified>
</cp:coreProperties>
</file>