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73" r:id="rId3"/>
    <p:sldId id="259" r:id="rId4"/>
    <p:sldId id="269" r:id="rId5"/>
    <p:sldId id="262" r:id="rId6"/>
    <p:sldId id="276" r:id="rId7"/>
    <p:sldId id="260" r:id="rId8"/>
    <p:sldId id="277" r:id="rId9"/>
    <p:sldId id="261" r:id="rId10"/>
    <p:sldId id="263" r:id="rId11"/>
    <p:sldId id="264" r:id="rId12"/>
    <p:sldId id="275" r:id="rId13"/>
    <p:sldId id="278" r:id="rId14"/>
    <p:sldId id="265" r:id="rId15"/>
    <p:sldId id="267" r:id="rId16"/>
    <p:sldId id="279" r:id="rId17"/>
    <p:sldId id="268" r:id="rId18"/>
    <p:sldId id="280" r:id="rId19"/>
    <p:sldId id="281" r:id="rId20"/>
    <p:sldId id="27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82" autoAdjust="0"/>
  </p:normalViewPr>
  <p:slideViewPr>
    <p:cSldViewPr>
      <p:cViewPr varScale="1">
        <p:scale>
          <a:sx n="68" d="100"/>
          <a:sy n="68" d="100"/>
        </p:scale>
        <p:origin x="1795"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F2499-3A5D-45B6-8697-8A0505FF51D5}" type="doc">
      <dgm:prSet loTypeId="urn:microsoft.com/office/officeart/2009/3/layout/StepUpProcess" loCatId="process" qsTypeId="urn:microsoft.com/office/officeart/2005/8/quickstyle/simple4" qsCatId="simple" csTypeId="urn:microsoft.com/office/officeart/2005/8/colors/colorful5" csCatId="colorful" phldr="1"/>
      <dgm:spPr/>
      <dgm:t>
        <a:bodyPr/>
        <a:lstStyle/>
        <a:p>
          <a:endParaRPr lang="en-CA"/>
        </a:p>
      </dgm:t>
    </dgm:pt>
    <dgm:pt modelId="{BBFAD063-B50F-4904-8A70-9B9A8A4CAFF7}">
      <dgm:prSet phldrT="[Text]" custT="1"/>
      <dgm:spPr/>
      <dgm:t>
        <a:bodyPr/>
        <a:lstStyle/>
        <a:p>
          <a:pPr algn="ctr"/>
          <a:r>
            <a:rPr lang="en-CA" sz="2500" b="0" dirty="0">
              <a:solidFill>
                <a:srgbClr val="FF0000"/>
              </a:solidFill>
              <a:effectLst/>
            </a:rPr>
            <a:t>1  </a:t>
          </a:r>
          <a:r>
            <a:rPr lang="en-ZA" sz="2500" b="0" dirty="0">
              <a:solidFill>
                <a:srgbClr val="FF0000"/>
              </a:solidFill>
              <a:effectLst/>
            </a:rPr>
            <a:t>FAMINE IN THE LAND</a:t>
          </a:r>
          <a:endParaRPr lang="en-CA" sz="2500" b="0" dirty="0">
            <a:solidFill>
              <a:srgbClr val="FF0000"/>
            </a:solidFill>
            <a:effectLst/>
          </a:endParaRPr>
        </a:p>
      </dgm:t>
    </dgm:pt>
    <dgm:pt modelId="{DD1CFC23-D58D-48DC-ADFB-13C2AFC45993}" type="parTrans" cxnId="{D6FE46DE-EB18-4275-8395-32569F593BAE}">
      <dgm:prSet/>
      <dgm:spPr/>
      <dgm:t>
        <a:bodyPr/>
        <a:lstStyle/>
        <a:p>
          <a:pPr algn="ctr"/>
          <a:endParaRPr lang="en-CA" sz="2500" b="0">
            <a:effectLst/>
          </a:endParaRPr>
        </a:p>
      </dgm:t>
    </dgm:pt>
    <dgm:pt modelId="{093FAA70-3F80-47B7-9020-B3E1647036C1}" type="sibTrans" cxnId="{D6FE46DE-EB18-4275-8395-32569F593BAE}">
      <dgm:prSet/>
      <dgm:spPr/>
      <dgm:t>
        <a:bodyPr/>
        <a:lstStyle/>
        <a:p>
          <a:pPr algn="ctr"/>
          <a:endParaRPr lang="en-CA" sz="2500" b="0">
            <a:effectLst/>
          </a:endParaRPr>
        </a:p>
      </dgm:t>
    </dgm:pt>
    <dgm:pt modelId="{57A0D4F0-94DE-4EB1-BEFA-28498876E2BE}">
      <dgm:prSet phldrT="[Text]" custT="1"/>
      <dgm:spPr/>
      <dgm:t>
        <a:bodyPr/>
        <a:lstStyle/>
        <a:p>
          <a:pPr algn="ctr"/>
          <a:r>
            <a:rPr lang="en-CA" sz="2500" b="0" dirty="0">
              <a:effectLst/>
            </a:rPr>
            <a:t>2  </a:t>
          </a:r>
          <a:r>
            <a:rPr lang="en-US" sz="2500" b="0" dirty="0">
              <a:effectLst/>
            </a:rPr>
            <a:t>JOSEPH'S ENCOUNTER WITH HIS BRETHREN</a:t>
          </a:r>
          <a:endParaRPr lang="en-CA" sz="2500" b="0" dirty="0">
            <a:effectLst/>
          </a:endParaRPr>
        </a:p>
      </dgm:t>
    </dgm:pt>
    <dgm:pt modelId="{93FF1DA9-1F6A-49ED-9B12-F1BED7069537}" type="parTrans" cxnId="{4EFE7FCC-AC5E-4F35-80B5-31EB357AE6B0}">
      <dgm:prSet/>
      <dgm:spPr/>
      <dgm:t>
        <a:bodyPr/>
        <a:lstStyle/>
        <a:p>
          <a:pPr algn="ctr"/>
          <a:endParaRPr lang="en-CA" sz="2500" b="0">
            <a:effectLst/>
          </a:endParaRPr>
        </a:p>
      </dgm:t>
    </dgm:pt>
    <dgm:pt modelId="{45A7404B-3876-477E-8BDE-25E89BA7BEC9}" type="sibTrans" cxnId="{4EFE7FCC-AC5E-4F35-80B5-31EB357AE6B0}">
      <dgm:prSet/>
      <dgm:spPr/>
      <dgm:t>
        <a:bodyPr/>
        <a:lstStyle/>
        <a:p>
          <a:pPr algn="ctr"/>
          <a:endParaRPr lang="en-CA" sz="2500" b="0">
            <a:effectLst/>
          </a:endParaRPr>
        </a:p>
      </dgm:t>
    </dgm:pt>
    <dgm:pt modelId="{A5D0DB83-1546-4ADA-BA22-A4BB4EA9F830}">
      <dgm:prSet phldrT="[Text]" custT="1"/>
      <dgm:spPr/>
      <dgm:t>
        <a:bodyPr/>
        <a:lstStyle/>
        <a:p>
          <a:pPr algn="ctr"/>
          <a:r>
            <a:rPr lang="en-CA" sz="2500" b="0" dirty="0">
              <a:solidFill>
                <a:srgbClr val="7030A0"/>
              </a:solidFill>
              <a:effectLst/>
            </a:rPr>
            <a:t>3  </a:t>
          </a:r>
          <a:r>
            <a:rPr lang="en-US" sz="2500" b="0" dirty="0">
              <a:solidFill>
                <a:srgbClr val="7030A0"/>
              </a:solidFill>
              <a:effectLst/>
            </a:rPr>
            <a:t>LESSONS FROM JOSEPH'S ENCOUNTER WITH HIS BROTHERS</a:t>
          </a:r>
          <a:endParaRPr lang="en-CA" sz="2500" b="0" dirty="0">
            <a:solidFill>
              <a:srgbClr val="7030A0"/>
            </a:solidFill>
            <a:effectLst/>
          </a:endParaRPr>
        </a:p>
      </dgm:t>
    </dgm:pt>
    <dgm:pt modelId="{E6B3B549-A41D-43E4-8D5D-DCEA0C217213}" type="parTrans" cxnId="{29A6FF51-9B9E-4317-877D-D5157ABFDEFC}">
      <dgm:prSet/>
      <dgm:spPr/>
      <dgm:t>
        <a:bodyPr/>
        <a:lstStyle/>
        <a:p>
          <a:pPr algn="ctr"/>
          <a:endParaRPr lang="en-CA" sz="2500" b="0">
            <a:effectLst/>
          </a:endParaRPr>
        </a:p>
      </dgm:t>
    </dgm:pt>
    <dgm:pt modelId="{640B3C06-6B20-4800-99E3-F51735249C01}" type="sibTrans" cxnId="{29A6FF51-9B9E-4317-877D-D5157ABFDEFC}">
      <dgm:prSet/>
      <dgm:spPr/>
      <dgm:t>
        <a:bodyPr/>
        <a:lstStyle/>
        <a:p>
          <a:pPr algn="ctr"/>
          <a:endParaRPr lang="en-CA" sz="2500" b="0">
            <a:effectLst/>
          </a:endParaRPr>
        </a:p>
      </dgm:t>
    </dgm:pt>
    <dgm:pt modelId="{143C5BF4-D286-4A08-9236-19FF7689F372}" type="pres">
      <dgm:prSet presAssocID="{DE7F2499-3A5D-45B6-8697-8A0505FF51D5}" presName="rootnode" presStyleCnt="0">
        <dgm:presLayoutVars>
          <dgm:chMax/>
          <dgm:chPref/>
          <dgm:dir/>
          <dgm:animLvl val="lvl"/>
        </dgm:presLayoutVars>
      </dgm:prSet>
      <dgm:spPr/>
    </dgm:pt>
    <dgm:pt modelId="{D5B8B85C-264C-4CB3-91D4-1A586FEE873C}" type="pres">
      <dgm:prSet presAssocID="{BBFAD063-B50F-4904-8A70-9B9A8A4CAFF7}" presName="composite" presStyleCnt="0"/>
      <dgm:spPr/>
    </dgm:pt>
    <dgm:pt modelId="{7D3533E4-2F71-462A-AC87-4E95B7B9063A}" type="pres">
      <dgm:prSet presAssocID="{BBFAD063-B50F-4904-8A70-9B9A8A4CAFF7}" presName="LShape" presStyleLbl="alignNode1" presStyleIdx="0" presStyleCnt="5"/>
      <dgm:spPr/>
    </dgm:pt>
    <dgm:pt modelId="{A49246F5-BC82-4C0D-90C6-838FDB7272E9}" type="pres">
      <dgm:prSet presAssocID="{BBFAD063-B50F-4904-8A70-9B9A8A4CAFF7}" presName="ParentText" presStyleLbl="revTx" presStyleIdx="0" presStyleCnt="3">
        <dgm:presLayoutVars>
          <dgm:chMax val="0"/>
          <dgm:chPref val="0"/>
          <dgm:bulletEnabled val="1"/>
        </dgm:presLayoutVars>
      </dgm:prSet>
      <dgm:spPr/>
    </dgm:pt>
    <dgm:pt modelId="{CEBAC76D-AAB5-43B6-B570-68FE53DE43B6}" type="pres">
      <dgm:prSet presAssocID="{BBFAD063-B50F-4904-8A70-9B9A8A4CAFF7}" presName="Triangle" presStyleLbl="alignNode1" presStyleIdx="1" presStyleCnt="5"/>
      <dgm:spPr/>
    </dgm:pt>
    <dgm:pt modelId="{02FE9913-8704-42A3-BB4E-76762A2184CB}" type="pres">
      <dgm:prSet presAssocID="{093FAA70-3F80-47B7-9020-B3E1647036C1}" presName="sibTrans" presStyleCnt="0"/>
      <dgm:spPr/>
    </dgm:pt>
    <dgm:pt modelId="{DCD1601A-EF60-46B5-8D46-3E9E291B936E}" type="pres">
      <dgm:prSet presAssocID="{093FAA70-3F80-47B7-9020-B3E1647036C1}" presName="space" presStyleCnt="0"/>
      <dgm:spPr/>
    </dgm:pt>
    <dgm:pt modelId="{2B50B736-04E8-42B4-AA5E-55F4266D6177}" type="pres">
      <dgm:prSet presAssocID="{57A0D4F0-94DE-4EB1-BEFA-28498876E2BE}" presName="composite" presStyleCnt="0"/>
      <dgm:spPr/>
    </dgm:pt>
    <dgm:pt modelId="{4BE18472-3A4E-4C4E-BDA2-73AC77439D2E}" type="pres">
      <dgm:prSet presAssocID="{57A0D4F0-94DE-4EB1-BEFA-28498876E2BE}" presName="LShape" presStyleLbl="alignNode1" presStyleIdx="2" presStyleCnt="5"/>
      <dgm:spPr/>
    </dgm:pt>
    <dgm:pt modelId="{0316B519-110A-487D-9006-6CAAEEA8EC6D}" type="pres">
      <dgm:prSet presAssocID="{57A0D4F0-94DE-4EB1-BEFA-28498876E2BE}" presName="ParentText" presStyleLbl="revTx" presStyleIdx="1" presStyleCnt="3">
        <dgm:presLayoutVars>
          <dgm:chMax val="0"/>
          <dgm:chPref val="0"/>
          <dgm:bulletEnabled val="1"/>
        </dgm:presLayoutVars>
      </dgm:prSet>
      <dgm:spPr/>
    </dgm:pt>
    <dgm:pt modelId="{AD8680B0-9A38-4AE2-B6D7-1ACB69C9C74F}" type="pres">
      <dgm:prSet presAssocID="{57A0D4F0-94DE-4EB1-BEFA-28498876E2BE}" presName="Triangle" presStyleLbl="alignNode1" presStyleIdx="3" presStyleCnt="5"/>
      <dgm:spPr/>
    </dgm:pt>
    <dgm:pt modelId="{34A88B89-5A07-4883-B489-DBB8DB76275B}" type="pres">
      <dgm:prSet presAssocID="{45A7404B-3876-477E-8BDE-25E89BA7BEC9}" presName="sibTrans" presStyleCnt="0"/>
      <dgm:spPr/>
    </dgm:pt>
    <dgm:pt modelId="{83879415-A37F-4756-A584-F4B307177195}" type="pres">
      <dgm:prSet presAssocID="{45A7404B-3876-477E-8BDE-25E89BA7BEC9}" presName="space" presStyleCnt="0"/>
      <dgm:spPr/>
    </dgm:pt>
    <dgm:pt modelId="{6DD4CEB5-B5F6-48E2-9783-54635C6A65FF}" type="pres">
      <dgm:prSet presAssocID="{A5D0DB83-1546-4ADA-BA22-A4BB4EA9F830}" presName="composite" presStyleCnt="0"/>
      <dgm:spPr/>
    </dgm:pt>
    <dgm:pt modelId="{212561FF-17D3-4694-A52F-7958F02813F0}" type="pres">
      <dgm:prSet presAssocID="{A5D0DB83-1546-4ADA-BA22-A4BB4EA9F830}" presName="LShape" presStyleLbl="alignNode1" presStyleIdx="4" presStyleCnt="5"/>
      <dgm:spPr/>
    </dgm:pt>
    <dgm:pt modelId="{AC6BAE0F-B4B6-4288-A615-37A8118AD1C8}" type="pres">
      <dgm:prSet presAssocID="{A5D0DB83-1546-4ADA-BA22-A4BB4EA9F830}" presName="ParentText" presStyleLbl="revTx" presStyleIdx="2" presStyleCnt="3">
        <dgm:presLayoutVars>
          <dgm:chMax val="0"/>
          <dgm:chPref val="0"/>
          <dgm:bulletEnabled val="1"/>
        </dgm:presLayoutVars>
      </dgm:prSet>
      <dgm:spPr/>
    </dgm:pt>
  </dgm:ptLst>
  <dgm:cxnLst>
    <dgm:cxn modelId="{7DB02217-2A39-4D56-9F9A-202358FD8933}" type="presOf" srcId="{A5D0DB83-1546-4ADA-BA22-A4BB4EA9F830}" destId="{AC6BAE0F-B4B6-4288-A615-37A8118AD1C8}" srcOrd="0" destOrd="0" presId="urn:microsoft.com/office/officeart/2009/3/layout/StepUpProcess"/>
    <dgm:cxn modelId="{E7090161-1C4D-4A2E-A7FB-B56783CC3367}" type="presOf" srcId="{57A0D4F0-94DE-4EB1-BEFA-28498876E2BE}" destId="{0316B519-110A-487D-9006-6CAAEEA8EC6D}" srcOrd="0" destOrd="0" presId="urn:microsoft.com/office/officeart/2009/3/layout/StepUpProcess"/>
    <dgm:cxn modelId="{97D26670-4282-462D-9FB8-A21298859E84}" type="presOf" srcId="{BBFAD063-B50F-4904-8A70-9B9A8A4CAFF7}" destId="{A49246F5-BC82-4C0D-90C6-838FDB7272E9}" srcOrd="0" destOrd="0" presId="urn:microsoft.com/office/officeart/2009/3/layout/StepUpProcess"/>
    <dgm:cxn modelId="{29A6FF51-9B9E-4317-877D-D5157ABFDEFC}" srcId="{DE7F2499-3A5D-45B6-8697-8A0505FF51D5}" destId="{A5D0DB83-1546-4ADA-BA22-A4BB4EA9F830}" srcOrd="2" destOrd="0" parTransId="{E6B3B549-A41D-43E4-8D5D-DCEA0C217213}" sibTransId="{640B3C06-6B20-4800-99E3-F51735249C01}"/>
    <dgm:cxn modelId="{4EFE7FCC-AC5E-4F35-80B5-31EB357AE6B0}" srcId="{DE7F2499-3A5D-45B6-8697-8A0505FF51D5}" destId="{57A0D4F0-94DE-4EB1-BEFA-28498876E2BE}" srcOrd="1" destOrd="0" parTransId="{93FF1DA9-1F6A-49ED-9B12-F1BED7069537}" sibTransId="{45A7404B-3876-477E-8BDE-25E89BA7BEC9}"/>
    <dgm:cxn modelId="{D6FE46DE-EB18-4275-8395-32569F593BAE}" srcId="{DE7F2499-3A5D-45B6-8697-8A0505FF51D5}" destId="{BBFAD063-B50F-4904-8A70-9B9A8A4CAFF7}" srcOrd="0" destOrd="0" parTransId="{DD1CFC23-D58D-48DC-ADFB-13C2AFC45993}" sibTransId="{093FAA70-3F80-47B7-9020-B3E1647036C1}"/>
    <dgm:cxn modelId="{DE464DF2-52BD-4540-AF9C-26E1A4592A12}" type="presOf" srcId="{DE7F2499-3A5D-45B6-8697-8A0505FF51D5}" destId="{143C5BF4-D286-4A08-9236-19FF7689F372}" srcOrd="0" destOrd="0" presId="urn:microsoft.com/office/officeart/2009/3/layout/StepUpProcess"/>
    <dgm:cxn modelId="{F9B3701B-9060-470D-9B39-3CCB58FCC129}" type="presParOf" srcId="{143C5BF4-D286-4A08-9236-19FF7689F372}" destId="{D5B8B85C-264C-4CB3-91D4-1A586FEE873C}" srcOrd="0" destOrd="0" presId="urn:microsoft.com/office/officeart/2009/3/layout/StepUpProcess"/>
    <dgm:cxn modelId="{E65412DD-D471-4728-9465-754B17917E73}" type="presParOf" srcId="{D5B8B85C-264C-4CB3-91D4-1A586FEE873C}" destId="{7D3533E4-2F71-462A-AC87-4E95B7B9063A}" srcOrd="0" destOrd="0" presId="urn:microsoft.com/office/officeart/2009/3/layout/StepUpProcess"/>
    <dgm:cxn modelId="{D08B9BF7-B44F-452E-94C3-C679C84078F2}" type="presParOf" srcId="{D5B8B85C-264C-4CB3-91D4-1A586FEE873C}" destId="{A49246F5-BC82-4C0D-90C6-838FDB7272E9}" srcOrd="1" destOrd="0" presId="urn:microsoft.com/office/officeart/2009/3/layout/StepUpProcess"/>
    <dgm:cxn modelId="{D70EAF8D-A25F-4B65-916D-9E0040887BD1}" type="presParOf" srcId="{D5B8B85C-264C-4CB3-91D4-1A586FEE873C}" destId="{CEBAC76D-AAB5-43B6-B570-68FE53DE43B6}" srcOrd="2" destOrd="0" presId="urn:microsoft.com/office/officeart/2009/3/layout/StepUpProcess"/>
    <dgm:cxn modelId="{A16B1E03-3AC2-4F3C-A5EE-7D408D2C83F5}" type="presParOf" srcId="{143C5BF4-D286-4A08-9236-19FF7689F372}" destId="{02FE9913-8704-42A3-BB4E-76762A2184CB}" srcOrd="1" destOrd="0" presId="urn:microsoft.com/office/officeart/2009/3/layout/StepUpProcess"/>
    <dgm:cxn modelId="{5FDA2FC8-875F-453C-803D-23FFAC9616C7}" type="presParOf" srcId="{02FE9913-8704-42A3-BB4E-76762A2184CB}" destId="{DCD1601A-EF60-46B5-8D46-3E9E291B936E}" srcOrd="0" destOrd="0" presId="urn:microsoft.com/office/officeart/2009/3/layout/StepUpProcess"/>
    <dgm:cxn modelId="{4C524746-E976-4E19-80C8-B5C98915A86C}" type="presParOf" srcId="{143C5BF4-D286-4A08-9236-19FF7689F372}" destId="{2B50B736-04E8-42B4-AA5E-55F4266D6177}" srcOrd="2" destOrd="0" presId="urn:microsoft.com/office/officeart/2009/3/layout/StepUpProcess"/>
    <dgm:cxn modelId="{09A4DE75-96E5-41AF-8CD8-7045250B3917}" type="presParOf" srcId="{2B50B736-04E8-42B4-AA5E-55F4266D6177}" destId="{4BE18472-3A4E-4C4E-BDA2-73AC77439D2E}" srcOrd="0" destOrd="0" presId="urn:microsoft.com/office/officeart/2009/3/layout/StepUpProcess"/>
    <dgm:cxn modelId="{AD914F78-1F19-4AF9-96F7-9B16CC310CE4}" type="presParOf" srcId="{2B50B736-04E8-42B4-AA5E-55F4266D6177}" destId="{0316B519-110A-487D-9006-6CAAEEA8EC6D}" srcOrd="1" destOrd="0" presId="urn:microsoft.com/office/officeart/2009/3/layout/StepUpProcess"/>
    <dgm:cxn modelId="{4E35E258-B752-429A-BA96-C364EA4838CF}" type="presParOf" srcId="{2B50B736-04E8-42B4-AA5E-55F4266D6177}" destId="{AD8680B0-9A38-4AE2-B6D7-1ACB69C9C74F}" srcOrd="2" destOrd="0" presId="urn:microsoft.com/office/officeart/2009/3/layout/StepUpProcess"/>
    <dgm:cxn modelId="{617772DC-9355-497F-943A-D8DA36CB5220}" type="presParOf" srcId="{143C5BF4-D286-4A08-9236-19FF7689F372}" destId="{34A88B89-5A07-4883-B489-DBB8DB76275B}" srcOrd="3" destOrd="0" presId="urn:microsoft.com/office/officeart/2009/3/layout/StepUpProcess"/>
    <dgm:cxn modelId="{1484369C-3662-4DA7-88BC-38CDECDFE13D}" type="presParOf" srcId="{34A88B89-5A07-4883-B489-DBB8DB76275B}" destId="{83879415-A37F-4756-A584-F4B307177195}" srcOrd="0" destOrd="0" presId="urn:microsoft.com/office/officeart/2009/3/layout/StepUpProcess"/>
    <dgm:cxn modelId="{327C4DBE-B237-4CC5-8F0F-5A07C65173E9}" type="presParOf" srcId="{143C5BF4-D286-4A08-9236-19FF7689F372}" destId="{6DD4CEB5-B5F6-48E2-9783-54635C6A65FF}" srcOrd="4" destOrd="0" presId="urn:microsoft.com/office/officeart/2009/3/layout/StepUpProcess"/>
    <dgm:cxn modelId="{E699F070-AB8F-4CE5-B404-79BA4DFD05EB}" type="presParOf" srcId="{6DD4CEB5-B5F6-48E2-9783-54635C6A65FF}" destId="{212561FF-17D3-4694-A52F-7958F02813F0}" srcOrd="0" destOrd="0" presId="urn:microsoft.com/office/officeart/2009/3/layout/StepUpProcess"/>
    <dgm:cxn modelId="{F6726583-D057-45A4-B62C-ED6AA91318CD}" type="presParOf" srcId="{6DD4CEB5-B5F6-48E2-9783-54635C6A65FF}" destId="{AC6BAE0F-B4B6-4288-A615-37A8118AD1C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09932-F688-406D-A2E2-BC53088855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0E8994-6B6C-495E-A868-889D1B899C33}">
      <dgm:prSet custT="1"/>
      <dgm:spPr/>
      <dgm:t>
        <a:bodyPr/>
        <a:lstStyle/>
        <a:p>
          <a:pPr algn="just">
            <a:lnSpc>
              <a:spcPct val="100000"/>
            </a:lnSpc>
          </a:pPr>
          <a:r>
            <a:rPr lang="en-US" sz="2500" dirty="0">
              <a:effectLst>
                <a:outerShdw blurRad="38100" dist="38100" dir="2700000" algn="tl">
                  <a:srgbClr val="000000">
                    <a:alpha val="43137"/>
                  </a:srgbClr>
                </a:outerShdw>
              </a:effectLst>
            </a:rPr>
            <a:t>LESSON: </a:t>
          </a:r>
          <a:r>
            <a:rPr lang="en-US" sz="2500" dirty="0"/>
            <a:t>God's ways are past finding out</a:t>
          </a:r>
        </a:p>
      </dgm:t>
    </dgm:pt>
    <dgm:pt modelId="{BDC7CBA9-2723-4087-9BB1-0CA73C7D4182}" type="parTrans" cxnId="{5B275AB8-B63C-4236-8C3B-5DE7D37F51D9}">
      <dgm:prSet/>
      <dgm:spPr/>
      <dgm:t>
        <a:bodyPr/>
        <a:lstStyle/>
        <a:p>
          <a:pPr algn="just"/>
          <a:endParaRPr lang="en-US" sz="2500"/>
        </a:p>
      </dgm:t>
    </dgm:pt>
    <dgm:pt modelId="{FBE53A9A-C971-4464-8564-312BD8FF5D19}" type="sibTrans" cxnId="{5B275AB8-B63C-4236-8C3B-5DE7D37F51D9}">
      <dgm:prSet/>
      <dgm:spPr/>
      <dgm:t>
        <a:bodyPr/>
        <a:lstStyle/>
        <a:p>
          <a:pPr algn="just"/>
          <a:endParaRPr lang="en-US" sz="2500"/>
        </a:p>
      </dgm:t>
    </dgm:pt>
    <dgm:pt modelId="{4FDD3F08-2494-4C71-8584-087F58D629C0}">
      <dgm:prSet custT="1"/>
      <dgm:spPr/>
      <dgm:t>
        <a:bodyPr/>
        <a:lstStyle/>
        <a:p>
          <a:pPr algn="just">
            <a:lnSpc>
              <a:spcPct val="100000"/>
            </a:lnSpc>
          </a:pPr>
          <a:r>
            <a:rPr lang="en-US" sz="2500" dirty="0">
              <a:solidFill>
                <a:srgbClr val="0000CC"/>
              </a:solidFill>
              <a:effectLst>
                <a:outerShdw blurRad="38100" dist="38100" dir="2700000" algn="tl">
                  <a:srgbClr val="000000">
                    <a:alpha val="43137"/>
                  </a:srgbClr>
                </a:outerShdw>
              </a:effectLst>
            </a:rPr>
            <a:t>THOUGHT: </a:t>
          </a:r>
          <a:r>
            <a:rPr lang="en-US" sz="2500" dirty="0"/>
            <a:t>I will trust and obey God all the days of my life</a:t>
          </a:r>
        </a:p>
      </dgm:t>
    </dgm:pt>
    <dgm:pt modelId="{2E7FCC74-D076-4D04-A624-0453179B01CE}" type="parTrans" cxnId="{5963128D-F37E-4753-A2CA-D9D94DA9684B}">
      <dgm:prSet/>
      <dgm:spPr/>
      <dgm:t>
        <a:bodyPr/>
        <a:lstStyle/>
        <a:p>
          <a:pPr algn="just"/>
          <a:endParaRPr lang="en-US" sz="2500"/>
        </a:p>
      </dgm:t>
    </dgm:pt>
    <dgm:pt modelId="{97C6C984-C621-46DE-ACB8-51EC92908281}" type="sibTrans" cxnId="{5963128D-F37E-4753-A2CA-D9D94DA9684B}">
      <dgm:prSet/>
      <dgm:spPr/>
      <dgm:t>
        <a:bodyPr/>
        <a:lstStyle/>
        <a:p>
          <a:pPr algn="just"/>
          <a:endParaRPr lang="en-US" sz="2500"/>
        </a:p>
      </dgm:t>
    </dgm:pt>
    <dgm:pt modelId="{9E3F2B30-131B-41FF-91F0-B6A19016EF48}">
      <dgm:prSet custT="1"/>
      <dgm:spPr/>
      <dgm:t>
        <a:bodyPr/>
        <a:lstStyle/>
        <a:p>
          <a:pPr algn="just">
            <a:lnSpc>
              <a:spcPct val="100000"/>
            </a:lnSpc>
          </a:pPr>
          <a:r>
            <a:rPr lang="en-US" sz="2500" dirty="0">
              <a:solidFill>
                <a:srgbClr val="FF0000"/>
              </a:solidFill>
              <a:effectLst>
                <a:outerShdw blurRad="38100" dist="38100" dir="2700000" algn="tl">
                  <a:srgbClr val="000000">
                    <a:alpha val="43137"/>
                  </a:srgbClr>
                </a:outerShdw>
              </a:effectLst>
            </a:rPr>
            <a:t>CHORUSES: </a:t>
          </a:r>
          <a:r>
            <a:rPr lang="en-US" sz="2500" dirty="0"/>
            <a:t>(</a:t>
          </a:r>
          <a:r>
            <a:rPr lang="en-US" sz="2500" dirty="0" err="1"/>
            <a:t>i</a:t>
          </a:r>
          <a:r>
            <a:rPr lang="en-US" sz="2500" dirty="0"/>
            <a:t>) The God of Abraham, Isaac and Jacob. (ii) Immortal God, Invisible God. (iii) He has promised, He will never fail</a:t>
          </a:r>
        </a:p>
      </dgm:t>
    </dgm:pt>
    <dgm:pt modelId="{65D3AB26-5E64-49C1-878F-30E38BE6D90F}" type="parTrans" cxnId="{0601A981-B44B-409A-95C0-6BF597AB5B10}">
      <dgm:prSet/>
      <dgm:spPr/>
      <dgm:t>
        <a:bodyPr/>
        <a:lstStyle/>
        <a:p>
          <a:pPr algn="just"/>
          <a:endParaRPr lang="en-US" sz="2500"/>
        </a:p>
      </dgm:t>
    </dgm:pt>
    <dgm:pt modelId="{0897ACFF-8BC3-4023-BB29-198857E0DA08}" type="sibTrans" cxnId="{0601A981-B44B-409A-95C0-6BF597AB5B10}">
      <dgm:prSet/>
      <dgm:spPr/>
      <dgm:t>
        <a:bodyPr/>
        <a:lstStyle/>
        <a:p>
          <a:pPr algn="just"/>
          <a:endParaRPr lang="en-US" sz="2500"/>
        </a:p>
      </dgm:t>
    </dgm:pt>
    <dgm:pt modelId="{63DBE0DC-77B2-4DF8-8745-FFC54FD8FD8A}" type="pres">
      <dgm:prSet presAssocID="{DDF09932-F688-406D-A2E2-BC53088855CF}" presName="root" presStyleCnt="0">
        <dgm:presLayoutVars>
          <dgm:dir/>
          <dgm:resizeHandles val="exact"/>
        </dgm:presLayoutVars>
      </dgm:prSet>
      <dgm:spPr/>
    </dgm:pt>
    <dgm:pt modelId="{1F780669-A921-416D-9F9A-C2725571757E}" type="pres">
      <dgm:prSet presAssocID="{B40E8994-6B6C-495E-A868-889D1B899C33}" presName="compNode" presStyleCnt="0"/>
      <dgm:spPr/>
    </dgm:pt>
    <dgm:pt modelId="{39C6D7A4-709E-43B6-8BCC-E496743C16A1}" type="pres">
      <dgm:prSet presAssocID="{B40E8994-6B6C-495E-A868-889D1B899C33}" presName="bgRect" presStyleLbl="bgShp" presStyleIdx="0" presStyleCnt="3"/>
      <dgm:spPr/>
    </dgm:pt>
    <dgm:pt modelId="{88AB12D3-4BAF-4D1C-8BCF-AF9227020F03}" type="pres">
      <dgm:prSet presAssocID="{B40E8994-6B6C-495E-A868-889D1B899C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ayer Candle"/>
        </a:ext>
      </dgm:extLst>
    </dgm:pt>
    <dgm:pt modelId="{911F1CBB-6A76-4029-956A-565D4C2F8190}" type="pres">
      <dgm:prSet presAssocID="{B40E8994-6B6C-495E-A868-889D1B899C33}" presName="spaceRect" presStyleCnt="0"/>
      <dgm:spPr/>
    </dgm:pt>
    <dgm:pt modelId="{81D5F0FB-4C02-4B58-BCB2-4FF97151A7CF}" type="pres">
      <dgm:prSet presAssocID="{B40E8994-6B6C-495E-A868-889D1B899C33}" presName="parTx" presStyleLbl="revTx" presStyleIdx="0" presStyleCnt="3">
        <dgm:presLayoutVars>
          <dgm:chMax val="0"/>
          <dgm:chPref val="0"/>
        </dgm:presLayoutVars>
      </dgm:prSet>
      <dgm:spPr/>
    </dgm:pt>
    <dgm:pt modelId="{0B56F9FF-2D3D-43AF-B6CA-699F264C8391}" type="pres">
      <dgm:prSet presAssocID="{FBE53A9A-C971-4464-8564-312BD8FF5D19}" presName="sibTrans" presStyleCnt="0"/>
      <dgm:spPr/>
    </dgm:pt>
    <dgm:pt modelId="{F84C023D-2F15-4057-9053-F9823DE6692B}" type="pres">
      <dgm:prSet presAssocID="{4FDD3F08-2494-4C71-8584-087F58D629C0}" presName="compNode" presStyleCnt="0"/>
      <dgm:spPr/>
    </dgm:pt>
    <dgm:pt modelId="{A096A55C-9B62-45DA-8D1E-8B62979581B3}" type="pres">
      <dgm:prSet presAssocID="{4FDD3F08-2494-4C71-8584-087F58D629C0}" presName="bgRect" presStyleLbl="bgShp" presStyleIdx="1" presStyleCnt="3"/>
      <dgm:spPr/>
    </dgm:pt>
    <dgm:pt modelId="{E5180F4C-E05B-498B-9F21-827219697D00}" type="pres">
      <dgm:prSet presAssocID="{4FDD3F08-2494-4C71-8584-087F58D629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ve Letter"/>
        </a:ext>
      </dgm:extLst>
    </dgm:pt>
    <dgm:pt modelId="{5BA0DAFF-9865-4111-A541-E959AA6B5981}" type="pres">
      <dgm:prSet presAssocID="{4FDD3F08-2494-4C71-8584-087F58D629C0}" presName="spaceRect" presStyleCnt="0"/>
      <dgm:spPr/>
    </dgm:pt>
    <dgm:pt modelId="{12F6FDE6-1F5E-4006-9C85-672A6EBA58D8}" type="pres">
      <dgm:prSet presAssocID="{4FDD3F08-2494-4C71-8584-087F58D629C0}" presName="parTx" presStyleLbl="revTx" presStyleIdx="1" presStyleCnt="3">
        <dgm:presLayoutVars>
          <dgm:chMax val="0"/>
          <dgm:chPref val="0"/>
        </dgm:presLayoutVars>
      </dgm:prSet>
      <dgm:spPr/>
    </dgm:pt>
    <dgm:pt modelId="{ADA95931-A593-494E-B4F0-CC8F775227B1}" type="pres">
      <dgm:prSet presAssocID="{97C6C984-C621-46DE-ACB8-51EC92908281}" presName="sibTrans" presStyleCnt="0"/>
      <dgm:spPr/>
    </dgm:pt>
    <dgm:pt modelId="{1A7469AD-0090-4268-97D8-B397E58E1646}" type="pres">
      <dgm:prSet presAssocID="{9E3F2B30-131B-41FF-91F0-B6A19016EF48}" presName="compNode" presStyleCnt="0"/>
      <dgm:spPr/>
    </dgm:pt>
    <dgm:pt modelId="{8421EF5F-033B-4C8F-84A6-DACB875103E3}" type="pres">
      <dgm:prSet presAssocID="{9E3F2B30-131B-41FF-91F0-B6A19016EF48}" presName="bgRect" presStyleLbl="bgShp" presStyleIdx="2" presStyleCnt="3"/>
      <dgm:spPr/>
    </dgm:pt>
    <dgm:pt modelId="{F4A2ABC7-5DA5-4BC3-B323-9FECABD0564C}" type="pres">
      <dgm:prSet presAssocID="{9E3F2B30-131B-41FF-91F0-B6A19016EF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ss clef"/>
        </a:ext>
      </dgm:extLst>
    </dgm:pt>
    <dgm:pt modelId="{1D1B5215-A0B7-4533-B8C8-35D819A52635}" type="pres">
      <dgm:prSet presAssocID="{9E3F2B30-131B-41FF-91F0-B6A19016EF48}" presName="spaceRect" presStyleCnt="0"/>
      <dgm:spPr/>
    </dgm:pt>
    <dgm:pt modelId="{F8759CB7-206E-4635-9339-4C08E64D8E37}" type="pres">
      <dgm:prSet presAssocID="{9E3F2B30-131B-41FF-91F0-B6A19016EF48}" presName="parTx" presStyleLbl="revTx" presStyleIdx="2" presStyleCnt="3">
        <dgm:presLayoutVars>
          <dgm:chMax val="0"/>
          <dgm:chPref val="0"/>
        </dgm:presLayoutVars>
      </dgm:prSet>
      <dgm:spPr/>
    </dgm:pt>
  </dgm:ptLst>
  <dgm:cxnLst>
    <dgm:cxn modelId="{8349C302-3DE5-4320-841E-7143CE17DDAA}" type="presOf" srcId="{4FDD3F08-2494-4C71-8584-087F58D629C0}" destId="{12F6FDE6-1F5E-4006-9C85-672A6EBA58D8}" srcOrd="0" destOrd="0" presId="urn:microsoft.com/office/officeart/2018/2/layout/IconVerticalSolidList"/>
    <dgm:cxn modelId="{79081A53-4882-4B4A-9067-91D98142B7D1}" type="presOf" srcId="{DDF09932-F688-406D-A2E2-BC53088855CF}" destId="{63DBE0DC-77B2-4DF8-8745-FFC54FD8FD8A}" srcOrd="0" destOrd="0" presId="urn:microsoft.com/office/officeart/2018/2/layout/IconVerticalSolidList"/>
    <dgm:cxn modelId="{97236681-2C3C-4F1E-BF05-136C3305DB99}" type="presOf" srcId="{B40E8994-6B6C-495E-A868-889D1B899C33}" destId="{81D5F0FB-4C02-4B58-BCB2-4FF97151A7CF}" srcOrd="0" destOrd="0" presId="urn:microsoft.com/office/officeart/2018/2/layout/IconVerticalSolidList"/>
    <dgm:cxn modelId="{0601A981-B44B-409A-95C0-6BF597AB5B10}" srcId="{DDF09932-F688-406D-A2E2-BC53088855CF}" destId="{9E3F2B30-131B-41FF-91F0-B6A19016EF48}" srcOrd="2" destOrd="0" parTransId="{65D3AB26-5E64-49C1-878F-30E38BE6D90F}" sibTransId="{0897ACFF-8BC3-4023-BB29-198857E0DA08}"/>
    <dgm:cxn modelId="{0E78618B-E78F-4438-80E5-53143112801C}" type="presOf" srcId="{9E3F2B30-131B-41FF-91F0-B6A19016EF48}" destId="{F8759CB7-206E-4635-9339-4C08E64D8E37}" srcOrd="0" destOrd="0" presId="urn:microsoft.com/office/officeart/2018/2/layout/IconVerticalSolidList"/>
    <dgm:cxn modelId="{5963128D-F37E-4753-A2CA-D9D94DA9684B}" srcId="{DDF09932-F688-406D-A2E2-BC53088855CF}" destId="{4FDD3F08-2494-4C71-8584-087F58D629C0}" srcOrd="1" destOrd="0" parTransId="{2E7FCC74-D076-4D04-A624-0453179B01CE}" sibTransId="{97C6C984-C621-46DE-ACB8-51EC92908281}"/>
    <dgm:cxn modelId="{5B275AB8-B63C-4236-8C3B-5DE7D37F51D9}" srcId="{DDF09932-F688-406D-A2E2-BC53088855CF}" destId="{B40E8994-6B6C-495E-A868-889D1B899C33}" srcOrd="0" destOrd="0" parTransId="{BDC7CBA9-2723-4087-9BB1-0CA73C7D4182}" sibTransId="{FBE53A9A-C971-4464-8564-312BD8FF5D19}"/>
    <dgm:cxn modelId="{1CF91160-B142-4543-A340-CEE586677C45}" type="presParOf" srcId="{63DBE0DC-77B2-4DF8-8745-FFC54FD8FD8A}" destId="{1F780669-A921-416D-9F9A-C2725571757E}" srcOrd="0" destOrd="0" presId="urn:microsoft.com/office/officeart/2018/2/layout/IconVerticalSolidList"/>
    <dgm:cxn modelId="{C36F9F8C-5EA0-410D-9820-CA3C3F494C5E}" type="presParOf" srcId="{1F780669-A921-416D-9F9A-C2725571757E}" destId="{39C6D7A4-709E-43B6-8BCC-E496743C16A1}" srcOrd="0" destOrd="0" presId="urn:microsoft.com/office/officeart/2018/2/layout/IconVerticalSolidList"/>
    <dgm:cxn modelId="{AF321301-78F7-4F23-A6BA-6E460924385C}" type="presParOf" srcId="{1F780669-A921-416D-9F9A-C2725571757E}" destId="{88AB12D3-4BAF-4D1C-8BCF-AF9227020F03}" srcOrd="1" destOrd="0" presId="urn:microsoft.com/office/officeart/2018/2/layout/IconVerticalSolidList"/>
    <dgm:cxn modelId="{756C777A-7981-4316-B405-40438914E170}" type="presParOf" srcId="{1F780669-A921-416D-9F9A-C2725571757E}" destId="{911F1CBB-6A76-4029-956A-565D4C2F8190}" srcOrd="2" destOrd="0" presId="urn:microsoft.com/office/officeart/2018/2/layout/IconVerticalSolidList"/>
    <dgm:cxn modelId="{A641D671-8831-4B1B-8C80-3F8AE5BE8315}" type="presParOf" srcId="{1F780669-A921-416D-9F9A-C2725571757E}" destId="{81D5F0FB-4C02-4B58-BCB2-4FF97151A7CF}" srcOrd="3" destOrd="0" presId="urn:microsoft.com/office/officeart/2018/2/layout/IconVerticalSolidList"/>
    <dgm:cxn modelId="{E35EFC7E-345F-454F-ADC9-74684C040D93}" type="presParOf" srcId="{63DBE0DC-77B2-4DF8-8745-FFC54FD8FD8A}" destId="{0B56F9FF-2D3D-43AF-B6CA-699F264C8391}" srcOrd="1" destOrd="0" presId="urn:microsoft.com/office/officeart/2018/2/layout/IconVerticalSolidList"/>
    <dgm:cxn modelId="{4EABCC15-DECB-4F37-B14F-A5536AF31F38}" type="presParOf" srcId="{63DBE0DC-77B2-4DF8-8745-FFC54FD8FD8A}" destId="{F84C023D-2F15-4057-9053-F9823DE6692B}" srcOrd="2" destOrd="0" presId="urn:microsoft.com/office/officeart/2018/2/layout/IconVerticalSolidList"/>
    <dgm:cxn modelId="{7B063FF7-FE13-4841-8579-9188A80AB117}" type="presParOf" srcId="{F84C023D-2F15-4057-9053-F9823DE6692B}" destId="{A096A55C-9B62-45DA-8D1E-8B62979581B3}" srcOrd="0" destOrd="0" presId="urn:microsoft.com/office/officeart/2018/2/layout/IconVerticalSolidList"/>
    <dgm:cxn modelId="{4137E3DD-E2A9-4BC4-9EC6-066C00F7BD0D}" type="presParOf" srcId="{F84C023D-2F15-4057-9053-F9823DE6692B}" destId="{E5180F4C-E05B-498B-9F21-827219697D00}" srcOrd="1" destOrd="0" presId="urn:microsoft.com/office/officeart/2018/2/layout/IconVerticalSolidList"/>
    <dgm:cxn modelId="{17A9F5B6-6501-40DA-A8B4-EC17C96B9E8D}" type="presParOf" srcId="{F84C023D-2F15-4057-9053-F9823DE6692B}" destId="{5BA0DAFF-9865-4111-A541-E959AA6B5981}" srcOrd="2" destOrd="0" presId="urn:microsoft.com/office/officeart/2018/2/layout/IconVerticalSolidList"/>
    <dgm:cxn modelId="{8BC395F7-859D-4874-9994-C42718A30550}" type="presParOf" srcId="{F84C023D-2F15-4057-9053-F9823DE6692B}" destId="{12F6FDE6-1F5E-4006-9C85-672A6EBA58D8}" srcOrd="3" destOrd="0" presId="urn:microsoft.com/office/officeart/2018/2/layout/IconVerticalSolidList"/>
    <dgm:cxn modelId="{62E0BA23-0F70-4EC2-BC6B-4D1AD4C45DF1}" type="presParOf" srcId="{63DBE0DC-77B2-4DF8-8745-FFC54FD8FD8A}" destId="{ADA95931-A593-494E-B4F0-CC8F775227B1}" srcOrd="3" destOrd="0" presId="urn:microsoft.com/office/officeart/2018/2/layout/IconVerticalSolidList"/>
    <dgm:cxn modelId="{353CE9D0-E3EA-4673-A89F-E77358312F99}" type="presParOf" srcId="{63DBE0DC-77B2-4DF8-8745-FFC54FD8FD8A}" destId="{1A7469AD-0090-4268-97D8-B397E58E1646}" srcOrd="4" destOrd="0" presId="urn:microsoft.com/office/officeart/2018/2/layout/IconVerticalSolidList"/>
    <dgm:cxn modelId="{9D348181-A42D-4B53-87F6-E5B935D9BBFA}" type="presParOf" srcId="{1A7469AD-0090-4268-97D8-B397E58E1646}" destId="{8421EF5F-033B-4C8F-84A6-DACB875103E3}" srcOrd="0" destOrd="0" presId="urn:microsoft.com/office/officeart/2018/2/layout/IconVerticalSolidList"/>
    <dgm:cxn modelId="{585CD4EC-84D0-483A-854C-F6B842E9AEC4}" type="presParOf" srcId="{1A7469AD-0090-4268-97D8-B397E58E1646}" destId="{F4A2ABC7-5DA5-4BC3-B323-9FECABD0564C}" srcOrd="1" destOrd="0" presId="urn:microsoft.com/office/officeart/2018/2/layout/IconVerticalSolidList"/>
    <dgm:cxn modelId="{B877CE69-89F1-4193-8C0B-62AC8788E636}" type="presParOf" srcId="{1A7469AD-0090-4268-97D8-B397E58E1646}" destId="{1D1B5215-A0B7-4533-B8C8-35D819A52635}" srcOrd="2" destOrd="0" presId="urn:microsoft.com/office/officeart/2018/2/layout/IconVerticalSolidList"/>
    <dgm:cxn modelId="{FB9CE93A-C022-4E06-A3C4-10674D2F99EE}" type="presParOf" srcId="{1A7469AD-0090-4268-97D8-B397E58E1646}" destId="{F8759CB7-206E-4635-9339-4C08E64D8E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33E4-2F71-462A-AC87-4E95B7B9063A}">
      <dsp:nvSpPr>
        <dsp:cNvPr id="0" name=""/>
        <dsp:cNvSpPr/>
      </dsp:nvSpPr>
      <dsp:spPr>
        <a:xfrm rot="5400000">
          <a:off x="490726" y="1040612"/>
          <a:ext cx="1466950" cy="2440972"/>
        </a:xfrm>
        <a:prstGeom prst="corner">
          <a:avLst>
            <a:gd name="adj1" fmla="val 16120"/>
            <a:gd name="adj2" fmla="val 1611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9525" cap="flat" cmpd="sng" algn="ctr">
          <a:solidFill>
            <a:schemeClr val="accent5">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49246F5-BC82-4C0D-90C6-838FDB7272E9}">
      <dsp:nvSpPr>
        <dsp:cNvPr id="0" name=""/>
        <dsp:cNvSpPr/>
      </dsp:nvSpPr>
      <dsp:spPr>
        <a:xfrm>
          <a:off x="245856" y="1769937"/>
          <a:ext cx="2203723" cy="193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en-CA" sz="2500" b="0" kern="1200" dirty="0">
              <a:solidFill>
                <a:srgbClr val="FF0000"/>
              </a:solidFill>
              <a:effectLst/>
            </a:rPr>
            <a:t>1  </a:t>
          </a:r>
          <a:r>
            <a:rPr lang="en-ZA" sz="2500" b="0" kern="1200" dirty="0">
              <a:solidFill>
                <a:srgbClr val="FF0000"/>
              </a:solidFill>
              <a:effectLst/>
            </a:rPr>
            <a:t>FAMINE IN THE LAND</a:t>
          </a:r>
          <a:endParaRPr lang="en-CA" sz="2500" b="0" kern="1200" dirty="0">
            <a:solidFill>
              <a:srgbClr val="FF0000"/>
            </a:solidFill>
            <a:effectLst/>
          </a:endParaRPr>
        </a:p>
      </dsp:txBody>
      <dsp:txXfrm>
        <a:off x="245856" y="1769937"/>
        <a:ext cx="2203723" cy="1931693"/>
      </dsp:txXfrm>
    </dsp:sp>
    <dsp:sp modelId="{CEBAC76D-AAB5-43B6-B570-68FE53DE43B6}">
      <dsp:nvSpPr>
        <dsp:cNvPr id="0" name=""/>
        <dsp:cNvSpPr/>
      </dsp:nvSpPr>
      <dsp:spPr>
        <a:xfrm>
          <a:off x="2033782" y="860905"/>
          <a:ext cx="415796" cy="415796"/>
        </a:xfrm>
        <a:prstGeom prst="triangle">
          <a:avLst>
            <a:gd name="adj" fmla="val 100000"/>
          </a:avLst>
        </a:prstGeom>
        <a:gradFill rotWithShape="0">
          <a:gsLst>
            <a:gs pos="0">
              <a:schemeClr val="accent5">
                <a:hueOff val="-3504825"/>
                <a:satOff val="5153"/>
                <a:lumOff val="4412"/>
                <a:alphaOff val="0"/>
                <a:shade val="45000"/>
                <a:satMod val="155000"/>
              </a:schemeClr>
            </a:gs>
            <a:gs pos="60000">
              <a:schemeClr val="accent5">
                <a:hueOff val="-3504825"/>
                <a:satOff val="5153"/>
                <a:lumOff val="4412"/>
                <a:alphaOff val="0"/>
                <a:shade val="95000"/>
                <a:satMod val="150000"/>
              </a:schemeClr>
            </a:gs>
            <a:gs pos="100000">
              <a:schemeClr val="accent5">
                <a:hueOff val="-3504825"/>
                <a:satOff val="5153"/>
                <a:lumOff val="4412"/>
                <a:alphaOff val="0"/>
                <a:tint val="87000"/>
                <a:satMod val="250000"/>
              </a:schemeClr>
            </a:gs>
          </a:gsLst>
          <a:lin ang="16200000" scaled="0"/>
        </a:gradFill>
        <a:ln w="9525" cap="flat" cmpd="sng" algn="ctr">
          <a:solidFill>
            <a:schemeClr val="accent5">
              <a:hueOff val="-3504825"/>
              <a:satOff val="5153"/>
              <a:lumOff val="4412"/>
              <a:alphaOff val="0"/>
            </a:schemeClr>
          </a:solidFill>
          <a:prstDash val="solid"/>
        </a:ln>
        <a:effectLst>
          <a:outerShdw blurRad="65500" dist="38100"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4BE18472-3A4E-4C4E-BDA2-73AC77439D2E}">
      <dsp:nvSpPr>
        <dsp:cNvPr id="0" name=""/>
        <dsp:cNvSpPr/>
      </dsp:nvSpPr>
      <dsp:spPr>
        <a:xfrm rot="5400000">
          <a:off x="3188514" y="373042"/>
          <a:ext cx="1466950" cy="2440972"/>
        </a:xfrm>
        <a:prstGeom prst="corner">
          <a:avLst>
            <a:gd name="adj1" fmla="val 16120"/>
            <a:gd name="adj2" fmla="val 16110"/>
          </a:avLst>
        </a:prstGeom>
        <a:gradFill rotWithShape="0">
          <a:gsLst>
            <a:gs pos="0">
              <a:schemeClr val="accent5">
                <a:hueOff val="-7009649"/>
                <a:satOff val="10306"/>
                <a:lumOff val="8824"/>
                <a:alphaOff val="0"/>
                <a:shade val="45000"/>
                <a:satMod val="155000"/>
              </a:schemeClr>
            </a:gs>
            <a:gs pos="60000">
              <a:schemeClr val="accent5">
                <a:hueOff val="-7009649"/>
                <a:satOff val="10306"/>
                <a:lumOff val="8824"/>
                <a:alphaOff val="0"/>
                <a:shade val="95000"/>
                <a:satMod val="150000"/>
              </a:schemeClr>
            </a:gs>
            <a:gs pos="100000">
              <a:schemeClr val="accent5">
                <a:hueOff val="-7009649"/>
                <a:satOff val="10306"/>
                <a:lumOff val="8824"/>
                <a:alphaOff val="0"/>
                <a:tint val="87000"/>
                <a:satMod val="250000"/>
              </a:schemeClr>
            </a:gs>
          </a:gsLst>
          <a:lin ang="16200000" scaled="0"/>
        </a:gradFill>
        <a:ln w="9525" cap="flat" cmpd="sng" algn="ctr">
          <a:solidFill>
            <a:schemeClr val="accent5">
              <a:hueOff val="-7009649"/>
              <a:satOff val="10306"/>
              <a:lumOff val="8824"/>
              <a:alphaOff val="0"/>
            </a:schemeClr>
          </a:solidFill>
          <a:prstDash val="solid"/>
        </a:ln>
        <a:effectLst>
          <a:outerShdw blurRad="65500" dist="38100"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0316B519-110A-487D-9006-6CAAEEA8EC6D}">
      <dsp:nvSpPr>
        <dsp:cNvPr id="0" name=""/>
        <dsp:cNvSpPr/>
      </dsp:nvSpPr>
      <dsp:spPr>
        <a:xfrm>
          <a:off x="2943644" y="1102366"/>
          <a:ext cx="2203723" cy="193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en-CA" sz="2500" b="0" kern="1200" dirty="0">
              <a:effectLst/>
            </a:rPr>
            <a:t>2  </a:t>
          </a:r>
          <a:r>
            <a:rPr lang="en-US" sz="2500" b="0" kern="1200" dirty="0">
              <a:effectLst/>
            </a:rPr>
            <a:t>JOSEPH'S ENCOUNTER WITH HIS BRETHREN</a:t>
          </a:r>
          <a:endParaRPr lang="en-CA" sz="2500" b="0" kern="1200" dirty="0">
            <a:effectLst/>
          </a:endParaRPr>
        </a:p>
      </dsp:txBody>
      <dsp:txXfrm>
        <a:off x="2943644" y="1102366"/>
        <a:ext cx="2203723" cy="1931693"/>
      </dsp:txXfrm>
    </dsp:sp>
    <dsp:sp modelId="{AD8680B0-9A38-4AE2-B6D7-1ACB69C9C74F}">
      <dsp:nvSpPr>
        <dsp:cNvPr id="0" name=""/>
        <dsp:cNvSpPr/>
      </dsp:nvSpPr>
      <dsp:spPr>
        <a:xfrm>
          <a:off x="4731571" y="193334"/>
          <a:ext cx="415796" cy="415796"/>
        </a:xfrm>
        <a:prstGeom prst="triangle">
          <a:avLst>
            <a:gd name="adj" fmla="val 100000"/>
          </a:avLst>
        </a:prstGeom>
        <a:gradFill rotWithShape="0">
          <a:gsLst>
            <a:gs pos="0">
              <a:schemeClr val="accent5">
                <a:hueOff val="-10514474"/>
                <a:satOff val="15460"/>
                <a:lumOff val="13235"/>
                <a:alphaOff val="0"/>
                <a:shade val="45000"/>
                <a:satMod val="155000"/>
              </a:schemeClr>
            </a:gs>
            <a:gs pos="60000">
              <a:schemeClr val="accent5">
                <a:hueOff val="-10514474"/>
                <a:satOff val="15460"/>
                <a:lumOff val="13235"/>
                <a:alphaOff val="0"/>
                <a:shade val="95000"/>
                <a:satMod val="150000"/>
              </a:schemeClr>
            </a:gs>
            <a:gs pos="100000">
              <a:schemeClr val="accent5">
                <a:hueOff val="-10514474"/>
                <a:satOff val="15460"/>
                <a:lumOff val="13235"/>
                <a:alphaOff val="0"/>
                <a:tint val="87000"/>
                <a:satMod val="250000"/>
              </a:schemeClr>
            </a:gs>
          </a:gsLst>
          <a:lin ang="16200000" scaled="0"/>
        </a:gradFill>
        <a:ln w="9525" cap="flat" cmpd="sng" algn="ctr">
          <a:solidFill>
            <a:schemeClr val="accent5">
              <a:hueOff val="-10514474"/>
              <a:satOff val="15460"/>
              <a:lumOff val="13235"/>
              <a:alphaOff val="0"/>
            </a:schemeClr>
          </a:solidFill>
          <a:prstDash val="solid"/>
        </a:ln>
        <a:effectLst>
          <a:outerShdw blurRad="65500" dist="38100"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212561FF-17D3-4694-A52F-7958F02813F0}">
      <dsp:nvSpPr>
        <dsp:cNvPr id="0" name=""/>
        <dsp:cNvSpPr/>
      </dsp:nvSpPr>
      <dsp:spPr>
        <a:xfrm rot="5400000">
          <a:off x="5886303" y="-294528"/>
          <a:ext cx="1466950" cy="2440972"/>
        </a:xfrm>
        <a:prstGeom prst="corner">
          <a:avLst>
            <a:gd name="adj1" fmla="val 16120"/>
            <a:gd name="adj2" fmla="val 16110"/>
          </a:avLst>
        </a:prstGeom>
        <a:gradFill rotWithShape="0">
          <a:gsLst>
            <a:gs pos="0">
              <a:schemeClr val="accent5">
                <a:hueOff val="-14019298"/>
                <a:satOff val="20613"/>
                <a:lumOff val="17647"/>
                <a:alphaOff val="0"/>
                <a:shade val="45000"/>
                <a:satMod val="155000"/>
              </a:schemeClr>
            </a:gs>
            <a:gs pos="60000">
              <a:schemeClr val="accent5">
                <a:hueOff val="-14019298"/>
                <a:satOff val="20613"/>
                <a:lumOff val="17647"/>
                <a:alphaOff val="0"/>
                <a:shade val="95000"/>
                <a:satMod val="150000"/>
              </a:schemeClr>
            </a:gs>
            <a:gs pos="100000">
              <a:schemeClr val="accent5">
                <a:hueOff val="-14019298"/>
                <a:satOff val="20613"/>
                <a:lumOff val="17647"/>
                <a:alphaOff val="0"/>
                <a:tint val="87000"/>
                <a:satMod val="250000"/>
              </a:schemeClr>
            </a:gs>
          </a:gsLst>
          <a:lin ang="16200000" scaled="0"/>
        </a:gradFill>
        <a:ln w="9525" cap="flat" cmpd="sng" algn="ctr">
          <a:solidFill>
            <a:schemeClr val="accent5">
              <a:hueOff val="-14019298"/>
              <a:satOff val="20613"/>
              <a:lumOff val="17647"/>
              <a:alphaOff val="0"/>
            </a:schemeClr>
          </a:solidFill>
          <a:prstDash val="solid"/>
        </a:ln>
        <a:effectLst>
          <a:outerShdw blurRad="65500" dist="38100"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C6BAE0F-B4B6-4288-A615-37A8118AD1C8}">
      <dsp:nvSpPr>
        <dsp:cNvPr id="0" name=""/>
        <dsp:cNvSpPr/>
      </dsp:nvSpPr>
      <dsp:spPr>
        <a:xfrm>
          <a:off x="5641432" y="434796"/>
          <a:ext cx="2203723" cy="193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en-CA" sz="2500" b="0" kern="1200" dirty="0">
              <a:solidFill>
                <a:srgbClr val="7030A0"/>
              </a:solidFill>
              <a:effectLst/>
            </a:rPr>
            <a:t>3  </a:t>
          </a:r>
          <a:r>
            <a:rPr lang="en-US" sz="2500" b="0" kern="1200" dirty="0">
              <a:solidFill>
                <a:srgbClr val="7030A0"/>
              </a:solidFill>
              <a:effectLst/>
            </a:rPr>
            <a:t>LESSONS FROM JOSEPH'S ENCOUNTER WITH HIS BROTHERS</a:t>
          </a:r>
          <a:endParaRPr lang="en-CA" sz="2500" b="0" kern="1200" dirty="0">
            <a:solidFill>
              <a:srgbClr val="7030A0"/>
            </a:solidFill>
            <a:effectLst/>
          </a:endParaRPr>
        </a:p>
      </dsp:txBody>
      <dsp:txXfrm>
        <a:off x="5641432" y="434796"/>
        <a:ext cx="2203723" cy="1931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6D7A4-709E-43B6-8BCC-E496743C16A1}">
      <dsp:nvSpPr>
        <dsp:cNvPr id="0" name=""/>
        <dsp:cNvSpPr/>
      </dsp:nvSpPr>
      <dsp:spPr>
        <a:xfrm>
          <a:off x="0" y="4116"/>
          <a:ext cx="8183880" cy="12981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B12D3-4BAF-4D1C-8BCF-AF9227020F03}">
      <dsp:nvSpPr>
        <dsp:cNvPr id="0" name=""/>
        <dsp:cNvSpPr/>
      </dsp:nvSpPr>
      <dsp:spPr>
        <a:xfrm>
          <a:off x="392689" y="296200"/>
          <a:ext cx="714679" cy="713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5F0FB-4C02-4B58-BCB2-4FF97151A7CF}">
      <dsp:nvSpPr>
        <dsp:cNvPr id="0" name=""/>
        <dsp:cNvSpPr/>
      </dsp:nvSpPr>
      <dsp:spPr>
        <a:xfrm>
          <a:off x="1500058" y="4116"/>
          <a:ext cx="6625049" cy="1299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22" tIns="137522" rIns="137522" bIns="137522" numCol="1" spcCol="1270" anchor="ctr" anchorCtr="0">
          <a:noAutofit/>
        </a:bodyPr>
        <a:lstStyle/>
        <a:p>
          <a:pPr marL="0" lvl="0" indent="0" algn="just" defTabSz="1111250">
            <a:lnSpc>
              <a:spcPct val="100000"/>
            </a:lnSpc>
            <a:spcBef>
              <a:spcPct val="0"/>
            </a:spcBef>
            <a:spcAft>
              <a:spcPct val="35000"/>
            </a:spcAft>
            <a:buNone/>
          </a:pPr>
          <a:r>
            <a:rPr lang="en-US" sz="2500" kern="1200" dirty="0">
              <a:effectLst>
                <a:outerShdw blurRad="38100" dist="38100" dir="2700000" algn="tl">
                  <a:srgbClr val="000000">
                    <a:alpha val="43137"/>
                  </a:srgbClr>
                </a:outerShdw>
              </a:effectLst>
            </a:rPr>
            <a:t>LESSON: </a:t>
          </a:r>
          <a:r>
            <a:rPr lang="en-US" sz="2500" kern="1200" dirty="0"/>
            <a:t>God's ways are past finding out</a:t>
          </a:r>
        </a:p>
      </dsp:txBody>
      <dsp:txXfrm>
        <a:off x="1500058" y="4116"/>
        <a:ext cx="6625049" cy="1299416"/>
      </dsp:txXfrm>
    </dsp:sp>
    <dsp:sp modelId="{A096A55C-9B62-45DA-8D1E-8B62979581B3}">
      <dsp:nvSpPr>
        <dsp:cNvPr id="0" name=""/>
        <dsp:cNvSpPr/>
      </dsp:nvSpPr>
      <dsp:spPr>
        <a:xfrm>
          <a:off x="0" y="1618543"/>
          <a:ext cx="8183880" cy="12981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80F4C-E05B-498B-9F21-827219697D00}">
      <dsp:nvSpPr>
        <dsp:cNvPr id="0" name=""/>
        <dsp:cNvSpPr/>
      </dsp:nvSpPr>
      <dsp:spPr>
        <a:xfrm>
          <a:off x="392689" y="1910626"/>
          <a:ext cx="714679" cy="713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6FDE6-1F5E-4006-9C85-672A6EBA58D8}">
      <dsp:nvSpPr>
        <dsp:cNvPr id="0" name=""/>
        <dsp:cNvSpPr/>
      </dsp:nvSpPr>
      <dsp:spPr>
        <a:xfrm>
          <a:off x="1500058" y="1618543"/>
          <a:ext cx="6625049" cy="1299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22" tIns="137522" rIns="137522" bIns="137522" numCol="1" spcCol="1270" anchor="ctr" anchorCtr="0">
          <a:noAutofit/>
        </a:bodyPr>
        <a:lstStyle/>
        <a:p>
          <a:pPr marL="0" lvl="0" indent="0" algn="just" defTabSz="1111250">
            <a:lnSpc>
              <a:spcPct val="100000"/>
            </a:lnSpc>
            <a:spcBef>
              <a:spcPct val="0"/>
            </a:spcBef>
            <a:spcAft>
              <a:spcPct val="35000"/>
            </a:spcAft>
            <a:buNone/>
          </a:pPr>
          <a:r>
            <a:rPr lang="en-US" sz="2500" kern="1200" dirty="0">
              <a:solidFill>
                <a:srgbClr val="0000CC"/>
              </a:solidFill>
              <a:effectLst>
                <a:outerShdw blurRad="38100" dist="38100" dir="2700000" algn="tl">
                  <a:srgbClr val="000000">
                    <a:alpha val="43137"/>
                  </a:srgbClr>
                </a:outerShdw>
              </a:effectLst>
            </a:rPr>
            <a:t>THOUGHT: </a:t>
          </a:r>
          <a:r>
            <a:rPr lang="en-US" sz="2500" kern="1200" dirty="0"/>
            <a:t>I will trust and obey God all the days of my life</a:t>
          </a:r>
        </a:p>
      </dsp:txBody>
      <dsp:txXfrm>
        <a:off x="1500058" y="1618543"/>
        <a:ext cx="6625049" cy="1299416"/>
      </dsp:txXfrm>
    </dsp:sp>
    <dsp:sp modelId="{8421EF5F-033B-4C8F-84A6-DACB875103E3}">
      <dsp:nvSpPr>
        <dsp:cNvPr id="0" name=""/>
        <dsp:cNvSpPr/>
      </dsp:nvSpPr>
      <dsp:spPr>
        <a:xfrm>
          <a:off x="0" y="3232970"/>
          <a:ext cx="8183880" cy="12981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2ABC7-5DA5-4BC3-B323-9FECABD0564C}">
      <dsp:nvSpPr>
        <dsp:cNvPr id="0" name=""/>
        <dsp:cNvSpPr/>
      </dsp:nvSpPr>
      <dsp:spPr>
        <a:xfrm>
          <a:off x="393073" y="3525053"/>
          <a:ext cx="714679" cy="713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59CB7-206E-4635-9339-4C08E64D8E37}">
      <dsp:nvSpPr>
        <dsp:cNvPr id="0" name=""/>
        <dsp:cNvSpPr/>
      </dsp:nvSpPr>
      <dsp:spPr>
        <a:xfrm>
          <a:off x="1500826" y="3232970"/>
          <a:ext cx="6625049" cy="1299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22" tIns="137522" rIns="137522" bIns="137522" numCol="1" spcCol="1270" anchor="ctr" anchorCtr="0">
          <a:noAutofit/>
        </a:bodyPr>
        <a:lstStyle/>
        <a:p>
          <a:pPr marL="0" lvl="0" indent="0" algn="just" defTabSz="1111250">
            <a:lnSpc>
              <a:spcPct val="100000"/>
            </a:lnSpc>
            <a:spcBef>
              <a:spcPct val="0"/>
            </a:spcBef>
            <a:spcAft>
              <a:spcPct val="35000"/>
            </a:spcAft>
            <a:buNone/>
          </a:pPr>
          <a:r>
            <a:rPr lang="en-US" sz="2500" kern="1200" dirty="0">
              <a:solidFill>
                <a:srgbClr val="FF0000"/>
              </a:solidFill>
              <a:effectLst>
                <a:outerShdw blurRad="38100" dist="38100" dir="2700000" algn="tl">
                  <a:srgbClr val="000000">
                    <a:alpha val="43137"/>
                  </a:srgbClr>
                </a:outerShdw>
              </a:effectLst>
            </a:rPr>
            <a:t>CHORUSES: </a:t>
          </a:r>
          <a:r>
            <a:rPr lang="en-US" sz="2500" kern="1200" dirty="0"/>
            <a:t>(</a:t>
          </a:r>
          <a:r>
            <a:rPr lang="en-US" sz="2500" kern="1200" dirty="0" err="1"/>
            <a:t>i</a:t>
          </a:r>
          <a:r>
            <a:rPr lang="en-US" sz="2500" kern="1200" dirty="0"/>
            <a:t>) The God of Abraham, Isaac and Jacob. (ii) Immortal God, Invisible God. (iii) He has promised, He will never fail</a:t>
          </a:r>
        </a:p>
      </dsp:txBody>
      <dsp:txXfrm>
        <a:off x="1500826" y="3232970"/>
        <a:ext cx="6625049" cy="129941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E9B0D-3D17-49DC-8215-A869D340B85F}" type="datetimeFigureOut">
              <a:rPr lang="en-CA" smtClean="0"/>
              <a:t>2023-10-23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DA8C9-E9A7-41B7-913B-3DD119C4A96F}" type="slidenum">
              <a:rPr lang="en-CA" smtClean="0"/>
              <a:t>‹#›</a:t>
            </a:fld>
            <a:endParaRPr lang="en-CA"/>
          </a:p>
        </p:txBody>
      </p:sp>
    </p:spTree>
    <p:extLst>
      <p:ext uri="{BB962C8B-B14F-4D97-AF65-F5344CB8AC3E}">
        <p14:creationId xmlns:p14="http://schemas.microsoft.com/office/powerpoint/2010/main" val="325557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ADA8C9-E9A7-41B7-913B-3DD119C4A96F}" type="slidenum">
              <a:rPr lang="en-CA" smtClean="0"/>
              <a:t>3</a:t>
            </a:fld>
            <a:endParaRPr lang="en-CA"/>
          </a:p>
        </p:txBody>
      </p:sp>
    </p:spTree>
    <p:extLst>
      <p:ext uri="{BB962C8B-B14F-4D97-AF65-F5344CB8AC3E}">
        <p14:creationId xmlns:p14="http://schemas.microsoft.com/office/powerpoint/2010/main" val="271245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2FEC-D571-48E4-9173-6A8E5A04DE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BED599-E5E6-4B7B-A920-A6571C0D3700}"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2FEC-D571-48E4-9173-6A8E5A04DE44}"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6BED599-E5E6-4B7B-A920-A6571C0D3700}" type="datetimeFigureOut">
              <a:rPr lang="en-US" smtClean="0"/>
              <a:pPr/>
              <a:t>10/23/2023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282FEC-D571-48E4-9173-6A8E5A04DE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bibleimages.org/illustrations/joseph-ruler/" TargetMode="External"/><Relationship Id="rId2" Type="http://schemas.openxmlformats.org/officeDocument/2006/relationships/hyperlink" Target="https://th.bing.com/th/id/OIP.ObIYQ2nOTSUOAtHC9pN-TQAAAA?pid=ImgDet&amp;rs=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412776"/>
            <a:ext cx="8064896" cy="1323439"/>
          </a:xfrm>
          <a:prstGeom prst="rect">
            <a:avLst/>
          </a:prstGeom>
          <a:noFill/>
        </p:spPr>
        <p:txBody>
          <a:bodyPr wrap="square" rtlCol="0">
            <a:spAutoFit/>
          </a:bodyPr>
          <a:lstStyle/>
          <a:p>
            <a:pPr algn="ctr"/>
            <a:r>
              <a:rPr lang="en-ZA" sz="4000" dirty="0">
                <a:solidFill>
                  <a:srgbClr val="FF0000"/>
                </a:solidFill>
                <a:effectLst>
                  <a:outerShdw blurRad="38100" dist="38100" dir="2700000" algn="tl">
                    <a:srgbClr val="000000">
                      <a:alpha val="43137"/>
                    </a:srgbClr>
                  </a:outerShdw>
                </a:effectLst>
                <a:latin typeface="+mj-lt"/>
                <a:cs typeface="Times New Roman" pitchFamily="18" charset="0"/>
              </a:rPr>
              <a:t>JOSEPH'S ENCOUNTER WITH HIS BROTHERS </a:t>
            </a:r>
          </a:p>
        </p:txBody>
      </p:sp>
      <p:sp>
        <p:nvSpPr>
          <p:cNvPr id="3" name="TextBox 2">
            <a:extLst>
              <a:ext uri="{FF2B5EF4-FFF2-40B4-BE49-F238E27FC236}">
                <a16:creationId xmlns:a16="http://schemas.microsoft.com/office/drawing/2014/main" id="{0ADAC562-61D3-47A5-0DC1-FA4ABEB71F77}"/>
              </a:ext>
            </a:extLst>
          </p:cNvPr>
          <p:cNvSpPr txBox="1"/>
          <p:nvPr/>
        </p:nvSpPr>
        <p:spPr>
          <a:xfrm>
            <a:off x="755576" y="4509120"/>
            <a:ext cx="7704856" cy="1138773"/>
          </a:xfrm>
          <a:prstGeom prst="rect">
            <a:avLst/>
          </a:prstGeom>
          <a:noFill/>
        </p:spPr>
        <p:txBody>
          <a:bodyPr wrap="square">
            <a:spAutoFit/>
          </a:bodyPr>
          <a:lstStyle/>
          <a:p>
            <a:pPr algn="ctr"/>
            <a:r>
              <a:rPr lang="en-ZA" sz="3400" dirty="0">
                <a:solidFill>
                  <a:srgbClr val="00B050"/>
                </a:solidFill>
                <a:effectLst>
                  <a:outerShdw blurRad="38100" dist="38100" dir="2700000" algn="tl">
                    <a:srgbClr val="000000">
                      <a:alpha val="43137"/>
                    </a:srgbClr>
                  </a:outerShdw>
                </a:effectLst>
                <a:cs typeface="Times New Roman" pitchFamily="18" charset="0"/>
              </a:rPr>
              <a:t>TEXT</a:t>
            </a:r>
            <a:r>
              <a:rPr lang="en-ZA" sz="3400" dirty="0">
                <a:effectLst>
                  <a:outerShdw blurRad="38100" dist="38100" dir="2700000" algn="tl">
                    <a:srgbClr val="000000">
                      <a:alpha val="43137"/>
                    </a:srgbClr>
                  </a:outerShdw>
                </a:effectLst>
                <a:cs typeface="Times New Roman" pitchFamily="18" charset="0"/>
              </a:rPr>
              <a:t>: </a:t>
            </a:r>
            <a:r>
              <a:rPr lang="en-ZA" sz="3400" dirty="0">
                <a:solidFill>
                  <a:srgbClr val="0000CC"/>
                </a:solidFill>
                <a:cs typeface="Times New Roman" pitchFamily="18" charset="0"/>
              </a:rPr>
              <a:t>Genesis 42:1-38; 43:1-34; 44:1-34; 45:1-2</a:t>
            </a:r>
            <a:endParaRPr lang="en-US" sz="3400" dirty="0">
              <a:solidFill>
                <a:srgbClr val="0000CC"/>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9237" y="1435489"/>
            <a:ext cx="4752528" cy="5089855"/>
          </a:xfrm>
          <a:prstGeom prst="rect">
            <a:avLst/>
          </a:prstGeom>
        </p:spPr>
        <p:txBody>
          <a:bodyPr wrap="square">
            <a:spAutoFit/>
          </a:bodyPr>
          <a:lstStyle/>
          <a:p>
            <a:pPr marL="361950" indent="-361950" algn="just">
              <a:lnSpc>
                <a:spcPct val="110000"/>
              </a:lnSpc>
              <a:spcAft>
                <a:spcPts val="600"/>
              </a:spcAft>
              <a:buFont typeface="Wingdings" pitchFamily="2" charset="2"/>
              <a:buChar char="Ø"/>
            </a:pPr>
            <a:r>
              <a:rPr lang="en-ZA" sz="2400" dirty="0">
                <a:cs typeface="Times New Roman" pitchFamily="18" charset="0"/>
              </a:rPr>
              <a:t>Joseph as the governor in Egypt, was the one managing the activities during the years of plenty and the years of famine. </a:t>
            </a:r>
            <a:r>
              <a:rPr lang="en-ZA" sz="2400" dirty="0">
                <a:solidFill>
                  <a:srgbClr val="FF0000"/>
                </a:solidFill>
                <a:cs typeface="Times New Roman" pitchFamily="18" charset="0"/>
              </a:rPr>
              <a:t>The famine was all over the earth. </a:t>
            </a:r>
          </a:p>
          <a:p>
            <a:pPr marL="361950" indent="-361950" algn="just">
              <a:lnSpc>
                <a:spcPct val="110000"/>
              </a:lnSpc>
              <a:spcAft>
                <a:spcPts val="600"/>
              </a:spcAft>
              <a:buFont typeface="Wingdings" pitchFamily="2" charset="2"/>
              <a:buChar char="Ø"/>
            </a:pPr>
            <a:r>
              <a:rPr lang="en-ZA" sz="2400" dirty="0">
                <a:cs typeface="Times New Roman" pitchFamily="18" charset="0"/>
              </a:rPr>
              <a:t>In Canaan, where Jacob and his remaining eleven sons lived, there was also famine.</a:t>
            </a:r>
          </a:p>
          <a:p>
            <a:pPr marL="361950" indent="-361950" algn="just">
              <a:lnSpc>
                <a:spcPct val="110000"/>
              </a:lnSpc>
              <a:spcAft>
                <a:spcPts val="600"/>
              </a:spcAft>
              <a:buFont typeface="Wingdings" pitchFamily="2" charset="2"/>
              <a:buChar char="Ø"/>
            </a:pPr>
            <a:r>
              <a:rPr lang="en-ZA" sz="2400" dirty="0">
                <a:cs typeface="Times New Roman" pitchFamily="18" charset="0"/>
              </a:rPr>
              <a:t>Therefore, Jacob had to call all his children to go to Egypt and buy food. </a:t>
            </a:r>
          </a:p>
        </p:txBody>
      </p:sp>
      <p:pic>
        <p:nvPicPr>
          <p:cNvPr id="10242" name="Picture 2" descr="Joseph Helped His Family Move"/>
          <p:cNvPicPr>
            <a:picLocks noChangeAspect="1" noChangeArrowheads="1"/>
          </p:cNvPicPr>
          <p:nvPr/>
        </p:nvPicPr>
        <p:blipFill>
          <a:blip r:embed="rId2" cstate="print"/>
          <a:srcRect/>
          <a:stretch>
            <a:fillRect/>
          </a:stretch>
        </p:blipFill>
        <p:spPr bwMode="auto">
          <a:xfrm>
            <a:off x="502616" y="1533469"/>
            <a:ext cx="3466498" cy="3318757"/>
          </a:xfrm>
          <a:prstGeom prst="rect">
            <a:avLst/>
          </a:prstGeom>
          <a:noFill/>
        </p:spPr>
      </p:pic>
      <p:sp>
        <p:nvSpPr>
          <p:cNvPr id="3" name="TextBox 2">
            <a:extLst>
              <a:ext uri="{FF2B5EF4-FFF2-40B4-BE49-F238E27FC236}">
                <a16:creationId xmlns:a16="http://schemas.microsoft.com/office/drawing/2014/main" id="{A15282B1-3354-A2B2-7640-1194C621F2EC}"/>
              </a:ext>
            </a:extLst>
          </p:cNvPr>
          <p:cNvSpPr txBox="1"/>
          <p:nvPr/>
        </p:nvSpPr>
        <p:spPr>
          <a:xfrm>
            <a:off x="467545" y="404664"/>
            <a:ext cx="8194220" cy="984885"/>
          </a:xfrm>
          <a:prstGeom prst="rect">
            <a:avLst/>
          </a:prstGeom>
          <a:solidFill>
            <a:schemeClr val="tx2">
              <a:lumMod val="10000"/>
              <a:lumOff val="90000"/>
            </a:schemeClr>
          </a:solidFill>
          <a:ln>
            <a:solidFill>
              <a:schemeClr val="tx1"/>
            </a:solidFill>
          </a:ln>
        </p:spPr>
        <p:txBody>
          <a:bodyPr wrap="square">
            <a:spAutoFit/>
          </a:bodyPr>
          <a:lstStyle/>
          <a:p>
            <a:pPr marL="520700" indent="-590550" algn="just"/>
            <a:r>
              <a:rPr lang="en-ZA" sz="3000" dirty="0">
                <a:solidFill>
                  <a:srgbClr val="A50021"/>
                </a:solidFill>
                <a:effectLst>
                  <a:outerShdw blurRad="38100" dist="38100" dir="2700000" algn="tl">
                    <a:srgbClr val="000000">
                      <a:alpha val="43137"/>
                    </a:srgbClr>
                  </a:outerShdw>
                </a:effectLst>
                <a:cs typeface="Times New Roman" pitchFamily="18" charset="0"/>
              </a:rPr>
              <a:t>2. </a:t>
            </a:r>
            <a:r>
              <a:rPr lang="en-ZA" sz="2600" dirty="0">
                <a:solidFill>
                  <a:srgbClr val="A50021"/>
                </a:solidFill>
                <a:effectLst>
                  <a:outerShdw blurRad="38100" dist="38100" dir="2700000" algn="tl">
                    <a:srgbClr val="000000">
                      <a:alpha val="43137"/>
                    </a:srgbClr>
                  </a:outerShdw>
                </a:effectLst>
                <a:cs typeface="Times New Roman" pitchFamily="18" charset="0"/>
              </a:rPr>
              <a:t>JOSEPH'S ENCOUNTER WITH HIS BRETHREN: </a:t>
            </a:r>
            <a:r>
              <a:rPr lang="en-ZA" sz="2800" dirty="0">
                <a:solidFill>
                  <a:srgbClr val="0000CC"/>
                </a:solidFill>
                <a:cs typeface="Times New Roman" pitchFamily="18" charset="0"/>
              </a:rPr>
              <a:t>Genesis 42:3-38; 43:15-34; 44:1-34; 45:1-24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39952" y="404664"/>
            <a:ext cx="4536504" cy="5580000"/>
          </a:xfrm>
          <a:prstGeom prst="rect">
            <a:avLst/>
          </a:prstGeom>
        </p:spPr>
        <p:txBody>
          <a:bodyPr wrap="square">
            <a:spAutoFit/>
          </a:bodyPr>
          <a:lstStyle/>
          <a:p>
            <a:pPr marL="271463" indent="-271463" algn="just">
              <a:lnSpc>
                <a:spcPct val="103000"/>
              </a:lnSpc>
              <a:spcAft>
                <a:spcPts val="600"/>
              </a:spcAft>
              <a:buFont typeface="Wingdings" pitchFamily="2" charset="2"/>
              <a:buChar char="Ø"/>
              <a:tabLst>
                <a:tab pos="361950" algn="l"/>
              </a:tabLst>
            </a:pPr>
            <a:r>
              <a:rPr lang="en-ZA" sz="2350" dirty="0">
                <a:cs typeface="Times New Roman" pitchFamily="18" charset="0"/>
              </a:rPr>
              <a:t>They all obeyed their father’s instructions and went to Egypt. </a:t>
            </a:r>
          </a:p>
          <a:p>
            <a:pPr marL="271463" indent="-271463" algn="just">
              <a:lnSpc>
                <a:spcPct val="103000"/>
              </a:lnSpc>
              <a:spcAft>
                <a:spcPts val="600"/>
              </a:spcAft>
              <a:buFont typeface="Wingdings" pitchFamily="2" charset="2"/>
              <a:buChar char="Ø"/>
              <a:tabLst>
                <a:tab pos="361950" algn="l"/>
              </a:tabLst>
            </a:pPr>
            <a:r>
              <a:rPr lang="en-ZA" sz="2350" dirty="0">
                <a:cs typeface="Times New Roman" pitchFamily="18" charset="0"/>
              </a:rPr>
              <a:t>As Joseph's brothers got to Egypt, they could not recognize Joseph again.</a:t>
            </a:r>
          </a:p>
          <a:p>
            <a:pPr marL="271463" indent="-271463" algn="just">
              <a:lnSpc>
                <a:spcPct val="103000"/>
              </a:lnSpc>
              <a:spcAft>
                <a:spcPts val="600"/>
              </a:spcAft>
              <a:buFont typeface="Wingdings" pitchFamily="2" charset="2"/>
              <a:buChar char="Ø"/>
              <a:tabLst>
                <a:tab pos="361950" algn="l"/>
              </a:tabLst>
            </a:pPr>
            <a:r>
              <a:rPr lang="en-ZA" sz="2350" dirty="0">
                <a:cs typeface="Times New Roman" pitchFamily="18" charset="0"/>
              </a:rPr>
              <a:t>However, Joseph recognized them and remembered his dreams. </a:t>
            </a:r>
          </a:p>
          <a:p>
            <a:pPr marL="271463" indent="-271463" algn="just">
              <a:lnSpc>
                <a:spcPct val="103000"/>
              </a:lnSpc>
              <a:spcAft>
                <a:spcPts val="600"/>
              </a:spcAft>
              <a:buFont typeface="Wingdings" pitchFamily="2" charset="2"/>
              <a:buChar char="Ø"/>
              <a:tabLst>
                <a:tab pos="361950" algn="l"/>
              </a:tabLst>
            </a:pPr>
            <a:r>
              <a:rPr lang="en-ZA" sz="2350" dirty="0">
                <a:cs typeface="Times New Roman" pitchFamily="18" charset="0"/>
              </a:rPr>
              <a:t>It was during their second trip that Joseph made himself known to his brothers. </a:t>
            </a:r>
          </a:p>
          <a:p>
            <a:pPr marL="271463" indent="-271463" algn="just">
              <a:lnSpc>
                <a:spcPct val="103000"/>
              </a:lnSpc>
              <a:spcAft>
                <a:spcPts val="600"/>
              </a:spcAft>
              <a:buFont typeface="Wingdings" pitchFamily="2" charset="2"/>
              <a:buChar char="Ø"/>
              <a:tabLst>
                <a:tab pos="361950" algn="l"/>
              </a:tabLst>
            </a:pPr>
            <a:r>
              <a:rPr lang="en-ZA" sz="2350" dirty="0">
                <a:cs typeface="Times New Roman" pitchFamily="18" charset="0"/>
              </a:rPr>
              <a:t>During this unforgettable encounter and reunion, Joseph spoke to them roughly. </a:t>
            </a:r>
            <a:endParaRPr lang="en-ZA" sz="2350" b="1" dirty="0">
              <a:cs typeface="Times New Roman" pitchFamily="18" charset="0"/>
            </a:endParaRPr>
          </a:p>
        </p:txBody>
      </p:sp>
      <p:pic>
        <p:nvPicPr>
          <p:cNvPr id="3" name="Picture 2" descr="Order Projection Template of Joseph - the Brothers Bow"/>
          <p:cNvPicPr>
            <a:picLocks noChangeAspect="1" noChangeArrowheads="1"/>
          </p:cNvPicPr>
          <p:nvPr/>
        </p:nvPicPr>
        <p:blipFill>
          <a:blip r:embed="rId2" cstate="print"/>
          <a:srcRect/>
          <a:stretch>
            <a:fillRect/>
          </a:stretch>
        </p:blipFill>
        <p:spPr bwMode="auto">
          <a:xfrm>
            <a:off x="456798" y="1068730"/>
            <a:ext cx="3683154" cy="4664525"/>
          </a:xfrm>
          <a:prstGeom prst="rect">
            <a:avLst/>
          </a:prstGeom>
          <a:noFill/>
        </p:spPr>
      </p:pic>
      <p:sp>
        <p:nvSpPr>
          <p:cNvPr id="2" name="TextBox 1">
            <a:extLst>
              <a:ext uri="{FF2B5EF4-FFF2-40B4-BE49-F238E27FC236}">
                <a16:creationId xmlns:a16="http://schemas.microsoft.com/office/drawing/2014/main" id="{A793DA5A-0DAD-546C-AC41-CFCB152023CC}"/>
              </a:ext>
            </a:extLst>
          </p:cNvPr>
          <p:cNvSpPr txBox="1"/>
          <p:nvPr/>
        </p:nvSpPr>
        <p:spPr>
          <a:xfrm>
            <a:off x="334817" y="404664"/>
            <a:ext cx="3805135" cy="553998"/>
          </a:xfrm>
          <a:prstGeom prst="rect">
            <a:avLst/>
          </a:prstGeom>
          <a:solidFill>
            <a:schemeClr val="tx2">
              <a:lumMod val="10000"/>
              <a:lumOff val="90000"/>
            </a:schemeClr>
          </a:solidFill>
          <a:ln>
            <a:solidFill>
              <a:schemeClr val="tx1"/>
            </a:solidFill>
          </a:ln>
        </p:spPr>
        <p:txBody>
          <a:bodyPr wrap="square">
            <a:spAutoFit/>
          </a:bodyPr>
          <a:lstStyle/>
          <a:p>
            <a:pPr marL="520700" indent="-590550"/>
            <a:r>
              <a:rPr lang="en-ZA" sz="3000" dirty="0">
                <a:solidFill>
                  <a:srgbClr val="A50021"/>
                </a:solidFill>
                <a:effectLst>
                  <a:outerShdw blurRad="38100" dist="38100" dir="2700000" algn="tl">
                    <a:srgbClr val="000000">
                      <a:alpha val="43137"/>
                    </a:srgbClr>
                  </a:outerShdw>
                </a:effectLst>
                <a:cs typeface="Times New Roman" pitchFamily="18" charset="0"/>
              </a:rPr>
              <a:t>POINT 2 CONT’D.</a:t>
            </a:r>
            <a:endParaRPr lang="en-ZA" sz="3000" dirty="0">
              <a:solidFill>
                <a:srgbClr val="0000CC"/>
              </a:solidFill>
              <a:cs typeface="Times New Roman" pitchFamily="18" charset="0"/>
            </a:endParaRPr>
          </a:p>
        </p:txBody>
      </p:sp>
      <p:sp>
        <p:nvSpPr>
          <p:cNvPr id="5" name="TextBox 4">
            <a:extLst>
              <a:ext uri="{FF2B5EF4-FFF2-40B4-BE49-F238E27FC236}">
                <a16:creationId xmlns:a16="http://schemas.microsoft.com/office/drawing/2014/main" id="{56742A3E-84C3-CAD8-2B76-5867E138A4B2}"/>
              </a:ext>
            </a:extLst>
          </p:cNvPr>
          <p:cNvSpPr txBox="1"/>
          <p:nvPr/>
        </p:nvSpPr>
        <p:spPr>
          <a:xfrm>
            <a:off x="334817" y="6017511"/>
            <a:ext cx="8485655" cy="443711"/>
          </a:xfrm>
          <a:prstGeom prst="rect">
            <a:avLst/>
          </a:prstGeom>
          <a:noFill/>
        </p:spPr>
        <p:txBody>
          <a:bodyPr wrap="square">
            <a:spAutoFit/>
          </a:bodyPr>
          <a:lstStyle/>
          <a:p>
            <a:pPr algn="just">
              <a:lnSpc>
                <a:spcPct val="110000"/>
              </a:lnSpc>
              <a:spcAft>
                <a:spcPts val="600"/>
              </a:spcAft>
            </a:pPr>
            <a:r>
              <a:rPr lang="en-ZA" sz="2250" dirty="0">
                <a:solidFill>
                  <a:srgbClr val="FF0000"/>
                </a:solidFill>
                <a:effectLst>
                  <a:outerShdw blurRad="38100" dist="38100" dir="2700000" algn="tl">
                    <a:srgbClr val="000000">
                      <a:alpha val="43137"/>
                    </a:srgbClr>
                  </a:outerShdw>
                </a:effectLst>
                <a:cs typeface="Times New Roman" pitchFamily="18" charset="0"/>
              </a:rPr>
              <a:t>What is encounter: Encounter is to confront someone face to face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edg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604" y="1342631"/>
            <a:ext cx="8208912" cy="5112000"/>
          </a:xfrm>
          <a:prstGeom prst="rect">
            <a:avLst/>
          </a:prstGeom>
        </p:spPr>
        <p:txBody>
          <a:bodyPr wrap="square">
            <a:spAutoFit/>
          </a:bodyPr>
          <a:lstStyle/>
          <a:p>
            <a:pPr marL="358775" indent="-358775" algn="just">
              <a:lnSpc>
                <a:spcPct val="105000"/>
              </a:lnSpc>
              <a:spcAft>
                <a:spcPts val="600"/>
              </a:spcAft>
              <a:buFont typeface="Wingdings" pitchFamily="2" charset="2"/>
              <a:buChar char="Ø"/>
            </a:pPr>
            <a:r>
              <a:rPr lang="en-ZA" sz="2400" dirty="0">
                <a:cs typeface="Times New Roman" pitchFamily="18" charset="0"/>
              </a:rPr>
              <a:t>Joseph tested his brethren; he needed to know if they had changed from their wicked ways. </a:t>
            </a:r>
          </a:p>
          <a:p>
            <a:pPr marL="358775" indent="-358775" algn="just">
              <a:lnSpc>
                <a:spcPct val="105000"/>
              </a:lnSpc>
              <a:spcAft>
                <a:spcPts val="600"/>
              </a:spcAft>
              <a:buFont typeface="Wingdings" pitchFamily="2" charset="2"/>
              <a:buChar char="Ø"/>
            </a:pPr>
            <a:r>
              <a:rPr lang="en-ZA" sz="2400" dirty="0">
                <a:cs typeface="Times New Roman" pitchFamily="18" charset="0"/>
              </a:rPr>
              <a:t>He, however, discovered that they had changed. </a:t>
            </a:r>
          </a:p>
          <a:p>
            <a:pPr marL="800100" lvl="1" indent="-342900" algn="just">
              <a:lnSpc>
                <a:spcPct val="105000"/>
              </a:lnSpc>
              <a:spcAft>
                <a:spcPts val="600"/>
              </a:spcAft>
              <a:buFont typeface="Wingdings" panose="05000000000000000000" pitchFamily="2" charset="2"/>
              <a:buChar char="§"/>
            </a:pPr>
            <a:r>
              <a:rPr lang="en-ZA" sz="2400" dirty="0">
                <a:solidFill>
                  <a:srgbClr val="FF0000"/>
                </a:solidFill>
                <a:cs typeface="Times New Roman" pitchFamily="18" charset="0"/>
              </a:rPr>
              <a:t>How did Joseph know they had changed?</a:t>
            </a:r>
          </a:p>
          <a:p>
            <a:pPr marL="358775" indent="-358775" algn="just">
              <a:lnSpc>
                <a:spcPct val="105000"/>
              </a:lnSpc>
              <a:spcAft>
                <a:spcPts val="600"/>
              </a:spcAft>
              <a:buFont typeface="Wingdings" pitchFamily="2" charset="2"/>
              <a:buChar char="Ø"/>
            </a:pPr>
            <a:r>
              <a:rPr lang="en-ZA" sz="2400" dirty="0">
                <a:cs typeface="Times New Roman" pitchFamily="18" charset="0"/>
              </a:rPr>
              <a:t>They refused to forsake their younger brother Benjamin; they were also concerned about their aged father at home. </a:t>
            </a:r>
          </a:p>
          <a:p>
            <a:pPr marL="800100" lvl="1" indent="-342900" algn="just">
              <a:lnSpc>
                <a:spcPct val="105000"/>
              </a:lnSpc>
              <a:spcAft>
                <a:spcPts val="600"/>
              </a:spcAft>
              <a:buFont typeface="Wingdings" panose="05000000000000000000" pitchFamily="2" charset="2"/>
              <a:buChar char="§"/>
            </a:pPr>
            <a:r>
              <a:rPr lang="en-ZA" sz="2400" dirty="0">
                <a:solidFill>
                  <a:srgbClr val="FF0000"/>
                </a:solidFill>
                <a:cs typeface="Times New Roman" pitchFamily="18" charset="0"/>
              </a:rPr>
              <a:t>How do we know that Joseph dream came through?</a:t>
            </a:r>
          </a:p>
          <a:p>
            <a:pPr marL="358775" indent="-358775" algn="just">
              <a:lnSpc>
                <a:spcPct val="105000"/>
              </a:lnSpc>
              <a:spcAft>
                <a:spcPts val="600"/>
              </a:spcAft>
              <a:buFont typeface="Wingdings" pitchFamily="2" charset="2"/>
              <a:buChar char="Ø"/>
            </a:pPr>
            <a:r>
              <a:rPr lang="en-ZA" sz="2400" dirty="0">
                <a:cs typeface="Times New Roman" pitchFamily="18" charset="0"/>
              </a:rPr>
              <a:t>His brothers bowed to him as revealed through his dreams. Joseph wept out of pity for his brothers. He then revealed his identity to them.</a:t>
            </a:r>
          </a:p>
          <a:p>
            <a:pPr marL="800100" lvl="1" indent="-342900" algn="just">
              <a:lnSpc>
                <a:spcPct val="105000"/>
              </a:lnSpc>
              <a:spcAft>
                <a:spcPts val="600"/>
              </a:spcAft>
              <a:buFont typeface="Wingdings" panose="05000000000000000000" pitchFamily="2" charset="2"/>
              <a:buChar char="§"/>
            </a:pPr>
            <a:r>
              <a:rPr lang="en-ZA" sz="2400" dirty="0">
                <a:solidFill>
                  <a:srgbClr val="FF0000"/>
                </a:solidFill>
                <a:cs typeface="Times New Roman" pitchFamily="18" charset="0"/>
              </a:rPr>
              <a:t>Did Joseph make his brethren feel guilty?</a:t>
            </a:r>
            <a:endParaRPr lang="en-ZA" sz="2400" dirty="0">
              <a:cs typeface="Times New Roman" pitchFamily="18" charset="0"/>
            </a:endParaRPr>
          </a:p>
        </p:txBody>
      </p:sp>
      <p:sp>
        <p:nvSpPr>
          <p:cNvPr id="2" name="TextBox 1">
            <a:extLst>
              <a:ext uri="{FF2B5EF4-FFF2-40B4-BE49-F238E27FC236}">
                <a16:creationId xmlns:a16="http://schemas.microsoft.com/office/drawing/2014/main" id="{01D05A7C-F8EC-A5FE-60F8-A288DC382980}"/>
              </a:ext>
            </a:extLst>
          </p:cNvPr>
          <p:cNvSpPr txBox="1"/>
          <p:nvPr/>
        </p:nvSpPr>
        <p:spPr>
          <a:xfrm>
            <a:off x="406824" y="382086"/>
            <a:ext cx="8316000" cy="954107"/>
          </a:xfrm>
          <a:prstGeom prst="rect">
            <a:avLst/>
          </a:prstGeom>
          <a:solidFill>
            <a:schemeClr val="tx2">
              <a:lumMod val="10000"/>
              <a:lumOff val="90000"/>
            </a:schemeClr>
          </a:solidFill>
          <a:ln>
            <a:solidFill>
              <a:schemeClr val="tx1"/>
            </a:solidFill>
          </a:ln>
        </p:spPr>
        <p:txBody>
          <a:bodyPr wrap="square">
            <a:spAutoFit/>
          </a:bodyPr>
          <a:lstStyle/>
          <a:p>
            <a:pPr marL="520700" indent="-590550" algn="just"/>
            <a:r>
              <a:rPr lang="en-ZA" sz="3000" dirty="0">
                <a:solidFill>
                  <a:srgbClr val="A50021"/>
                </a:solidFill>
                <a:effectLst>
                  <a:outerShdw blurRad="38100" dist="38100" dir="2700000" algn="tl">
                    <a:srgbClr val="000000">
                      <a:alpha val="43137"/>
                    </a:srgbClr>
                  </a:outerShdw>
                </a:effectLst>
                <a:cs typeface="Times New Roman" pitchFamily="18" charset="0"/>
              </a:rPr>
              <a:t>2. </a:t>
            </a:r>
            <a:r>
              <a:rPr lang="en-ZA" sz="2600" dirty="0">
                <a:solidFill>
                  <a:srgbClr val="A50021"/>
                </a:solidFill>
                <a:effectLst>
                  <a:outerShdw blurRad="38100" dist="38100" dir="2700000" algn="tl">
                    <a:srgbClr val="000000">
                      <a:alpha val="43137"/>
                    </a:srgbClr>
                  </a:outerShdw>
                </a:effectLst>
                <a:cs typeface="Times New Roman" pitchFamily="18" charset="0"/>
              </a:rPr>
              <a:t>JOSEPH'S ENCOUNTER WITH HIS BRETHREN CONT’D.</a:t>
            </a:r>
            <a:endParaRPr lang="en-ZA" sz="2800" dirty="0">
              <a:solidFill>
                <a:srgbClr val="0000CC"/>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000"/>
                                        <p:tgtEl>
                                          <p:spTgt spid="4">
                                            <p:txEl>
                                              <p:pRg st="5" end="5"/>
                                            </p:txEl>
                                          </p:spTgt>
                                        </p:tgtEl>
                                      </p:cBhvr>
                                    </p:animEffect>
                                    <p:anim calcmode="lin" valueType="num">
                                      <p:cBhvr>
                                        <p:cTn id="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barn(inVertical)">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604" y="1342631"/>
            <a:ext cx="4861484" cy="4683590"/>
          </a:xfrm>
          <a:prstGeom prst="rect">
            <a:avLst/>
          </a:prstGeom>
        </p:spPr>
        <p:txBody>
          <a:bodyPr wrap="square">
            <a:spAutoFit/>
          </a:bodyPr>
          <a:lstStyle/>
          <a:p>
            <a:pPr marL="358775" indent="-358775" algn="just">
              <a:lnSpc>
                <a:spcPct val="110000"/>
              </a:lnSpc>
              <a:spcAft>
                <a:spcPts val="600"/>
              </a:spcAft>
              <a:buFont typeface="Wingdings" pitchFamily="2" charset="2"/>
              <a:buChar char="Ø"/>
            </a:pPr>
            <a:r>
              <a:rPr lang="en-ZA" sz="2400" dirty="0">
                <a:cs typeface="Times New Roman" pitchFamily="18" charset="0"/>
              </a:rPr>
              <a:t>He did not make them feel guilty but accepted and treated them well. </a:t>
            </a:r>
          </a:p>
          <a:p>
            <a:pPr marL="358775" indent="-358775" algn="just">
              <a:lnSpc>
                <a:spcPct val="110000"/>
              </a:lnSpc>
              <a:spcAft>
                <a:spcPts val="600"/>
              </a:spcAft>
              <a:buFont typeface="Wingdings" pitchFamily="2" charset="2"/>
              <a:buChar char="Ø"/>
            </a:pPr>
            <a:r>
              <a:rPr lang="en-ZA" sz="2400" dirty="0">
                <a:cs typeface="Times New Roman" pitchFamily="18" charset="0"/>
              </a:rPr>
              <a:t>Joseph showed uncommon love and humility in dealing with his brothers.</a:t>
            </a:r>
          </a:p>
          <a:p>
            <a:pPr marL="358775" indent="-358775" algn="just">
              <a:lnSpc>
                <a:spcPct val="110000"/>
              </a:lnSpc>
              <a:spcAft>
                <a:spcPts val="600"/>
              </a:spcAft>
              <a:buFont typeface="Wingdings" pitchFamily="2" charset="2"/>
              <a:buChar char="Ø"/>
            </a:pPr>
            <a:r>
              <a:rPr lang="en-ZA" sz="2400" dirty="0">
                <a:cs typeface="Times New Roman" pitchFamily="18" charset="0"/>
              </a:rPr>
              <a:t>He acknowledged that his brothers’ actions and the troubles he passed through were divinely arranged to fulfil God's purpose. </a:t>
            </a:r>
          </a:p>
        </p:txBody>
      </p:sp>
      <p:sp>
        <p:nvSpPr>
          <p:cNvPr id="2" name="TextBox 1">
            <a:extLst>
              <a:ext uri="{FF2B5EF4-FFF2-40B4-BE49-F238E27FC236}">
                <a16:creationId xmlns:a16="http://schemas.microsoft.com/office/drawing/2014/main" id="{01D05A7C-F8EC-A5FE-60F8-A288DC382980}"/>
              </a:ext>
            </a:extLst>
          </p:cNvPr>
          <p:cNvSpPr txBox="1"/>
          <p:nvPr/>
        </p:nvSpPr>
        <p:spPr>
          <a:xfrm>
            <a:off x="467545" y="404664"/>
            <a:ext cx="8194220" cy="954107"/>
          </a:xfrm>
          <a:prstGeom prst="rect">
            <a:avLst/>
          </a:prstGeom>
          <a:solidFill>
            <a:schemeClr val="tx2">
              <a:lumMod val="10000"/>
              <a:lumOff val="90000"/>
            </a:schemeClr>
          </a:solidFill>
          <a:ln>
            <a:solidFill>
              <a:schemeClr val="tx1"/>
            </a:solidFill>
          </a:ln>
        </p:spPr>
        <p:txBody>
          <a:bodyPr wrap="square">
            <a:spAutoFit/>
          </a:bodyPr>
          <a:lstStyle/>
          <a:p>
            <a:pPr marL="520700" indent="-590550" algn="just"/>
            <a:r>
              <a:rPr lang="en-ZA" sz="3000" dirty="0">
                <a:solidFill>
                  <a:srgbClr val="A50021"/>
                </a:solidFill>
                <a:effectLst>
                  <a:outerShdw blurRad="38100" dist="38100" dir="2700000" algn="tl">
                    <a:srgbClr val="000000">
                      <a:alpha val="43137"/>
                    </a:srgbClr>
                  </a:outerShdw>
                </a:effectLst>
                <a:cs typeface="Times New Roman" pitchFamily="18" charset="0"/>
              </a:rPr>
              <a:t>2. </a:t>
            </a:r>
            <a:r>
              <a:rPr lang="en-ZA" sz="2600" dirty="0">
                <a:solidFill>
                  <a:srgbClr val="A50021"/>
                </a:solidFill>
                <a:effectLst>
                  <a:outerShdw blurRad="38100" dist="38100" dir="2700000" algn="tl">
                    <a:srgbClr val="000000">
                      <a:alpha val="43137"/>
                    </a:srgbClr>
                  </a:outerShdw>
                </a:effectLst>
                <a:cs typeface="Times New Roman" pitchFamily="18" charset="0"/>
              </a:rPr>
              <a:t>JOSEPH'S ENCOUNTER WITH HIS BRETHREN CONT’D.</a:t>
            </a:r>
            <a:endParaRPr lang="en-ZA" sz="2800" dirty="0">
              <a:solidFill>
                <a:srgbClr val="0000CC"/>
              </a:solidFill>
              <a:cs typeface="Times New Roman" pitchFamily="18" charset="0"/>
            </a:endParaRPr>
          </a:p>
        </p:txBody>
      </p:sp>
      <p:pic>
        <p:nvPicPr>
          <p:cNvPr id="5" name="Picture 4">
            <a:extLst>
              <a:ext uri="{FF2B5EF4-FFF2-40B4-BE49-F238E27FC236}">
                <a16:creationId xmlns:a16="http://schemas.microsoft.com/office/drawing/2014/main" id="{D6894CB5-87F2-E4A0-F257-9D28728239CC}"/>
              </a:ext>
            </a:extLst>
          </p:cNvPr>
          <p:cNvPicPr>
            <a:picLocks noChangeAspect="1"/>
          </p:cNvPicPr>
          <p:nvPr/>
        </p:nvPicPr>
        <p:blipFill>
          <a:blip r:embed="rId2"/>
          <a:stretch>
            <a:fillRect/>
          </a:stretch>
        </p:blipFill>
        <p:spPr>
          <a:xfrm>
            <a:off x="5347221" y="1458071"/>
            <a:ext cx="3314544" cy="3941858"/>
          </a:xfrm>
          <a:prstGeom prst="rect">
            <a:avLst/>
          </a:prstGeom>
        </p:spPr>
      </p:pic>
    </p:spTree>
    <p:extLst>
      <p:ext uri="{BB962C8B-B14F-4D97-AF65-F5344CB8AC3E}">
        <p14:creationId xmlns:p14="http://schemas.microsoft.com/office/powerpoint/2010/main" val="320901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582" y="409068"/>
            <a:ext cx="4677373" cy="5573064"/>
          </a:xfrm>
          <a:prstGeom prst="rect">
            <a:avLst/>
          </a:prstGeom>
        </p:spPr>
        <p:txBody>
          <a:bodyPr wrap="square">
            <a:spAutoFit/>
          </a:bodyPr>
          <a:lstStyle/>
          <a:p>
            <a:pPr marL="361950" indent="-361950" algn="just">
              <a:lnSpc>
                <a:spcPct val="110000"/>
              </a:lnSpc>
              <a:spcAft>
                <a:spcPts val="600"/>
              </a:spcAft>
              <a:buFont typeface="Wingdings" pitchFamily="2" charset="2"/>
              <a:buChar char="Ø"/>
            </a:pPr>
            <a:r>
              <a:rPr lang="en-ZA" sz="2400" dirty="0">
                <a:cs typeface="Times New Roman" pitchFamily="18" charset="0"/>
              </a:rPr>
              <a:t>There is a purpose of God for our life. You have a part to play for that purpose to be fulfilled. Recognize that part and play it well. </a:t>
            </a:r>
          </a:p>
          <a:p>
            <a:pPr marL="361950" indent="-361950" algn="just">
              <a:lnSpc>
                <a:spcPct val="110000"/>
              </a:lnSpc>
              <a:spcAft>
                <a:spcPts val="600"/>
              </a:spcAft>
              <a:buFont typeface="Wingdings" pitchFamily="2" charset="2"/>
              <a:buChar char="Ø"/>
            </a:pPr>
            <a:r>
              <a:rPr lang="en-ZA" sz="2400" dirty="0">
                <a:cs typeface="Times New Roman" pitchFamily="18" charset="0"/>
              </a:rPr>
              <a:t>Do not allow grudges and desire for revenge to stop God's purpose for your life.</a:t>
            </a:r>
          </a:p>
          <a:p>
            <a:pPr marL="361950" indent="-361950" algn="just">
              <a:lnSpc>
                <a:spcPct val="110000"/>
              </a:lnSpc>
              <a:spcAft>
                <a:spcPts val="600"/>
              </a:spcAft>
              <a:buFont typeface="Wingdings" pitchFamily="2" charset="2"/>
              <a:buChar char="Ø"/>
            </a:pPr>
            <a:r>
              <a:rPr lang="en-ZA" sz="2400" dirty="0">
                <a:cs typeface="Times New Roman" pitchFamily="18" charset="0"/>
              </a:rPr>
              <a:t>Love your brothers, sisters, parents, friends, and those who hate and persecute you.</a:t>
            </a:r>
          </a:p>
          <a:p>
            <a:pPr marL="361950" indent="-361950" algn="just">
              <a:lnSpc>
                <a:spcPct val="110000"/>
              </a:lnSpc>
              <a:spcAft>
                <a:spcPts val="600"/>
              </a:spcAft>
              <a:buFont typeface="Wingdings" pitchFamily="2" charset="2"/>
              <a:buChar char="Ø"/>
            </a:pPr>
            <a:r>
              <a:rPr lang="en-ZA" sz="2400" dirty="0">
                <a:cs typeface="Times New Roman" pitchFamily="18" charset="0"/>
              </a:rPr>
              <a:t> God will promote you and make you have good success.</a:t>
            </a:r>
            <a:endParaRPr lang="en-US" sz="2400" dirty="0"/>
          </a:p>
        </p:txBody>
      </p:sp>
      <p:pic>
        <p:nvPicPr>
          <p:cNvPr id="7170" name="Picture 2" descr="Genesis 37 Bible Pictures: Joseph's dream"/>
          <p:cNvPicPr>
            <a:picLocks noChangeAspect="1" noChangeArrowheads="1"/>
          </p:cNvPicPr>
          <p:nvPr/>
        </p:nvPicPr>
        <p:blipFill>
          <a:blip r:embed="rId2" cstate="print"/>
          <a:srcRect/>
          <a:stretch>
            <a:fillRect/>
          </a:stretch>
        </p:blipFill>
        <p:spPr bwMode="auto">
          <a:xfrm>
            <a:off x="5138943" y="2158989"/>
            <a:ext cx="3556806" cy="4286045"/>
          </a:xfrm>
          <a:prstGeom prst="rect">
            <a:avLst/>
          </a:prstGeom>
          <a:noFill/>
        </p:spPr>
      </p:pic>
      <p:sp>
        <p:nvSpPr>
          <p:cNvPr id="2" name="TextBox 1">
            <a:extLst>
              <a:ext uri="{FF2B5EF4-FFF2-40B4-BE49-F238E27FC236}">
                <a16:creationId xmlns:a16="http://schemas.microsoft.com/office/drawing/2014/main" id="{57D52D14-0303-7BE8-6B36-BA4FE9A4B3DC}"/>
              </a:ext>
            </a:extLst>
          </p:cNvPr>
          <p:cNvSpPr txBox="1"/>
          <p:nvPr/>
        </p:nvSpPr>
        <p:spPr>
          <a:xfrm>
            <a:off x="5138942" y="404664"/>
            <a:ext cx="3522821" cy="1754326"/>
          </a:xfrm>
          <a:prstGeom prst="rect">
            <a:avLst/>
          </a:prstGeom>
          <a:solidFill>
            <a:schemeClr val="tx2">
              <a:lumMod val="10000"/>
              <a:lumOff val="90000"/>
            </a:schemeClr>
          </a:solidFill>
          <a:ln>
            <a:solidFill>
              <a:schemeClr val="tx1"/>
            </a:solidFill>
          </a:ln>
        </p:spPr>
        <p:txBody>
          <a:bodyPr wrap="square">
            <a:spAutoFit/>
          </a:bodyPr>
          <a:lstStyle/>
          <a:p>
            <a:pPr marL="69850" indent="-139700" algn="r"/>
            <a:r>
              <a:rPr lang="en-ZA" sz="3000" dirty="0">
                <a:solidFill>
                  <a:srgbClr val="A50021"/>
                </a:solidFill>
                <a:effectLst>
                  <a:outerShdw blurRad="38100" dist="38100" dir="2700000" algn="tl">
                    <a:srgbClr val="000000">
                      <a:alpha val="43137"/>
                    </a:srgbClr>
                  </a:outerShdw>
                </a:effectLst>
                <a:cs typeface="Times New Roman" pitchFamily="18" charset="0"/>
              </a:rPr>
              <a:t>2. </a:t>
            </a:r>
            <a:r>
              <a:rPr lang="en-ZA" sz="2600" dirty="0">
                <a:solidFill>
                  <a:srgbClr val="A50021"/>
                </a:solidFill>
                <a:effectLst>
                  <a:outerShdw blurRad="38100" dist="38100" dir="2700000" algn="tl">
                    <a:srgbClr val="000000">
                      <a:alpha val="43137"/>
                    </a:srgbClr>
                  </a:outerShdw>
                </a:effectLst>
                <a:cs typeface="Times New Roman" pitchFamily="18" charset="0"/>
              </a:rPr>
              <a:t>JOSEPH'S ENCOUNTER WITH HIS BRETHREN CONT’D.</a:t>
            </a:r>
            <a:endParaRPr lang="en-ZA" sz="2800" dirty="0">
              <a:solidFill>
                <a:srgbClr val="0000CC"/>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827800"/>
            <a:ext cx="7992888" cy="3894143"/>
          </a:xfrm>
          <a:prstGeom prst="rect">
            <a:avLst/>
          </a:prstGeom>
        </p:spPr>
        <p:txBody>
          <a:bodyPr wrap="square">
            <a:spAutoFit/>
          </a:bodyPr>
          <a:lstStyle/>
          <a:p>
            <a:pPr algn="just">
              <a:lnSpc>
                <a:spcPct val="125000"/>
              </a:lnSpc>
              <a:spcAft>
                <a:spcPts val="600"/>
              </a:spcAft>
            </a:pPr>
            <a:r>
              <a:rPr lang="en-ZA" sz="2400" dirty="0">
                <a:cs typeface="Times New Roman" pitchFamily="18" charset="0"/>
              </a:rPr>
              <a:t> </a:t>
            </a:r>
            <a:r>
              <a:rPr lang="en-ZA" sz="2400" dirty="0">
                <a:effectLst>
                  <a:outerShdw blurRad="38100" dist="38100" dir="2700000" algn="tl">
                    <a:srgbClr val="000000">
                      <a:alpha val="43137"/>
                    </a:srgbClr>
                  </a:outerShdw>
                </a:effectLst>
                <a:cs typeface="Times New Roman" pitchFamily="18" charset="0"/>
              </a:rPr>
              <a:t>Lessons we must take note of in this study. </a:t>
            </a:r>
          </a:p>
          <a:p>
            <a:pPr marL="400050" indent="-400050" algn="just">
              <a:lnSpc>
                <a:spcPct val="125000"/>
              </a:lnSpc>
              <a:spcAft>
                <a:spcPts val="600"/>
              </a:spcAft>
              <a:buFont typeface="Wingdings" pitchFamily="2" charset="2"/>
              <a:buChar char="Ø"/>
            </a:pPr>
            <a:r>
              <a:rPr lang="en-ZA" sz="2400" dirty="0">
                <a:solidFill>
                  <a:srgbClr val="A50021"/>
                </a:solidFill>
                <a:effectLst>
                  <a:outerShdw blurRad="38100" dist="38100" dir="2700000" algn="tl">
                    <a:srgbClr val="000000">
                      <a:alpha val="43137"/>
                    </a:srgbClr>
                  </a:outerShdw>
                </a:effectLst>
                <a:cs typeface="Times New Roman" pitchFamily="18" charset="0"/>
              </a:rPr>
              <a:t>Repentance</a:t>
            </a:r>
            <a:r>
              <a:rPr lang="en-ZA" sz="2400" b="1" dirty="0">
                <a:solidFill>
                  <a:srgbClr val="FF0000"/>
                </a:solidFill>
                <a:cs typeface="Times New Roman" pitchFamily="18" charset="0"/>
              </a:rPr>
              <a:t>: </a:t>
            </a:r>
            <a:r>
              <a:rPr lang="en-ZA" sz="2400" dirty="0">
                <a:cs typeface="Times New Roman" pitchFamily="18" charset="0"/>
              </a:rPr>
              <a:t>Joseph’s brothers had truly repented their wicked ways. All sinners must repent and turn from their sins to receive God's mercy. </a:t>
            </a:r>
          </a:p>
          <a:p>
            <a:pPr marL="400050" indent="-400050" algn="just">
              <a:lnSpc>
                <a:spcPct val="125000"/>
              </a:lnSpc>
              <a:spcAft>
                <a:spcPts val="600"/>
              </a:spcAft>
              <a:buFont typeface="Wingdings" pitchFamily="2" charset="2"/>
              <a:buChar char="Ø"/>
            </a:pPr>
            <a:r>
              <a:rPr lang="en-ZA" sz="2400" dirty="0">
                <a:solidFill>
                  <a:srgbClr val="A50021"/>
                </a:solidFill>
                <a:effectLst>
                  <a:outerShdw blurRad="38100" dist="38100" dir="2700000" algn="tl">
                    <a:srgbClr val="000000">
                      <a:alpha val="43137"/>
                    </a:srgbClr>
                  </a:outerShdw>
                </a:effectLst>
                <a:cs typeface="Times New Roman" pitchFamily="18" charset="0"/>
              </a:rPr>
              <a:t>Love: </a:t>
            </a:r>
            <a:r>
              <a:rPr lang="en-ZA" sz="2400" dirty="0">
                <a:cs typeface="Times New Roman" pitchFamily="18" charset="0"/>
              </a:rPr>
              <a:t>Joseph showed love to his brothers, who once hated him. A true friend of Jesus must show love to God and others around him. You must show love even to those who hurt you</a:t>
            </a:r>
          </a:p>
        </p:txBody>
      </p:sp>
      <p:sp>
        <p:nvSpPr>
          <p:cNvPr id="3" name="TextBox 2">
            <a:extLst>
              <a:ext uri="{FF2B5EF4-FFF2-40B4-BE49-F238E27FC236}">
                <a16:creationId xmlns:a16="http://schemas.microsoft.com/office/drawing/2014/main" id="{291428D3-5C35-F433-BC00-72AA45D6F745}"/>
              </a:ext>
            </a:extLst>
          </p:cNvPr>
          <p:cNvSpPr txBox="1"/>
          <p:nvPr/>
        </p:nvSpPr>
        <p:spPr>
          <a:xfrm>
            <a:off x="467544" y="442805"/>
            <a:ext cx="8208912" cy="1384995"/>
          </a:xfrm>
          <a:prstGeom prst="rect">
            <a:avLst/>
          </a:prstGeom>
          <a:solidFill>
            <a:schemeClr val="accent4">
              <a:lumMod val="20000"/>
              <a:lumOff val="80000"/>
            </a:schemeClr>
          </a:solidFill>
          <a:ln>
            <a:solidFill>
              <a:schemeClr val="tx1"/>
            </a:solidFill>
          </a:ln>
        </p:spPr>
        <p:txBody>
          <a:bodyPr wrap="square">
            <a:spAutoFit/>
          </a:bodyPr>
          <a:lstStyle/>
          <a:p>
            <a:pPr marL="541338" indent="-541338" algn="just"/>
            <a:r>
              <a:rPr lang="en-ZA" sz="2800" dirty="0">
                <a:solidFill>
                  <a:srgbClr val="663300"/>
                </a:solidFill>
                <a:effectLst>
                  <a:outerShdw blurRad="38100" dist="38100" dir="2700000" algn="tl">
                    <a:srgbClr val="000000">
                      <a:alpha val="43137"/>
                    </a:srgbClr>
                  </a:outerShdw>
                </a:effectLst>
                <a:cs typeface="Times New Roman" pitchFamily="18" charset="0"/>
              </a:rPr>
              <a:t>3. LESSONS FROM JOSEPH'S ENCOUNTER WITH HIS BROTHERS:  </a:t>
            </a:r>
            <a:r>
              <a:rPr lang="en-ZA" sz="2800" dirty="0">
                <a:solidFill>
                  <a:srgbClr val="0000CC"/>
                </a:solidFill>
                <a:cs typeface="Times New Roman" pitchFamily="18" charset="0"/>
              </a:rPr>
              <a:t>Matthew 5:9-16, 38-48; Romans 12:14</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002" y="1396912"/>
            <a:ext cx="8177454" cy="4421147"/>
          </a:xfrm>
          <a:prstGeom prst="rect">
            <a:avLst/>
          </a:prstGeom>
        </p:spPr>
        <p:txBody>
          <a:bodyPr wrap="square">
            <a:spAutoFit/>
          </a:bodyPr>
          <a:lstStyle/>
          <a:p>
            <a:pPr marL="400050" indent="-400050" algn="just">
              <a:lnSpc>
                <a:spcPct val="114000"/>
              </a:lnSpc>
              <a:spcAft>
                <a:spcPts val="600"/>
              </a:spcAft>
              <a:buFont typeface="Wingdings" pitchFamily="2" charset="2"/>
              <a:buChar char="Ø"/>
            </a:pPr>
            <a:r>
              <a:rPr lang="en-ZA" sz="2400" dirty="0">
                <a:solidFill>
                  <a:srgbClr val="A50021"/>
                </a:solidFill>
                <a:effectLst>
                  <a:outerShdw blurRad="38100" dist="38100" dir="2700000" algn="tl">
                    <a:srgbClr val="000000">
                      <a:alpha val="43137"/>
                    </a:srgbClr>
                  </a:outerShdw>
                </a:effectLst>
                <a:cs typeface="Times New Roman" pitchFamily="18" charset="0"/>
              </a:rPr>
              <a:t>Forgiveness: </a:t>
            </a:r>
            <a:r>
              <a:rPr lang="en-ZA" sz="2400" dirty="0">
                <a:cs typeface="Times New Roman" pitchFamily="18" charset="0"/>
              </a:rPr>
              <a:t>as Joseph's brethren came to Egypt to buy food, it was in his power to punish them for the evil they did to him. Yet, he did not because he feared God.</a:t>
            </a:r>
          </a:p>
          <a:p>
            <a:pPr marL="722313" indent="-360363" algn="just">
              <a:lnSpc>
                <a:spcPct val="114000"/>
              </a:lnSpc>
              <a:spcAft>
                <a:spcPts val="600"/>
              </a:spcAft>
              <a:buFont typeface="Wingdings" panose="05000000000000000000" pitchFamily="2" charset="2"/>
              <a:buChar char="§"/>
            </a:pPr>
            <a:r>
              <a:rPr lang="en-ZA" sz="2400" dirty="0">
                <a:cs typeface="Times New Roman" pitchFamily="18" charset="0"/>
              </a:rPr>
              <a:t> The fear of the Lord is the beginning of wisdom. Do not repay evil with evil; rather, forgive those who do bad to you. </a:t>
            </a:r>
          </a:p>
          <a:p>
            <a:pPr marL="400050" indent="-400050" algn="just">
              <a:lnSpc>
                <a:spcPct val="114000"/>
              </a:lnSpc>
              <a:spcAft>
                <a:spcPts val="600"/>
              </a:spcAft>
              <a:buFont typeface="Wingdings" pitchFamily="2" charset="2"/>
              <a:buChar char="Ø"/>
            </a:pPr>
            <a:r>
              <a:rPr lang="en-US" sz="2400" dirty="0">
                <a:solidFill>
                  <a:srgbClr val="A50021"/>
                </a:solidFill>
                <a:effectLst>
                  <a:outerShdw blurRad="38100" dist="38100" dir="2700000" algn="tl">
                    <a:srgbClr val="000000">
                      <a:alpha val="43137"/>
                    </a:srgbClr>
                  </a:outerShdw>
                </a:effectLst>
                <a:cs typeface="Times New Roman" pitchFamily="18" charset="0"/>
              </a:rPr>
              <a:t>Hospitality/Generosity: </a:t>
            </a:r>
            <a:r>
              <a:rPr lang="en-US" sz="2400" dirty="0">
                <a:cs typeface="Times New Roman" pitchFamily="18" charset="0"/>
              </a:rPr>
              <a:t>Joseph provided more than enough for his brothers. If your enemy is hungry, give him food and share what you have with the needy. God will always work through every situation to fulfill His will. </a:t>
            </a:r>
            <a:endParaRPr lang="en-ZA" sz="2400" dirty="0">
              <a:cs typeface="Times New Roman" pitchFamily="18" charset="0"/>
            </a:endParaRPr>
          </a:p>
        </p:txBody>
      </p:sp>
      <p:sp>
        <p:nvSpPr>
          <p:cNvPr id="3" name="TextBox 2">
            <a:extLst>
              <a:ext uri="{FF2B5EF4-FFF2-40B4-BE49-F238E27FC236}">
                <a16:creationId xmlns:a16="http://schemas.microsoft.com/office/drawing/2014/main" id="{291428D3-5C35-F433-BC00-72AA45D6F745}"/>
              </a:ext>
            </a:extLst>
          </p:cNvPr>
          <p:cNvSpPr txBox="1"/>
          <p:nvPr/>
        </p:nvSpPr>
        <p:spPr>
          <a:xfrm>
            <a:off x="467544" y="442805"/>
            <a:ext cx="8208912" cy="954107"/>
          </a:xfrm>
          <a:prstGeom prst="rect">
            <a:avLst/>
          </a:prstGeom>
          <a:solidFill>
            <a:schemeClr val="accent4">
              <a:lumMod val="20000"/>
              <a:lumOff val="80000"/>
            </a:schemeClr>
          </a:solidFill>
          <a:ln>
            <a:solidFill>
              <a:schemeClr val="tx1"/>
            </a:solidFill>
          </a:ln>
        </p:spPr>
        <p:txBody>
          <a:bodyPr wrap="square">
            <a:spAutoFit/>
          </a:bodyPr>
          <a:lstStyle/>
          <a:p>
            <a:pPr marL="541338" indent="-541338" algn="just"/>
            <a:r>
              <a:rPr lang="en-ZA" sz="2800" dirty="0">
                <a:solidFill>
                  <a:srgbClr val="663300"/>
                </a:solidFill>
                <a:effectLst>
                  <a:outerShdw blurRad="38100" dist="38100" dir="2700000" algn="tl">
                    <a:srgbClr val="000000">
                      <a:alpha val="43137"/>
                    </a:srgbClr>
                  </a:outerShdw>
                </a:effectLst>
                <a:cs typeface="Times New Roman" pitchFamily="18" charset="0"/>
              </a:rPr>
              <a:t>3. LESSONS FROM JOSEPH'S ENCOUNTER WITH HIS BROTHERS CONT’D.</a:t>
            </a:r>
            <a:endParaRPr lang="en-ZA" sz="2800" dirty="0">
              <a:solidFill>
                <a:srgbClr val="0000CC"/>
              </a:solidFill>
              <a:cs typeface="Times New Roman" pitchFamily="18" charset="0"/>
            </a:endParaRPr>
          </a:p>
        </p:txBody>
      </p:sp>
    </p:spTree>
    <p:extLst>
      <p:ext uri="{BB962C8B-B14F-4D97-AF65-F5344CB8AC3E}">
        <p14:creationId xmlns:p14="http://schemas.microsoft.com/office/powerpoint/2010/main" val="3748651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40768"/>
            <a:ext cx="8208912" cy="4271169"/>
          </a:xfrm>
          <a:prstGeom prst="rect">
            <a:avLst/>
          </a:prstGeom>
        </p:spPr>
        <p:txBody>
          <a:bodyPr wrap="square">
            <a:spAutoFit/>
          </a:bodyPr>
          <a:lstStyle/>
          <a:p>
            <a:pPr marL="400050" indent="-400050" algn="just">
              <a:lnSpc>
                <a:spcPct val="120000"/>
              </a:lnSpc>
              <a:spcAft>
                <a:spcPts val="600"/>
              </a:spcAft>
              <a:buFont typeface="Wingdings" panose="05000000000000000000" pitchFamily="2" charset="2"/>
              <a:buChar char="v"/>
            </a:pPr>
            <a:r>
              <a:rPr lang="en-ZA" sz="2400" dirty="0">
                <a:cs typeface="Times New Roman" pitchFamily="18" charset="0"/>
              </a:rPr>
              <a:t>We may not know why some things happen, but God has a purpose for everything concerning all His children. </a:t>
            </a:r>
          </a:p>
          <a:p>
            <a:pPr marL="400050" indent="-400050" algn="just">
              <a:lnSpc>
                <a:spcPct val="120000"/>
              </a:lnSpc>
              <a:spcAft>
                <a:spcPts val="600"/>
              </a:spcAft>
              <a:buFont typeface="Wingdings" panose="05000000000000000000" pitchFamily="2" charset="2"/>
              <a:buChar char="v"/>
            </a:pPr>
            <a:r>
              <a:rPr lang="en-ZA" sz="2400" dirty="0">
                <a:solidFill>
                  <a:srgbClr val="0000CC"/>
                </a:solidFill>
                <a:cs typeface="Times New Roman" pitchFamily="18" charset="0"/>
              </a:rPr>
              <a:t>This following step will bring you into a personal encounter with Jesus Christ, our Lord and Saviour</a:t>
            </a:r>
            <a:r>
              <a:rPr lang="en-ZA" sz="2400" b="1" dirty="0">
                <a:solidFill>
                  <a:srgbClr val="0000CC"/>
                </a:solidFill>
                <a:cs typeface="Times New Roman" pitchFamily="18" charset="0"/>
              </a:rPr>
              <a:t>. </a:t>
            </a:r>
          </a:p>
          <a:p>
            <a:pPr marL="400050" indent="-400050" algn="just">
              <a:lnSpc>
                <a:spcPct val="120000"/>
              </a:lnSpc>
              <a:spcAft>
                <a:spcPts val="600"/>
              </a:spcAft>
              <a:buFont typeface="Wingdings" panose="05000000000000000000" pitchFamily="2" charset="2"/>
              <a:buChar char="v"/>
            </a:pPr>
            <a:r>
              <a:rPr lang="en-ZA" sz="2400" dirty="0">
                <a:cs typeface="Times New Roman" pitchFamily="18" charset="0"/>
              </a:rPr>
              <a:t>If you are not a friend of Jesus, you will suffer in the hands of Satan. Therefore, you must repent, confess your sins, and ask for forgiveness and cleansing of your sins through the blood of Jesus.</a:t>
            </a:r>
          </a:p>
          <a:p>
            <a:pPr marL="400050" indent="-400050" algn="just">
              <a:lnSpc>
                <a:spcPct val="120000"/>
              </a:lnSpc>
              <a:spcAft>
                <a:spcPts val="600"/>
              </a:spcAft>
              <a:buFont typeface="Wingdings" panose="05000000000000000000" pitchFamily="2" charset="2"/>
              <a:buChar char="v"/>
            </a:pPr>
            <a:r>
              <a:rPr lang="en-ZA" sz="2400" dirty="0">
                <a:cs typeface="Times New Roman" pitchFamily="18" charset="0"/>
              </a:rPr>
              <a:t> Determine not to go back to your bad ways again. </a:t>
            </a:r>
            <a:endParaRPr lang="en-US" sz="2400" dirty="0">
              <a:cs typeface="Times New Roman" pitchFamily="18" charset="0"/>
            </a:endParaRPr>
          </a:p>
        </p:txBody>
      </p:sp>
      <p:sp>
        <p:nvSpPr>
          <p:cNvPr id="3" name="TextBox 2">
            <a:extLst>
              <a:ext uri="{FF2B5EF4-FFF2-40B4-BE49-F238E27FC236}">
                <a16:creationId xmlns:a16="http://schemas.microsoft.com/office/drawing/2014/main" id="{226A1D86-CEAA-BC80-F742-E6EB475A1ED0}"/>
              </a:ext>
            </a:extLst>
          </p:cNvPr>
          <p:cNvSpPr txBox="1"/>
          <p:nvPr/>
        </p:nvSpPr>
        <p:spPr>
          <a:xfrm>
            <a:off x="467544" y="404664"/>
            <a:ext cx="3456384" cy="699230"/>
          </a:xfrm>
          <a:prstGeom prst="rect">
            <a:avLst/>
          </a:prstGeom>
          <a:noFill/>
        </p:spPr>
        <p:txBody>
          <a:bodyPr wrap="square" anchor="t">
            <a:spAutoFit/>
          </a:bodyPr>
          <a:lstStyle/>
          <a:p>
            <a:pPr marL="400050" indent="-400050" algn="just">
              <a:lnSpc>
                <a:spcPct val="150000"/>
              </a:lnSpc>
            </a:pPr>
            <a:r>
              <a:rPr lang="en-ZA" sz="3000" dirty="0">
                <a:solidFill>
                  <a:srgbClr val="C00000"/>
                </a:solidFill>
                <a:effectLst>
                  <a:outerShdw blurRad="38100" dist="38100" dir="2700000" algn="tl">
                    <a:srgbClr val="000000">
                      <a:alpha val="43137"/>
                    </a:srgbClr>
                  </a:outerShdw>
                </a:effectLst>
                <a:cs typeface="Times New Roman" pitchFamily="18" charset="0"/>
              </a:rPr>
              <a:t>IN CONCLUSION</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9F7B-76C0-307B-2724-B71179B9C554}"/>
              </a:ext>
            </a:extLst>
          </p:cNvPr>
          <p:cNvSpPr>
            <a:spLocks noGrp="1"/>
          </p:cNvSpPr>
          <p:nvPr>
            <p:ph type="title"/>
          </p:nvPr>
        </p:nvSpPr>
        <p:spPr>
          <a:xfrm>
            <a:off x="480060" y="455891"/>
            <a:ext cx="8183880" cy="600720"/>
          </a:xfrm>
        </p:spPr>
        <p:txBody>
          <a:bodyPr>
            <a:normAutofit/>
          </a:bodyPr>
          <a:lstStyle/>
          <a:p>
            <a:r>
              <a:rPr lang="en-CA" sz="3200" b="0" dirty="0">
                <a:solidFill>
                  <a:srgbClr val="A50021"/>
                </a:solidFill>
              </a:rPr>
              <a:t>QUESTIONS</a:t>
            </a:r>
            <a:r>
              <a:rPr lang="en-CA" sz="3200" dirty="0">
                <a:solidFill>
                  <a:srgbClr val="A50021"/>
                </a:solidFill>
              </a:rPr>
              <a:t>:</a:t>
            </a:r>
          </a:p>
        </p:txBody>
      </p:sp>
      <p:sp>
        <p:nvSpPr>
          <p:cNvPr id="3" name="Content Placeholder 2">
            <a:extLst>
              <a:ext uri="{FF2B5EF4-FFF2-40B4-BE49-F238E27FC236}">
                <a16:creationId xmlns:a16="http://schemas.microsoft.com/office/drawing/2014/main" id="{DFCA158A-3166-48E8-7CE8-E0A6065A9A8F}"/>
              </a:ext>
            </a:extLst>
          </p:cNvPr>
          <p:cNvSpPr>
            <a:spLocks noGrp="1"/>
          </p:cNvSpPr>
          <p:nvPr>
            <p:ph idx="1"/>
          </p:nvPr>
        </p:nvSpPr>
        <p:spPr>
          <a:xfrm>
            <a:off x="480060" y="1196752"/>
            <a:ext cx="8183880" cy="4187952"/>
          </a:xfrm>
        </p:spPr>
        <p:txBody>
          <a:bodyPr>
            <a:normAutofit lnSpcReduction="10000"/>
          </a:bodyPr>
          <a:lstStyle/>
          <a:p>
            <a:pPr marL="514350" indent="-514350" algn="just">
              <a:lnSpc>
                <a:spcPct val="120000"/>
              </a:lnSpc>
              <a:spcBef>
                <a:spcPts val="0"/>
              </a:spcBef>
              <a:spcAft>
                <a:spcPts val="600"/>
              </a:spcAft>
              <a:buClrTx/>
              <a:buSzPct val="100000"/>
              <a:buFont typeface="+mj-lt"/>
              <a:buAutoNum type="arabicPeriod"/>
            </a:pPr>
            <a:r>
              <a:rPr lang="en-US" sz="2400" dirty="0"/>
              <a:t>At what point did Joseph become a governor in Egypt?</a:t>
            </a:r>
          </a:p>
          <a:p>
            <a:pPr marL="514350" indent="-514350" algn="just">
              <a:lnSpc>
                <a:spcPct val="120000"/>
              </a:lnSpc>
              <a:spcBef>
                <a:spcPts val="0"/>
              </a:spcBef>
              <a:spcAft>
                <a:spcPts val="600"/>
              </a:spcAft>
              <a:buClrTx/>
              <a:buSzPct val="100000"/>
              <a:buFont typeface="+mj-lt"/>
              <a:buAutoNum type="arabicPeriod"/>
            </a:pPr>
            <a:r>
              <a:rPr lang="en-US" sz="2400" dirty="0"/>
              <a:t>What led to the face-to-face encounter of Joseph with his brethren?</a:t>
            </a:r>
          </a:p>
          <a:p>
            <a:pPr marL="514350" indent="-514350" algn="just">
              <a:lnSpc>
                <a:spcPct val="120000"/>
              </a:lnSpc>
              <a:spcBef>
                <a:spcPts val="0"/>
              </a:spcBef>
              <a:spcAft>
                <a:spcPts val="600"/>
              </a:spcAft>
              <a:buClrTx/>
              <a:buSzPct val="100000"/>
              <a:buFont typeface="+mj-lt"/>
              <a:buAutoNum type="arabicPeriod"/>
            </a:pPr>
            <a:r>
              <a:rPr lang="en-US" sz="2400" dirty="0"/>
              <a:t>______ recognized his _______ brothers when he saw them.</a:t>
            </a:r>
          </a:p>
          <a:p>
            <a:pPr marL="514350" indent="-514350" algn="just">
              <a:lnSpc>
                <a:spcPct val="120000"/>
              </a:lnSpc>
              <a:spcBef>
                <a:spcPts val="0"/>
              </a:spcBef>
              <a:spcAft>
                <a:spcPts val="600"/>
              </a:spcAft>
              <a:buClrTx/>
              <a:buSzPct val="100000"/>
              <a:buFont typeface="+mj-lt"/>
              <a:buAutoNum type="arabicPeriod"/>
            </a:pPr>
            <a:r>
              <a:rPr lang="en-US" sz="2400" dirty="0"/>
              <a:t>In his encounter with his brothers, why did Joseph speak to them roughly at first?</a:t>
            </a:r>
          </a:p>
          <a:p>
            <a:pPr marL="514350" indent="-514350" algn="just">
              <a:lnSpc>
                <a:spcPct val="120000"/>
              </a:lnSpc>
              <a:spcBef>
                <a:spcPts val="0"/>
              </a:spcBef>
              <a:spcAft>
                <a:spcPts val="600"/>
              </a:spcAft>
              <a:buClrTx/>
              <a:buSzPct val="100000"/>
              <a:buFont typeface="+mj-lt"/>
              <a:buAutoNum type="arabicPeriod"/>
            </a:pPr>
            <a:r>
              <a:rPr lang="en-US" sz="2400" dirty="0"/>
              <a:t>What lessons did you learn from the encounter of Joseph with his brethren?</a:t>
            </a:r>
            <a:endParaRPr lang="en-CA" sz="2400" dirty="0"/>
          </a:p>
        </p:txBody>
      </p:sp>
    </p:spTree>
    <p:extLst>
      <p:ext uri="{BB962C8B-B14F-4D97-AF65-F5344CB8AC3E}">
        <p14:creationId xmlns:p14="http://schemas.microsoft.com/office/powerpoint/2010/main" val="231613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9F7B-76C0-307B-2724-B71179B9C554}"/>
              </a:ext>
            </a:extLst>
          </p:cNvPr>
          <p:cNvSpPr>
            <a:spLocks noGrp="1"/>
          </p:cNvSpPr>
          <p:nvPr>
            <p:ph type="title"/>
          </p:nvPr>
        </p:nvSpPr>
        <p:spPr>
          <a:xfrm>
            <a:off x="480060" y="455891"/>
            <a:ext cx="8183880" cy="600720"/>
          </a:xfrm>
        </p:spPr>
        <p:txBody>
          <a:bodyPr>
            <a:normAutofit/>
          </a:bodyPr>
          <a:lstStyle/>
          <a:p>
            <a:pPr algn="ctr"/>
            <a:r>
              <a:rPr lang="en-CA" sz="3200" b="0" dirty="0">
                <a:solidFill>
                  <a:srgbClr val="A50021"/>
                </a:solidFill>
              </a:rPr>
              <a:t>LESSON, THOUGHT, &amp; CHORUSES</a:t>
            </a:r>
            <a:endParaRPr lang="en-CA" sz="3200" dirty="0">
              <a:solidFill>
                <a:srgbClr val="A50021"/>
              </a:solidFill>
            </a:endParaRPr>
          </a:p>
        </p:txBody>
      </p:sp>
      <p:graphicFrame>
        <p:nvGraphicFramePr>
          <p:cNvPr id="5" name="Content Placeholder 2">
            <a:extLst>
              <a:ext uri="{FF2B5EF4-FFF2-40B4-BE49-F238E27FC236}">
                <a16:creationId xmlns:a16="http://schemas.microsoft.com/office/drawing/2014/main" id="{39A578FD-B1C6-5B31-0397-193E5F3B7EA7}"/>
              </a:ext>
            </a:extLst>
          </p:cNvPr>
          <p:cNvGraphicFramePr>
            <a:graphicFrameLocks noGrp="1"/>
          </p:cNvGraphicFramePr>
          <p:nvPr>
            <p:ph idx="1"/>
            <p:extLst>
              <p:ext uri="{D42A27DB-BD31-4B8C-83A1-F6EECF244321}">
                <p14:modId xmlns:p14="http://schemas.microsoft.com/office/powerpoint/2010/main" val="3814630190"/>
              </p:ext>
            </p:extLst>
          </p:nvPr>
        </p:nvGraphicFramePr>
        <p:xfrm>
          <a:off x="480060" y="1196752"/>
          <a:ext cx="8183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3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6752"/>
            <a:ext cx="4248472" cy="4202432"/>
          </a:xfrm>
          <a:prstGeom prst="rect">
            <a:avLst/>
          </a:prstGeom>
        </p:spPr>
        <p:txBody>
          <a:bodyPr wrap="square">
            <a:spAutoFit/>
          </a:bodyPr>
          <a:lstStyle/>
          <a:p>
            <a:pPr algn="ctr"/>
            <a:r>
              <a:rPr lang="en-ZA" sz="3400" dirty="0">
                <a:solidFill>
                  <a:srgbClr val="663300"/>
                </a:solidFill>
                <a:effectLst>
                  <a:outerShdw blurRad="38100" dist="38100" dir="2700000" algn="tl">
                    <a:srgbClr val="000000">
                      <a:alpha val="43137"/>
                    </a:srgbClr>
                  </a:outerShdw>
                </a:effectLst>
                <a:cs typeface="Times New Roman" pitchFamily="18" charset="0"/>
              </a:rPr>
              <a:t>MEMORY VERSE: </a:t>
            </a:r>
          </a:p>
          <a:p>
            <a:pPr algn="just">
              <a:lnSpc>
                <a:spcPct val="130000"/>
              </a:lnSpc>
            </a:pPr>
            <a:r>
              <a:rPr lang="en-ZA" sz="2600" dirty="0">
                <a:solidFill>
                  <a:srgbClr val="0000CC"/>
                </a:solidFill>
                <a:cs typeface="Times New Roman" pitchFamily="18" charset="0"/>
              </a:rPr>
              <a:t>“And when Joseph came home, they brought him the present which was in their hand into the house, and bowed themselves to him to the earth” </a:t>
            </a:r>
            <a:r>
              <a:rPr lang="en-ZA" sz="2600" dirty="0">
                <a:effectLst>
                  <a:outerShdw blurRad="38100" dist="38100" dir="2700000" algn="tl">
                    <a:srgbClr val="000000">
                      <a:alpha val="43137"/>
                    </a:srgbClr>
                  </a:outerShdw>
                </a:effectLst>
                <a:cs typeface="Times New Roman" pitchFamily="18" charset="0"/>
              </a:rPr>
              <a:t>(Genesis 43:26).</a:t>
            </a:r>
            <a:endParaRPr lang="en-US" sz="2600" dirty="0">
              <a:effectLst>
                <a:outerShdw blurRad="38100" dist="38100" dir="2700000" algn="tl">
                  <a:srgbClr val="000000">
                    <a:alpha val="43137"/>
                  </a:srgbClr>
                </a:outerShdw>
              </a:effectLst>
              <a:cs typeface="Times New Roman" pitchFamily="18" charset="0"/>
            </a:endParaRPr>
          </a:p>
        </p:txBody>
      </p:sp>
      <p:pic>
        <p:nvPicPr>
          <p:cNvPr id="1026" name="Picture 2" descr="Acts 17 - Laughed out of court | Finding The Missing Peace"/>
          <p:cNvPicPr>
            <a:picLocks noChangeAspect="1" noChangeArrowheads="1"/>
          </p:cNvPicPr>
          <p:nvPr/>
        </p:nvPicPr>
        <p:blipFill>
          <a:blip r:embed="rId2" cstate="print"/>
          <a:srcRect/>
          <a:stretch>
            <a:fillRect/>
          </a:stretch>
        </p:blipFill>
        <p:spPr bwMode="auto">
          <a:xfrm>
            <a:off x="4860032" y="1052736"/>
            <a:ext cx="3744416" cy="47634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s Pray - He Is Listening | First Presbyterian Church of Fresno"/>
          <p:cNvPicPr>
            <a:picLocks noChangeAspect="1" noChangeArrowheads="1"/>
          </p:cNvPicPr>
          <p:nvPr/>
        </p:nvPicPr>
        <p:blipFill>
          <a:blip r:embed="rId2" cstate="print"/>
          <a:srcRect/>
          <a:stretch>
            <a:fillRect/>
          </a:stretch>
        </p:blipFill>
        <p:spPr bwMode="auto">
          <a:xfrm>
            <a:off x="359532" y="332656"/>
            <a:ext cx="8424936" cy="62646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726" y="1412776"/>
            <a:ext cx="8136904" cy="3307829"/>
          </a:xfrm>
          <a:prstGeom prst="rect">
            <a:avLst/>
          </a:prstGeom>
        </p:spPr>
        <p:txBody>
          <a:bodyPr wrap="square">
            <a:spAutoFit/>
          </a:bodyPr>
          <a:lstStyle/>
          <a:p>
            <a:pPr marL="342900" indent="-342900" algn="just">
              <a:lnSpc>
                <a:spcPct val="120000"/>
              </a:lnSpc>
              <a:spcAft>
                <a:spcPts val="600"/>
              </a:spcAft>
              <a:buFont typeface="+mj-lt"/>
              <a:buAutoNum type="arabicPeriod"/>
            </a:pPr>
            <a:r>
              <a:rPr lang="en-US" sz="2400" dirty="0">
                <a:hlinkClick r:id="rId2">
                  <a:extLst>
                    <a:ext uri="{A12FA001-AC4F-418D-AE19-62706E023703}">
                      <ahyp:hlinkClr xmlns:ahyp="http://schemas.microsoft.com/office/drawing/2018/hyperlinkcolor" val="tx"/>
                    </a:ext>
                  </a:extLst>
                </a:hlinkClick>
              </a:rPr>
              <a:t>https://th.bing.com/th/id/OIP.ObIYQ2nOTSUOAtHC9pN-TQAAAA?pid=ImgDet&amp;rs=1</a:t>
            </a:r>
            <a:endParaRPr lang="en-US" sz="2400" dirty="0"/>
          </a:p>
          <a:p>
            <a:pPr marL="342900" indent="-342900" algn="just">
              <a:lnSpc>
                <a:spcPct val="120000"/>
              </a:lnSpc>
              <a:spcAft>
                <a:spcPts val="600"/>
              </a:spcAft>
              <a:buFont typeface="+mj-lt"/>
              <a:buAutoNum type="arabicPeriod"/>
            </a:pPr>
            <a:r>
              <a:rPr lang="en-US" sz="2400" dirty="0">
                <a:hlinkClick r:id="rId3">
                  <a:extLst>
                    <a:ext uri="{A12FA001-AC4F-418D-AE19-62706E023703}">
                      <ahyp:hlinkClr xmlns:ahyp="http://schemas.microsoft.com/office/drawing/2018/hyperlinkcolor" val="tx"/>
                    </a:ext>
                  </a:extLst>
                </a:hlinkClick>
              </a:rPr>
              <a:t>https://www.freebibleimages.org/illustrations/joseph-ruler/</a:t>
            </a:r>
            <a:endParaRPr lang="en-US" sz="2400" dirty="0"/>
          </a:p>
          <a:p>
            <a:pPr marL="342900" indent="-342900" algn="just">
              <a:lnSpc>
                <a:spcPct val="120000"/>
              </a:lnSpc>
              <a:spcAft>
                <a:spcPts val="600"/>
              </a:spcAft>
              <a:buFont typeface="+mj-lt"/>
              <a:buAutoNum type="arabicPeriod"/>
            </a:pPr>
            <a:r>
              <a:rPr lang="en-US" sz="2400" dirty="0"/>
              <a:t>https://4.bp.blogspot.com/-D7xSWmFsw_Q/WTxy8-jm29I/AAAAAAAARTc/q0bAqTwZg8ozJ2RLpHlROQMnUnKrHngYgCEw/s1600/Story22.PNG</a:t>
            </a:r>
          </a:p>
        </p:txBody>
      </p:sp>
      <p:sp>
        <p:nvSpPr>
          <p:cNvPr id="5" name="TextBox 4"/>
          <p:cNvSpPr txBox="1"/>
          <p:nvPr/>
        </p:nvSpPr>
        <p:spPr>
          <a:xfrm>
            <a:off x="467544" y="548680"/>
            <a:ext cx="3600400" cy="553998"/>
          </a:xfrm>
          <a:prstGeom prst="rect">
            <a:avLst/>
          </a:prstGeom>
          <a:noFill/>
        </p:spPr>
        <p:txBody>
          <a:bodyPr wrap="square" rtlCol="0">
            <a:spAutoFit/>
          </a:bodyPr>
          <a:lstStyle/>
          <a:p>
            <a:r>
              <a:rPr lang="en-ZA" sz="3000" dirty="0">
                <a:solidFill>
                  <a:srgbClr val="A50021"/>
                </a:solidFill>
                <a:cs typeface="Times New Roman" pitchFamily="18" charset="0"/>
              </a:rPr>
              <a:t>REFERENCES</a:t>
            </a:r>
            <a:endParaRPr lang="en-US" sz="3000" dirty="0">
              <a:solidFill>
                <a:srgbClr val="A50021"/>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76672"/>
            <a:ext cx="3600400" cy="584775"/>
          </a:xfrm>
          <a:prstGeom prst="rect">
            <a:avLst/>
          </a:prstGeom>
          <a:solidFill>
            <a:schemeClr val="accent3">
              <a:lumMod val="20000"/>
              <a:lumOff val="80000"/>
            </a:schemeClr>
          </a:solidFill>
          <a:ln>
            <a:solidFill>
              <a:schemeClr val="tx1"/>
            </a:solidFill>
          </a:ln>
        </p:spPr>
        <p:txBody>
          <a:bodyPr wrap="square" rtlCol="0">
            <a:spAutoFit/>
          </a:bodyPr>
          <a:lstStyle/>
          <a:p>
            <a:r>
              <a:rPr lang="en-ZA" sz="3200" dirty="0">
                <a:solidFill>
                  <a:srgbClr val="663300"/>
                </a:solidFill>
                <a:effectLst>
                  <a:outerShdw blurRad="38100" dist="38100" dir="2700000" algn="tl">
                    <a:srgbClr val="000000">
                      <a:alpha val="43137"/>
                    </a:srgbClr>
                  </a:outerShdw>
                </a:effectLst>
                <a:latin typeface="+mj-lt"/>
                <a:cs typeface="Times New Roman" pitchFamily="18" charset="0"/>
              </a:rPr>
              <a:t>INTRODUCTION</a:t>
            </a:r>
            <a:r>
              <a:rPr lang="en-ZA" sz="3200" dirty="0">
                <a:solidFill>
                  <a:srgbClr val="663300"/>
                </a:solidFill>
                <a:latin typeface="+mj-lt"/>
                <a:cs typeface="Times New Roman" pitchFamily="18" charset="0"/>
              </a:rPr>
              <a:t> </a:t>
            </a:r>
            <a:endParaRPr lang="en-US" sz="3200" dirty="0">
              <a:solidFill>
                <a:srgbClr val="663300"/>
              </a:solidFill>
              <a:latin typeface="+mj-lt"/>
              <a:cs typeface="Times New Roman" pitchFamily="18" charset="0"/>
            </a:endParaRPr>
          </a:p>
        </p:txBody>
      </p:sp>
      <p:sp>
        <p:nvSpPr>
          <p:cNvPr id="8" name="TextBox 7"/>
          <p:cNvSpPr txBox="1"/>
          <p:nvPr/>
        </p:nvSpPr>
        <p:spPr>
          <a:xfrm>
            <a:off x="4067944" y="496640"/>
            <a:ext cx="4719764" cy="5523820"/>
          </a:xfrm>
          <a:prstGeom prst="rect">
            <a:avLst/>
          </a:prstGeom>
          <a:noFill/>
        </p:spPr>
        <p:txBody>
          <a:bodyPr wrap="square" rtlCol="0">
            <a:spAutoFit/>
          </a:bodyPr>
          <a:lstStyle/>
          <a:p>
            <a:pPr marL="361950" indent="-361950" algn="just">
              <a:lnSpc>
                <a:spcPct val="118000"/>
              </a:lnSpc>
              <a:spcAft>
                <a:spcPts val="600"/>
              </a:spcAft>
              <a:buFont typeface="Wingdings" pitchFamily="2" charset="2"/>
              <a:buChar char="Ø"/>
              <a:tabLst>
                <a:tab pos="361950" algn="l"/>
              </a:tabLst>
            </a:pPr>
            <a:r>
              <a:rPr lang="en-ZA" sz="2400" dirty="0">
                <a:cs typeface="Times New Roman" pitchFamily="18" charset="0"/>
              </a:rPr>
              <a:t>The Story of Joseph is a testimony that confirms God’s love, care, mercy, and faithfulness in fulfilling His promises to His children. </a:t>
            </a:r>
          </a:p>
          <a:p>
            <a:pPr marL="361950" indent="-361950" algn="just">
              <a:lnSpc>
                <a:spcPct val="118000"/>
              </a:lnSpc>
              <a:spcAft>
                <a:spcPts val="600"/>
              </a:spcAft>
              <a:buFont typeface="Wingdings" pitchFamily="2" charset="2"/>
              <a:buChar char="Ø"/>
              <a:tabLst>
                <a:tab pos="361950" algn="l"/>
              </a:tabLst>
            </a:pPr>
            <a:r>
              <a:rPr lang="en-ZA" sz="2400" dirty="0">
                <a:cs typeface="Times New Roman" pitchFamily="18" charset="0"/>
              </a:rPr>
              <a:t>Joseph, his father’s beloved, was sold into slavery by his envious brothers, but God was with him. </a:t>
            </a:r>
          </a:p>
          <a:p>
            <a:pPr marL="361950" indent="-361950" algn="just">
              <a:lnSpc>
                <a:spcPct val="118000"/>
              </a:lnSpc>
              <a:spcAft>
                <a:spcPts val="600"/>
              </a:spcAft>
              <a:buFont typeface="Wingdings" pitchFamily="2" charset="2"/>
              <a:buChar char="Ø"/>
              <a:tabLst>
                <a:tab pos="361950" algn="l"/>
              </a:tabLst>
            </a:pPr>
            <a:r>
              <a:rPr lang="en-ZA" sz="2400" dirty="0">
                <a:cs typeface="Times New Roman" pitchFamily="18" charset="0"/>
              </a:rPr>
              <a:t>At the appointed time, God promoted Joseph, and he became the governor of Egypt.</a:t>
            </a:r>
          </a:p>
        </p:txBody>
      </p:sp>
      <p:pic>
        <p:nvPicPr>
          <p:cNvPr id="5" name="Picture 6" descr="Abraham and Isaac - A Test of Faith - DontBeLeftBehind.org"/>
          <p:cNvPicPr>
            <a:picLocks noChangeAspect="1" noChangeArrowheads="1"/>
          </p:cNvPicPr>
          <p:nvPr/>
        </p:nvPicPr>
        <p:blipFill>
          <a:blip r:embed="rId3" cstate="print"/>
          <a:srcRect/>
          <a:stretch>
            <a:fillRect/>
          </a:stretch>
        </p:blipFill>
        <p:spPr bwMode="auto">
          <a:xfrm>
            <a:off x="467545" y="1196752"/>
            <a:ext cx="3528392" cy="46932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8597" y="404664"/>
            <a:ext cx="3456000" cy="1077218"/>
          </a:xfrm>
          <a:prstGeom prst="rect">
            <a:avLst/>
          </a:prstGeom>
          <a:solidFill>
            <a:schemeClr val="accent3">
              <a:lumMod val="20000"/>
              <a:lumOff val="80000"/>
            </a:schemeClr>
          </a:solidFill>
          <a:ln>
            <a:solidFill>
              <a:schemeClr val="tx1"/>
            </a:solidFill>
          </a:ln>
        </p:spPr>
        <p:txBody>
          <a:bodyPr wrap="square" rtlCol="0">
            <a:spAutoFit/>
          </a:bodyPr>
          <a:lstStyle/>
          <a:p>
            <a:pPr algn="r"/>
            <a:r>
              <a:rPr lang="en-ZA" sz="3200" dirty="0">
                <a:solidFill>
                  <a:srgbClr val="663300"/>
                </a:solidFill>
                <a:effectLst>
                  <a:outerShdw blurRad="38100" dist="38100" dir="2700000" algn="tl">
                    <a:srgbClr val="000000">
                      <a:alpha val="43137"/>
                    </a:srgbClr>
                  </a:outerShdw>
                </a:effectLst>
                <a:latin typeface="+mj-lt"/>
                <a:cs typeface="Times New Roman" pitchFamily="18" charset="0"/>
              </a:rPr>
              <a:t>INTRODUCTION CONTD</a:t>
            </a:r>
            <a:endParaRPr lang="en-US" sz="3200" dirty="0">
              <a:solidFill>
                <a:srgbClr val="663300"/>
              </a:solidFill>
              <a:effectLst>
                <a:outerShdw blurRad="38100" dist="38100" dir="2700000" algn="tl">
                  <a:srgbClr val="000000">
                    <a:alpha val="43137"/>
                  </a:srgbClr>
                </a:outerShdw>
              </a:effectLst>
              <a:latin typeface="+mj-lt"/>
              <a:cs typeface="Times New Roman" pitchFamily="18" charset="0"/>
            </a:endParaRPr>
          </a:p>
        </p:txBody>
      </p:sp>
      <p:sp>
        <p:nvSpPr>
          <p:cNvPr id="7" name="Rectangle 6"/>
          <p:cNvSpPr/>
          <p:nvPr/>
        </p:nvSpPr>
        <p:spPr>
          <a:xfrm>
            <a:off x="479490" y="404664"/>
            <a:ext cx="4668573" cy="6048000"/>
          </a:xfrm>
          <a:prstGeom prst="rect">
            <a:avLst/>
          </a:prstGeom>
        </p:spPr>
        <p:txBody>
          <a:bodyPr wrap="square">
            <a:spAutoFit/>
          </a:bodyPr>
          <a:lstStyle/>
          <a:p>
            <a:pPr marL="361950" indent="-361950" algn="just">
              <a:lnSpc>
                <a:spcPct val="105000"/>
              </a:lnSpc>
              <a:spcAft>
                <a:spcPts val="600"/>
              </a:spcAft>
              <a:buFont typeface="Wingdings" pitchFamily="2" charset="2"/>
              <a:buChar char="Ø"/>
              <a:tabLst>
                <a:tab pos="361950" algn="l"/>
              </a:tabLst>
            </a:pPr>
            <a:r>
              <a:rPr lang="en-ZA" sz="2400" dirty="0">
                <a:cs typeface="Times New Roman" pitchFamily="18" charset="0"/>
              </a:rPr>
              <a:t>Now, the first phase of fulfilling the prophecy was fulfilled.</a:t>
            </a:r>
          </a:p>
          <a:p>
            <a:pPr marL="361950" indent="-361950" algn="just">
              <a:lnSpc>
                <a:spcPct val="105000"/>
              </a:lnSpc>
              <a:spcAft>
                <a:spcPts val="600"/>
              </a:spcAft>
              <a:buFont typeface="Wingdings" pitchFamily="2" charset="2"/>
              <a:buChar char="Ø"/>
              <a:tabLst>
                <a:tab pos="361950" algn="l"/>
              </a:tabLst>
            </a:pPr>
            <a:r>
              <a:rPr lang="en-ZA" sz="2400" dirty="0">
                <a:cs typeface="Times New Roman" pitchFamily="18" charset="0"/>
              </a:rPr>
              <a:t>God had said that Abraham's seed would live in a strange land where they would suffer. </a:t>
            </a:r>
          </a:p>
          <a:p>
            <a:pPr marL="361950" indent="-361950" algn="just">
              <a:lnSpc>
                <a:spcPct val="105000"/>
              </a:lnSpc>
              <a:spcAft>
                <a:spcPts val="600"/>
              </a:spcAft>
              <a:buFont typeface="Wingdings" pitchFamily="2" charset="2"/>
              <a:buChar char="Ø"/>
              <a:tabLst>
                <a:tab pos="361950" algn="l"/>
              </a:tabLst>
            </a:pPr>
            <a:r>
              <a:rPr lang="en-ZA" sz="2400" dirty="0">
                <a:cs typeface="Times New Roman" pitchFamily="18" charset="0"/>
              </a:rPr>
              <a:t>The story unfolds to show Joseph, a seed of Abraham already been planted in Egypt</a:t>
            </a:r>
          </a:p>
          <a:p>
            <a:pPr marL="342900" indent="-342900" algn="just">
              <a:lnSpc>
                <a:spcPct val="105000"/>
              </a:lnSpc>
              <a:spcAft>
                <a:spcPts val="600"/>
              </a:spcAft>
              <a:buFont typeface="Wingdings" panose="05000000000000000000" pitchFamily="2" charset="2"/>
              <a:buChar char="Ø"/>
            </a:pPr>
            <a:r>
              <a:rPr lang="en-ZA" sz="2400" dirty="0">
                <a:cs typeface="Times New Roman" pitchFamily="18" charset="0"/>
              </a:rPr>
              <a:t>God will now work through a difficult situation in the whole earth to actualize the second phase of the prophecy. </a:t>
            </a:r>
          </a:p>
          <a:p>
            <a:pPr marL="342900" indent="-342900" algn="just">
              <a:lnSpc>
                <a:spcPct val="105000"/>
              </a:lnSpc>
              <a:spcAft>
                <a:spcPts val="600"/>
              </a:spcAft>
              <a:buFont typeface="Wingdings" panose="05000000000000000000" pitchFamily="2" charset="2"/>
              <a:buChar char="Ø"/>
            </a:pPr>
            <a:r>
              <a:rPr lang="en-ZA" sz="2400" dirty="0">
                <a:cs typeface="Times New Roman" pitchFamily="18" charset="0"/>
              </a:rPr>
              <a:t>This difficult situation is the famine that Pharaoh saw in his dreams. </a:t>
            </a:r>
          </a:p>
        </p:txBody>
      </p:sp>
      <p:pic>
        <p:nvPicPr>
          <p:cNvPr id="6" name="Picture 2" descr="Pin on Images about Joseph"/>
          <p:cNvPicPr>
            <a:picLocks noChangeAspect="1" noChangeArrowheads="1"/>
          </p:cNvPicPr>
          <p:nvPr/>
        </p:nvPicPr>
        <p:blipFill>
          <a:blip r:embed="rId2" cstate="print"/>
          <a:srcRect/>
          <a:stretch>
            <a:fillRect/>
          </a:stretch>
        </p:blipFill>
        <p:spPr bwMode="auto">
          <a:xfrm>
            <a:off x="5239424" y="1628800"/>
            <a:ext cx="3456000" cy="410651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032" y="406660"/>
            <a:ext cx="4646016" cy="5573064"/>
          </a:xfrm>
          <a:prstGeom prst="rect">
            <a:avLst/>
          </a:prstGeom>
        </p:spPr>
        <p:txBody>
          <a:bodyPr wrap="square">
            <a:spAutoFit/>
          </a:bodyPr>
          <a:lstStyle/>
          <a:p>
            <a:pPr marL="361950" indent="-361950" algn="just">
              <a:lnSpc>
                <a:spcPct val="110000"/>
              </a:lnSpc>
              <a:spcAft>
                <a:spcPts val="600"/>
              </a:spcAft>
              <a:buFont typeface="Wingdings" panose="05000000000000000000" pitchFamily="2" charset="2"/>
              <a:buChar char="v"/>
            </a:pPr>
            <a:r>
              <a:rPr lang="en-ZA" sz="2400" dirty="0">
                <a:cs typeface="Times New Roman" pitchFamily="18" charset="0"/>
              </a:rPr>
              <a:t>This bad situation brought Joseph's brothers to have a face-to-face encounter with him. </a:t>
            </a:r>
          </a:p>
          <a:p>
            <a:pPr marL="361950" indent="-361950" algn="just">
              <a:lnSpc>
                <a:spcPct val="110000"/>
              </a:lnSpc>
              <a:spcAft>
                <a:spcPts val="600"/>
              </a:spcAft>
              <a:buFont typeface="Wingdings" panose="05000000000000000000" pitchFamily="2" charset="2"/>
              <a:buChar char="v"/>
            </a:pPr>
            <a:r>
              <a:rPr lang="en-ZA" sz="2400" dirty="0">
                <a:cs typeface="Times New Roman" pitchFamily="18" charset="0"/>
              </a:rPr>
              <a:t>This divine arrangement was the work of God. </a:t>
            </a:r>
            <a:r>
              <a:rPr lang="en-ZA" sz="2400" dirty="0">
                <a:solidFill>
                  <a:srgbClr val="0000CC"/>
                </a:solidFill>
                <a:cs typeface="Times New Roman" pitchFamily="18" charset="0"/>
              </a:rPr>
              <a:t>He alone can do all things. </a:t>
            </a:r>
          </a:p>
          <a:p>
            <a:pPr marL="361950" indent="-361950" algn="just">
              <a:lnSpc>
                <a:spcPct val="110000"/>
              </a:lnSpc>
              <a:spcAft>
                <a:spcPts val="600"/>
              </a:spcAft>
              <a:buFont typeface="Wingdings" panose="05000000000000000000" pitchFamily="2" charset="2"/>
              <a:buChar char="v"/>
            </a:pPr>
            <a:r>
              <a:rPr lang="en-ZA" sz="2400" dirty="0">
                <a:cs typeface="Times New Roman" pitchFamily="18" charset="0"/>
              </a:rPr>
              <a:t>Jesus knows the end of a thing even before it begins. </a:t>
            </a:r>
          </a:p>
          <a:p>
            <a:pPr marL="361950" indent="-361950" algn="just">
              <a:lnSpc>
                <a:spcPct val="110000"/>
              </a:lnSpc>
              <a:spcAft>
                <a:spcPts val="600"/>
              </a:spcAft>
              <a:buFont typeface="Wingdings" panose="05000000000000000000" pitchFamily="2" charset="2"/>
              <a:buChar char="v"/>
            </a:pPr>
            <a:r>
              <a:rPr lang="en-ZA" sz="2400" dirty="0">
                <a:cs typeface="Times New Roman" pitchFamily="18" charset="0"/>
              </a:rPr>
              <a:t>As a friend of Jesus, do not be afraid. Believe God's word because all He has promised you will surely come to pass.</a:t>
            </a:r>
            <a:endParaRPr lang="en-US" sz="2400" dirty="0">
              <a:cs typeface="Times New Roman" pitchFamily="18" charset="0"/>
            </a:endParaRPr>
          </a:p>
        </p:txBody>
      </p:sp>
      <p:pic>
        <p:nvPicPr>
          <p:cNvPr id="5" name="Picture 4" descr="Joseph Interprets Pharaoh's Dream"/>
          <p:cNvPicPr>
            <a:picLocks noChangeAspect="1" noChangeArrowheads="1"/>
          </p:cNvPicPr>
          <p:nvPr/>
        </p:nvPicPr>
        <p:blipFill>
          <a:blip r:embed="rId2" cstate="print"/>
          <a:srcRect/>
          <a:stretch>
            <a:fillRect/>
          </a:stretch>
        </p:blipFill>
        <p:spPr bwMode="auto">
          <a:xfrm>
            <a:off x="5116319" y="1772816"/>
            <a:ext cx="3548190" cy="3672408"/>
          </a:xfrm>
          <a:prstGeom prst="rect">
            <a:avLst/>
          </a:prstGeom>
          <a:noFill/>
        </p:spPr>
      </p:pic>
      <p:sp>
        <p:nvSpPr>
          <p:cNvPr id="2" name="TextBox 1">
            <a:extLst>
              <a:ext uri="{FF2B5EF4-FFF2-40B4-BE49-F238E27FC236}">
                <a16:creationId xmlns:a16="http://schemas.microsoft.com/office/drawing/2014/main" id="{D91C8162-FDB3-B7EE-1AF7-AB81FFB37B66}"/>
              </a:ext>
            </a:extLst>
          </p:cNvPr>
          <p:cNvSpPr txBox="1"/>
          <p:nvPr/>
        </p:nvSpPr>
        <p:spPr>
          <a:xfrm>
            <a:off x="5061738" y="404664"/>
            <a:ext cx="3625349" cy="1138773"/>
          </a:xfrm>
          <a:prstGeom prst="rect">
            <a:avLst/>
          </a:prstGeom>
          <a:solidFill>
            <a:schemeClr val="accent3">
              <a:lumMod val="20000"/>
              <a:lumOff val="80000"/>
            </a:schemeClr>
          </a:solidFill>
          <a:ln>
            <a:solidFill>
              <a:schemeClr val="tx1"/>
            </a:solidFill>
          </a:ln>
        </p:spPr>
        <p:txBody>
          <a:bodyPr wrap="square" rtlCol="0">
            <a:spAutoFit/>
          </a:bodyPr>
          <a:lstStyle/>
          <a:p>
            <a:pPr algn="r"/>
            <a:r>
              <a:rPr lang="en-ZA" sz="3400" dirty="0">
                <a:solidFill>
                  <a:srgbClr val="663300"/>
                </a:solidFill>
                <a:latin typeface="+mj-lt"/>
                <a:cs typeface="Times New Roman" pitchFamily="18" charset="0"/>
              </a:rPr>
              <a:t>INTRODUCTION CONTD</a:t>
            </a:r>
            <a:endParaRPr lang="en-US" sz="3400" dirty="0">
              <a:solidFill>
                <a:srgbClr val="663300"/>
              </a:solidFill>
              <a:latin typeface="+mj-lt"/>
              <a:cs typeface="Times New Roman"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94B2-5CC0-D305-B3EA-3328A474361D}"/>
              </a:ext>
            </a:extLst>
          </p:cNvPr>
          <p:cNvSpPr>
            <a:spLocks noGrp="1"/>
          </p:cNvSpPr>
          <p:nvPr>
            <p:ph type="title"/>
          </p:nvPr>
        </p:nvSpPr>
        <p:spPr>
          <a:xfrm>
            <a:off x="1025606" y="620688"/>
            <a:ext cx="7164796" cy="1152128"/>
          </a:xfrm>
          <a:prstGeom prst="downArrowCallout">
            <a:avLst/>
          </a:prstGeom>
          <a:solidFill>
            <a:schemeClr val="accent6">
              <a:lumMod val="20000"/>
              <a:lumOff val="80000"/>
            </a:schemeClr>
          </a:solidFill>
          <a:ln>
            <a:solidFill>
              <a:schemeClr val="tx1"/>
            </a:solidFill>
          </a:ln>
        </p:spPr>
        <p:txBody>
          <a:bodyPr anchor="ctr">
            <a:normAutofit/>
          </a:bodyPr>
          <a:lstStyle/>
          <a:p>
            <a:pPr algn="ctr"/>
            <a:r>
              <a:rPr lang="en-ZA" sz="3400" b="0" dirty="0">
                <a:solidFill>
                  <a:srgbClr val="663300"/>
                </a:solidFill>
                <a:latin typeface="+mj-lt"/>
                <a:cs typeface="Times New Roman" pitchFamily="18" charset="0"/>
              </a:rPr>
              <a:t>Three Points for Our Consideration</a:t>
            </a:r>
            <a:endParaRPr lang="en-CA" sz="3400" b="0" dirty="0"/>
          </a:p>
        </p:txBody>
      </p:sp>
      <p:graphicFrame>
        <p:nvGraphicFramePr>
          <p:cNvPr id="7" name="Content Placeholder 6">
            <a:extLst>
              <a:ext uri="{FF2B5EF4-FFF2-40B4-BE49-F238E27FC236}">
                <a16:creationId xmlns:a16="http://schemas.microsoft.com/office/drawing/2014/main" id="{E2AEEAF0-7184-66A6-D6E7-9E7D8F768A9E}"/>
              </a:ext>
            </a:extLst>
          </p:cNvPr>
          <p:cNvGraphicFramePr>
            <a:graphicFrameLocks noGrp="1"/>
          </p:cNvGraphicFramePr>
          <p:nvPr>
            <p:ph idx="1"/>
            <p:extLst>
              <p:ext uri="{D42A27DB-BD31-4B8C-83A1-F6EECF244321}">
                <p14:modId xmlns:p14="http://schemas.microsoft.com/office/powerpoint/2010/main" val="1513620762"/>
              </p:ext>
            </p:extLst>
          </p:nvPr>
        </p:nvGraphicFramePr>
        <p:xfrm>
          <a:off x="683568" y="1628800"/>
          <a:ext cx="7848872" cy="389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9930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8878" y="945328"/>
            <a:ext cx="7992888" cy="5508000"/>
          </a:xfrm>
          <a:prstGeom prst="rect">
            <a:avLst/>
          </a:prstGeom>
        </p:spPr>
        <p:txBody>
          <a:bodyPr wrap="square">
            <a:spAutoFit/>
          </a:bodyPr>
          <a:lstStyle/>
          <a:p>
            <a:pPr marL="361950" indent="-361950" algn="just">
              <a:lnSpc>
                <a:spcPct val="108000"/>
              </a:lnSpc>
              <a:spcAft>
                <a:spcPts val="600"/>
              </a:spcAft>
              <a:buFont typeface="Wingdings" pitchFamily="2" charset="2"/>
              <a:buChar char="Ø"/>
            </a:pPr>
            <a:r>
              <a:rPr lang="en-ZA" sz="2400" dirty="0">
                <a:cs typeface="Times New Roman" pitchFamily="18" charset="0"/>
              </a:rPr>
              <a:t>Famine is when there is a shortage of rainfall, scarcity of food, and sicknesses or malnutrition, especially among children. </a:t>
            </a:r>
          </a:p>
          <a:p>
            <a:pPr marL="361950" indent="-361950" algn="just">
              <a:lnSpc>
                <a:spcPct val="108000"/>
              </a:lnSpc>
              <a:spcAft>
                <a:spcPts val="600"/>
              </a:spcAft>
              <a:buFont typeface="Wingdings" pitchFamily="2" charset="2"/>
              <a:buChar char="Ø"/>
            </a:pPr>
            <a:r>
              <a:rPr lang="en-ZA" sz="2400" dirty="0">
                <a:cs typeface="Times New Roman" pitchFamily="18" charset="0"/>
              </a:rPr>
              <a:t>The famine at the time of Joseph was all over the world. Jacob's family was not left out. </a:t>
            </a:r>
          </a:p>
          <a:p>
            <a:pPr marL="361950" indent="-361950" algn="just">
              <a:lnSpc>
                <a:spcPct val="108000"/>
              </a:lnSpc>
              <a:spcAft>
                <a:spcPts val="600"/>
              </a:spcAft>
              <a:buFont typeface="Wingdings" pitchFamily="2" charset="2"/>
              <a:buChar char="Ø"/>
            </a:pPr>
            <a:r>
              <a:rPr lang="en-ZA" sz="2400" dirty="0">
                <a:cs typeface="Times New Roman" pitchFamily="18" charset="0"/>
              </a:rPr>
              <a:t>There was no other way to survive such a difficult situation except to look for food wherever it could be found. </a:t>
            </a:r>
          </a:p>
          <a:p>
            <a:pPr marL="361950" indent="-361950" algn="just">
              <a:lnSpc>
                <a:spcPct val="108000"/>
              </a:lnSpc>
              <a:spcAft>
                <a:spcPts val="600"/>
              </a:spcAft>
              <a:buFont typeface="Wingdings" pitchFamily="2" charset="2"/>
              <a:buChar char="Ø"/>
            </a:pPr>
            <a:r>
              <a:rPr lang="en-ZA" sz="2400" dirty="0">
                <a:cs typeface="Times New Roman" pitchFamily="18" charset="0"/>
              </a:rPr>
              <a:t>Times of famine are times of severe lack, hardship, and hunger. </a:t>
            </a:r>
          </a:p>
          <a:p>
            <a:pPr marL="361950" indent="-361950" algn="just">
              <a:lnSpc>
                <a:spcPct val="108000"/>
              </a:lnSpc>
              <a:spcAft>
                <a:spcPts val="600"/>
              </a:spcAft>
              <a:buFont typeface="Wingdings" pitchFamily="2" charset="2"/>
              <a:buChar char="Ø"/>
            </a:pPr>
            <a:r>
              <a:rPr lang="en-ZA" sz="2400" dirty="0">
                <a:cs typeface="Times New Roman" pitchFamily="18" charset="0"/>
              </a:rPr>
              <a:t>The famine in the whole earth was a fulfilment of the two dreams which king Pharaoh dreamt in Egypt. </a:t>
            </a:r>
          </a:p>
          <a:p>
            <a:pPr marL="361950" indent="-361950" algn="just">
              <a:lnSpc>
                <a:spcPct val="108000"/>
              </a:lnSpc>
              <a:spcAft>
                <a:spcPts val="600"/>
              </a:spcAft>
              <a:buFont typeface="Wingdings" pitchFamily="2" charset="2"/>
              <a:buChar char="Ø"/>
            </a:pPr>
            <a:r>
              <a:rPr lang="en-ZA" sz="2400" dirty="0">
                <a:solidFill>
                  <a:srgbClr val="FF0000"/>
                </a:solidFill>
                <a:cs typeface="Times New Roman" pitchFamily="18" charset="0"/>
              </a:rPr>
              <a:t>The famine was to last for seven years. </a:t>
            </a:r>
            <a:endParaRPr lang="en-US" sz="2400" dirty="0">
              <a:solidFill>
                <a:srgbClr val="FF0000"/>
              </a:solidFill>
              <a:cs typeface="Times New Roman" pitchFamily="18" charset="0"/>
            </a:endParaRPr>
          </a:p>
        </p:txBody>
      </p:sp>
      <p:sp>
        <p:nvSpPr>
          <p:cNvPr id="8" name="Rectangle 7"/>
          <p:cNvSpPr/>
          <p:nvPr/>
        </p:nvSpPr>
        <p:spPr>
          <a:xfrm>
            <a:off x="467544" y="446442"/>
            <a:ext cx="8208912" cy="492443"/>
          </a:xfrm>
          <a:prstGeom prst="rect">
            <a:avLst/>
          </a:prstGeom>
          <a:solidFill>
            <a:schemeClr val="accent5">
              <a:lumMod val="20000"/>
              <a:lumOff val="80000"/>
            </a:schemeClr>
          </a:solidFill>
          <a:ln>
            <a:solidFill>
              <a:schemeClr val="tx1"/>
            </a:solidFill>
          </a:ln>
        </p:spPr>
        <p:txBody>
          <a:bodyPr wrap="square" anchor="ctr">
            <a:spAutoFit/>
          </a:bodyPr>
          <a:lstStyle/>
          <a:p>
            <a:pPr algn="just"/>
            <a:r>
              <a:rPr lang="en-ZA" sz="2600" dirty="0">
                <a:solidFill>
                  <a:srgbClr val="A50021"/>
                </a:solidFill>
                <a:effectLst>
                  <a:outerShdw blurRad="38100" dist="38100" dir="2700000" algn="tl">
                    <a:srgbClr val="000000">
                      <a:alpha val="43137"/>
                    </a:srgbClr>
                  </a:outerShdw>
                </a:effectLst>
                <a:cs typeface="Times New Roman" pitchFamily="18" charset="0"/>
              </a:rPr>
              <a:t>1: FAMINE IN THE LAND:  </a:t>
            </a:r>
            <a:r>
              <a:rPr lang="en-ZA" sz="2400" dirty="0">
                <a:solidFill>
                  <a:srgbClr val="0000CC"/>
                </a:solidFill>
                <a:cs typeface="Times New Roman" pitchFamily="18" charset="0"/>
              </a:rPr>
              <a:t>Gen. 42:1,2; 43:1,2; 41:53-57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1880" y="1029364"/>
            <a:ext cx="5184576" cy="4932000"/>
          </a:xfrm>
          <a:prstGeom prst="rect">
            <a:avLst/>
          </a:prstGeom>
        </p:spPr>
        <p:txBody>
          <a:bodyPr wrap="square">
            <a:spAutoFit/>
          </a:bodyPr>
          <a:lstStyle/>
          <a:p>
            <a:pPr marL="361950" indent="-361950" algn="just">
              <a:lnSpc>
                <a:spcPct val="108000"/>
              </a:lnSpc>
              <a:spcAft>
                <a:spcPts val="600"/>
              </a:spcAft>
              <a:buFont typeface="Wingdings" pitchFamily="2" charset="2"/>
              <a:buChar char="Ø"/>
            </a:pPr>
            <a:r>
              <a:rPr lang="en-ZA" sz="2400" dirty="0">
                <a:cs typeface="Times New Roman" pitchFamily="18" charset="0"/>
              </a:rPr>
              <a:t>In the world today, we still experience famine in many parts of the world. </a:t>
            </a:r>
          </a:p>
          <a:p>
            <a:pPr marL="361950" indent="-361950" algn="just">
              <a:lnSpc>
                <a:spcPct val="108000"/>
              </a:lnSpc>
              <a:spcAft>
                <a:spcPts val="600"/>
              </a:spcAft>
              <a:buFont typeface="Wingdings" pitchFamily="2" charset="2"/>
              <a:buChar char="Ø"/>
            </a:pPr>
            <a:r>
              <a:rPr lang="en-ZA" sz="2400" dirty="0">
                <a:cs typeface="Times New Roman" pitchFamily="18" charset="0"/>
              </a:rPr>
              <a:t>In these situations, children are subjected to pain, hunger, thirst, and severe malnutrition.</a:t>
            </a:r>
          </a:p>
          <a:p>
            <a:pPr marL="361950" indent="-361950" algn="just">
              <a:lnSpc>
                <a:spcPct val="108000"/>
              </a:lnSpc>
              <a:spcAft>
                <a:spcPts val="600"/>
              </a:spcAft>
              <a:buFont typeface="Wingdings" pitchFamily="2" charset="2"/>
              <a:buChar char="Ø"/>
            </a:pPr>
            <a:r>
              <a:rPr lang="en-ZA" sz="2400" dirty="0">
                <a:cs typeface="Times New Roman" pitchFamily="18" charset="0"/>
              </a:rPr>
              <a:t>You should be concerned for children in places where there is famine. </a:t>
            </a:r>
          </a:p>
          <a:p>
            <a:pPr marL="361950" indent="-361950" algn="just">
              <a:lnSpc>
                <a:spcPct val="108000"/>
              </a:lnSpc>
              <a:spcAft>
                <a:spcPts val="600"/>
              </a:spcAft>
              <a:buFont typeface="Wingdings" pitchFamily="2" charset="2"/>
              <a:buChar char="Ø"/>
            </a:pPr>
            <a:r>
              <a:rPr lang="en-ZA" sz="2400" dirty="0">
                <a:cs typeface="Times New Roman" pitchFamily="18" charset="0"/>
              </a:rPr>
              <a:t>Remember to pray for them that God would make way for them as He did for Jacob's family.</a:t>
            </a:r>
            <a:endParaRPr lang="en-US" sz="2400" dirty="0">
              <a:cs typeface="Times New Roman" pitchFamily="18" charset="0"/>
            </a:endParaRPr>
          </a:p>
        </p:txBody>
      </p:sp>
      <p:sp>
        <p:nvSpPr>
          <p:cNvPr id="8" name="Rectangle 7"/>
          <p:cNvSpPr/>
          <p:nvPr/>
        </p:nvSpPr>
        <p:spPr>
          <a:xfrm>
            <a:off x="467544" y="437285"/>
            <a:ext cx="8208912" cy="612000"/>
          </a:xfrm>
          <a:prstGeom prst="rect">
            <a:avLst/>
          </a:prstGeom>
          <a:solidFill>
            <a:schemeClr val="accent5">
              <a:lumMod val="20000"/>
              <a:lumOff val="80000"/>
            </a:schemeClr>
          </a:solidFill>
          <a:ln>
            <a:solidFill>
              <a:schemeClr val="tx1"/>
            </a:solidFill>
          </a:ln>
        </p:spPr>
        <p:txBody>
          <a:bodyPr wrap="square" anchor="ctr">
            <a:spAutoFit/>
          </a:bodyPr>
          <a:lstStyle/>
          <a:p>
            <a:pPr algn="just"/>
            <a:r>
              <a:rPr lang="en-ZA" sz="2600" dirty="0">
                <a:solidFill>
                  <a:srgbClr val="A50021"/>
                </a:solidFill>
                <a:effectLst>
                  <a:outerShdw blurRad="38100" dist="38100" dir="2700000" algn="tl">
                    <a:srgbClr val="000000">
                      <a:alpha val="43137"/>
                    </a:srgbClr>
                  </a:outerShdw>
                </a:effectLst>
                <a:cs typeface="Times New Roman" pitchFamily="18" charset="0"/>
              </a:rPr>
              <a:t>1: FAMINE IN THE LAND CONT’D.</a:t>
            </a:r>
            <a:endParaRPr lang="en-ZA" sz="2400" dirty="0">
              <a:solidFill>
                <a:srgbClr val="0000CC"/>
              </a:solidFill>
              <a:cs typeface="Times New Roman" pitchFamily="18" charset="0"/>
            </a:endParaRPr>
          </a:p>
        </p:txBody>
      </p:sp>
      <p:pic>
        <p:nvPicPr>
          <p:cNvPr id="2" name="Picture 1">
            <a:extLst>
              <a:ext uri="{FF2B5EF4-FFF2-40B4-BE49-F238E27FC236}">
                <a16:creationId xmlns:a16="http://schemas.microsoft.com/office/drawing/2014/main" id="{3A126B67-3371-768B-CF6C-C5B0F618F400}"/>
              </a:ext>
            </a:extLst>
          </p:cNvPr>
          <p:cNvPicPr>
            <a:picLocks noChangeAspect="1"/>
          </p:cNvPicPr>
          <p:nvPr/>
        </p:nvPicPr>
        <p:blipFill>
          <a:blip r:embed="rId2"/>
          <a:stretch>
            <a:fillRect/>
          </a:stretch>
        </p:blipFill>
        <p:spPr>
          <a:xfrm>
            <a:off x="467544" y="1196752"/>
            <a:ext cx="2960178" cy="2520280"/>
          </a:xfrm>
          <a:prstGeom prst="rect">
            <a:avLst/>
          </a:prstGeom>
        </p:spPr>
      </p:pic>
      <p:pic>
        <p:nvPicPr>
          <p:cNvPr id="3" name="Picture 2">
            <a:extLst>
              <a:ext uri="{FF2B5EF4-FFF2-40B4-BE49-F238E27FC236}">
                <a16:creationId xmlns:a16="http://schemas.microsoft.com/office/drawing/2014/main" id="{B0629B2A-31E3-FB25-79AE-05030313083E}"/>
              </a:ext>
            </a:extLst>
          </p:cNvPr>
          <p:cNvPicPr>
            <a:picLocks noChangeAspect="1"/>
          </p:cNvPicPr>
          <p:nvPr/>
        </p:nvPicPr>
        <p:blipFill>
          <a:blip r:embed="rId3"/>
          <a:stretch>
            <a:fillRect/>
          </a:stretch>
        </p:blipFill>
        <p:spPr>
          <a:xfrm>
            <a:off x="497466" y="3861048"/>
            <a:ext cx="2960177" cy="2088232"/>
          </a:xfrm>
          <a:prstGeom prst="rect">
            <a:avLst/>
          </a:prstGeom>
        </p:spPr>
      </p:pic>
    </p:spTree>
    <p:extLst>
      <p:ext uri="{BB962C8B-B14F-4D97-AF65-F5344CB8AC3E}">
        <p14:creationId xmlns:p14="http://schemas.microsoft.com/office/powerpoint/2010/main" val="283782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5"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4660273"/>
            <a:ext cx="8424936" cy="1279581"/>
          </a:xfrm>
          <a:prstGeom prst="rect">
            <a:avLst/>
          </a:prstGeom>
        </p:spPr>
        <p:txBody>
          <a:bodyPr wrap="square">
            <a:spAutoFit/>
          </a:bodyPr>
          <a:lstStyle/>
          <a:p>
            <a:pPr marL="342900" indent="-342900" algn="just">
              <a:lnSpc>
                <a:spcPct val="110000"/>
              </a:lnSpc>
              <a:spcAft>
                <a:spcPts val="600"/>
              </a:spcAft>
              <a:buFont typeface="Wingdings" panose="05000000000000000000" pitchFamily="2" charset="2"/>
              <a:buChar char="v"/>
            </a:pPr>
            <a:r>
              <a:rPr lang="en-ZA" sz="2400" dirty="0">
                <a:cs typeface="Times New Roman" pitchFamily="18" charset="0"/>
              </a:rPr>
              <a:t>God has raised His friends up to spread the Truth so as to remove spiritual famine in the Land. </a:t>
            </a:r>
            <a:r>
              <a:rPr lang="en-ZA" sz="2400" dirty="0">
                <a:solidFill>
                  <a:srgbClr val="C00000"/>
                </a:solidFill>
                <a:cs typeface="Times New Roman" pitchFamily="18" charset="0"/>
              </a:rPr>
              <a:t>Be counted among obedient children</a:t>
            </a:r>
            <a:endParaRPr lang="en-US" sz="2400" dirty="0">
              <a:solidFill>
                <a:srgbClr val="C00000"/>
              </a:solidFill>
            </a:endParaRPr>
          </a:p>
        </p:txBody>
      </p:sp>
      <p:pic>
        <p:nvPicPr>
          <p:cNvPr id="13314" name="Picture 2" descr="Famine Ancient Egypt | Ahlus Sunnah Wal Jamaah"/>
          <p:cNvPicPr>
            <a:picLocks noChangeAspect="1" noChangeArrowheads="1"/>
          </p:cNvPicPr>
          <p:nvPr/>
        </p:nvPicPr>
        <p:blipFill>
          <a:blip r:embed="rId2" cstate="print"/>
          <a:srcRect/>
          <a:stretch>
            <a:fillRect/>
          </a:stretch>
        </p:blipFill>
        <p:spPr bwMode="auto">
          <a:xfrm>
            <a:off x="445144" y="1632152"/>
            <a:ext cx="4126856" cy="2948976"/>
          </a:xfrm>
          <a:prstGeom prst="rect">
            <a:avLst/>
          </a:prstGeom>
          <a:noFill/>
        </p:spPr>
      </p:pic>
      <p:sp>
        <p:nvSpPr>
          <p:cNvPr id="2" name="Rectangle 1">
            <a:extLst>
              <a:ext uri="{FF2B5EF4-FFF2-40B4-BE49-F238E27FC236}">
                <a16:creationId xmlns:a16="http://schemas.microsoft.com/office/drawing/2014/main" id="{8908CD13-9386-195F-DF28-E73E943A7635}"/>
              </a:ext>
            </a:extLst>
          </p:cNvPr>
          <p:cNvSpPr/>
          <p:nvPr/>
        </p:nvSpPr>
        <p:spPr>
          <a:xfrm>
            <a:off x="395536" y="476672"/>
            <a:ext cx="4176464" cy="1077218"/>
          </a:xfrm>
          <a:prstGeom prst="rect">
            <a:avLst/>
          </a:prstGeom>
          <a:solidFill>
            <a:schemeClr val="accent5">
              <a:lumMod val="20000"/>
              <a:lumOff val="80000"/>
            </a:schemeClr>
          </a:solidFill>
          <a:ln>
            <a:solidFill>
              <a:schemeClr val="tx1"/>
            </a:solidFill>
          </a:ln>
        </p:spPr>
        <p:txBody>
          <a:bodyPr wrap="square" anchor="ctr">
            <a:spAutoFit/>
          </a:bodyPr>
          <a:lstStyle/>
          <a:p>
            <a:pPr marL="450850" indent="-450850" algn="just"/>
            <a:r>
              <a:rPr lang="en-ZA" sz="3200" dirty="0">
                <a:solidFill>
                  <a:srgbClr val="A50021"/>
                </a:solidFill>
                <a:effectLst>
                  <a:outerShdw blurRad="38100" dist="38100" dir="2700000" algn="tl">
                    <a:srgbClr val="000000">
                      <a:alpha val="43137"/>
                    </a:srgbClr>
                  </a:outerShdw>
                </a:effectLst>
                <a:cs typeface="Times New Roman" pitchFamily="18" charset="0"/>
              </a:rPr>
              <a:t>1: FAMINE IN THE  LAND CONT’D.</a:t>
            </a:r>
            <a:endParaRPr lang="en-ZA" sz="3200" dirty="0">
              <a:solidFill>
                <a:srgbClr val="0000CC"/>
              </a:solidFill>
              <a:cs typeface="Times New Roman" pitchFamily="18" charset="0"/>
            </a:endParaRPr>
          </a:p>
        </p:txBody>
      </p:sp>
      <p:sp>
        <p:nvSpPr>
          <p:cNvPr id="4" name="TextBox 3">
            <a:extLst>
              <a:ext uri="{FF2B5EF4-FFF2-40B4-BE49-F238E27FC236}">
                <a16:creationId xmlns:a16="http://schemas.microsoft.com/office/drawing/2014/main" id="{4ED57A5E-BE7A-9CFA-DDD6-2777EEE61D94}"/>
              </a:ext>
            </a:extLst>
          </p:cNvPr>
          <p:cNvSpPr txBox="1"/>
          <p:nvPr/>
        </p:nvSpPr>
        <p:spPr>
          <a:xfrm>
            <a:off x="4569637" y="459892"/>
            <a:ext cx="4178827" cy="4200381"/>
          </a:xfrm>
          <a:prstGeom prst="rect">
            <a:avLst/>
          </a:prstGeom>
          <a:noFill/>
        </p:spPr>
        <p:txBody>
          <a:bodyPr wrap="square">
            <a:spAutoFit/>
          </a:bodyPr>
          <a:lstStyle/>
          <a:p>
            <a:pPr marL="342900" indent="-342900" algn="just">
              <a:lnSpc>
                <a:spcPct val="110000"/>
              </a:lnSpc>
              <a:spcAft>
                <a:spcPts val="600"/>
              </a:spcAft>
              <a:buFont typeface="Wingdings" panose="05000000000000000000" pitchFamily="2" charset="2"/>
              <a:buChar char="v"/>
            </a:pPr>
            <a:r>
              <a:rPr lang="en-ZA" sz="2400" dirty="0">
                <a:cs typeface="Times New Roman" pitchFamily="18" charset="0"/>
              </a:rPr>
              <a:t>Also, there is a spiritual famine in the land. There are many children all over the world who do not have knowledge of the word of God. </a:t>
            </a:r>
          </a:p>
          <a:p>
            <a:pPr marL="342900" indent="-342900" algn="just">
              <a:lnSpc>
                <a:spcPct val="110000"/>
              </a:lnSpc>
              <a:spcAft>
                <a:spcPts val="600"/>
              </a:spcAft>
              <a:buFont typeface="Wingdings" panose="05000000000000000000" pitchFamily="2" charset="2"/>
              <a:buChar char="v"/>
            </a:pPr>
            <a:r>
              <a:rPr lang="en-ZA" sz="2400" dirty="0">
                <a:cs typeface="Times New Roman" pitchFamily="18" charset="0"/>
              </a:rPr>
              <a:t>We must, as a matter of urgency, spread the gospel of truth to the world (</a:t>
            </a:r>
            <a:r>
              <a:rPr lang="en-ZA" sz="2400" dirty="0">
                <a:solidFill>
                  <a:srgbClr val="0000CC"/>
                </a:solidFill>
                <a:cs typeface="Times New Roman" pitchFamily="18" charset="0"/>
              </a:rPr>
              <a:t>Mark 16:15</a:t>
            </a:r>
            <a:r>
              <a:rPr lang="en-ZA" sz="2400" dirty="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p:cTn id="21" dur="1000" fill="hold"/>
                                        <p:tgtEl>
                                          <p:spTgt spid="13314"/>
                                        </p:tgtEl>
                                        <p:attrNameLst>
                                          <p:attrName>ppt_w</p:attrName>
                                        </p:attrNameLst>
                                      </p:cBhvr>
                                      <p:tavLst>
                                        <p:tav tm="0">
                                          <p:val>
                                            <p:strVal val="#ppt_w*0.70"/>
                                          </p:val>
                                        </p:tav>
                                        <p:tav tm="100000">
                                          <p:val>
                                            <p:strVal val="#ppt_w"/>
                                          </p:val>
                                        </p:tav>
                                      </p:tavLst>
                                    </p:anim>
                                    <p:anim calcmode="lin" valueType="num">
                                      <p:cBhvr>
                                        <p:cTn id="22" dur="1000" fill="hold"/>
                                        <p:tgtEl>
                                          <p:spTgt spid="13314"/>
                                        </p:tgtEl>
                                        <p:attrNameLst>
                                          <p:attrName>ppt_h</p:attrName>
                                        </p:attrNameLst>
                                      </p:cBhvr>
                                      <p:tavLst>
                                        <p:tav tm="0">
                                          <p:val>
                                            <p:strVal val="#ppt_h"/>
                                          </p:val>
                                        </p:tav>
                                        <p:tav tm="100000">
                                          <p:val>
                                            <p:strVal val="#ppt_h"/>
                                          </p:val>
                                        </p:tav>
                                      </p:tavLst>
                                    </p:anim>
                                    <p:animEffect transition="in" filter="fade">
                                      <p:cBhvr>
                                        <p:cTn id="23" dur="1000"/>
                                        <p:tgtEl>
                                          <p:spTgt spid="13314"/>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9538</TotalTime>
  <Words>1486</Words>
  <Application>Microsoft Office PowerPoint</Application>
  <PresentationFormat>On-screen Show (4:3)</PresentationFormat>
  <Paragraphs>95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Three Points for Our 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LESSON, THOUGHT, &amp; CHORUSES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DLBC Manitoba</cp:lastModifiedBy>
  <cp:revision>146</cp:revision>
  <dcterms:created xsi:type="dcterms:W3CDTF">2023-09-05T22:35:10Z</dcterms:created>
  <dcterms:modified xsi:type="dcterms:W3CDTF">2023-10-24T01:18:05Z</dcterms:modified>
</cp:coreProperties>
</file>