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75" r:id="rId5"/>
    <p:sldId id="259" r:id="rId6"/>
    <p:sldId id="271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72" r:id="rId15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FE2601-6481-4103-B926-07C6F85C8ED2}">
          <p14:sldIdLst>
            <p14:sldId id="256"/>
            <p14:sldId id="257"/>
            <p14:sldId id="258"/>
            <p14:sldId id="275"/>
          </p14:sldIdLst>
        </p14:section>
        <p14:section name="Untitled Section" id="{02B2DCF6-86E7-4197-9445-EC8FAF16D847}">
          <p14:sldIdLst>
            <p14:sldId id="259"/>
            <p14:sldId id="271"/>
            <p14:sldId id="261"/>
            <p14:sldId id="262"/>
            <p14:sldId id="263"/>
            <p14:sldId id="273"/>
            <p14:sldId id="264"/>
            <p14:sldId id="265"/>
            <p14:sldId id="266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72" d="100"/>
          <a:sy n="72" d="100"/>
        </p:scale>
        <p:origin x="101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90F6E-41FE-4A37-84D1-45DAD6899351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CCFF11-BB96-48F8-8D3C-3D195193DBB3}">
      <dgm:prSet custT="1"/>
      <dgm:spPr/>
      <dgm:t>
        <a:bodyPr/>
        <a:lstStyle/>
        <a:p>
          <a:r>
            <a: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 VERSE:</a:t>
          </a:r>
        </a:p>
      </dgm:t>
    </dgm:pt>
    <dgm:pt modelId="{901B764D-EEC9-49A3-854F-7257F6F2405F}" type="parTrans" cxnId="{C31803FC-6F5C-44B7-9D47-859FE950E197}">
      <dgm:prSet/>
      <dgm:spPr/>
      <dgm:t>
        <a:bodyPr/>
        <a:lstStyle/>
        <a:p>
          <a:pPr algn="just"/>
          <a:endParaRPr lang="en-US" sz="3200"/>
        </a:p>
      </dgm:t>
    </dgm:pt>
    <dgm:pt modelId="{A629CA2A-5FE4-4784-9839-0D24D4DC1B08}" type="sibTrans" cxnId="{C31803FC-6F5C-44B7-9D47-859FE950E197}">
      <dgm:prSet/>
      <dgm:spPr/>
      <dgm:t>
        <a:bodyPr/>
        <a:lstStyle/>
        <a:p>
          <a:endParaRPr lang="en-US" sz="3200"/>
        </a:p>
      </dgm:t>
    </dgm:pt>
    <dgm:pt modelId="{C0C615E3-3357-4B2B-9D0E-7C7A4187EF98}">
      <dgm:prSet custT="1"/>
      <dgm:spPr/>
      <dgm:t>
        <a:bodyPr/>
        <a:lstStyle/>
        <a:p>
          <a:r>
            <a:rPr lang="en-US" sz="3200" dirty="0">
              <a:solidFill>
                <a:srgbClr val="0000CC"/>
              </a:solidFill>
            </a:rPr>
            <a:t>“Blessed are the pure in heart: for they shall see God”. </a:t>
          </a:r>
          <a:r>
            <a:rPr lang="en-US" sz="3200" dirty="0"/>
            <a:t>(Matthew 5:8)</a:t>
          </a:r>
        </a:p>
      </dgm:t>
    </dgm:pt>
    <dgm:pt modelId="{351F5115-F35D-4AEA-8C21-A16C975CF6D7}" type="parTrans" cxnId="{0D62EF59-8AB3-4EE1-97F1-7DCF158318B7}">
      <dgm:prSet/>
      <dgm:spPr/>
      <dgm:t>
        <a:bodyPr/>
        <a:lstStyle/>
        <a:p>
          <a:pPr algn="just"/>
          <a:endParaRPr lang="en-US" sz="3200"/>
        </a:p>
      </dgm:t>
    </dgm:pt>
    <dgm:pt modelId="{B082EF20-1B4B-451F-8AB7-53C54D7E0769}" type="sibTrans" cxnId="{0D62EF59-8AB3-4EE1-97F1-7DCF158318B7}">
      <dgm:prSet/>
      <dgm:spPr/>
      <dgm:t>
        <a:bodyPr/>
        <a:lstStyle/>
        <a:p>
          <a:endParaRPr lang="en-US" sz="3200"/>
        </a:p>
      </dgm:t>
    </dgm:pt>
    <dgm:pt modelId="{72F07E4C-92B5-42C1-B831-5E71D4A905DE}" type="pres">
      <dgm:prSet presAssocID="{F7F90F6E-41FE-4A37-84D1-45DAD68993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0AEA2F-EC56-4A4F-BB69-5E3B8D441C95}" type="pres">
      <dgm:prSet presAssocID="{93CCFF11-BB96-48F8-8D3C-3D195193DBB3}" presName="hierRoot1" presStyleCnt="0"/>
      <dgm:spPr/>
    </dgm:pt>
    <dgm:pt modelId="{5F53B700-81AD-4694-914F-F4A7BB7C5BEF}" type="pres">
      <dgm:prSet presAssocID="{93CCFF11-BB96-48F8-8D3C-3D195193DBB3}" presName="composite" presStyleCnt="0"/>
      <dgm:spPr/>
    </dgm:pt>
    <dgm:pt modelId="{89A20CA3-9F8E-4F76-A934-FF8444FE35D7}" type="pres">
      <dgm:prSet presAssocID="{93CCFF11-BB96-48F8-8D3C-3D195193DBB3}" presName="background" presStyleLbl="node0" presStyleIdx="0" presStyleCnt="2"/>
      <dgm:spPr/>
    </dgm:pt>
    <dgm:pt modelId="{4863883E-CAA0-423E-91A1-BE7AD9A2DB7F}" type="pres">
      <dgm:prSet presAssocID="{93CCFF11-BB96-48F8-8D3C-3D195193DBB3}" presName="text" presStyleLbl="fgAcc0" presStyleIdx="0" presStyleCnt="2" custScaleX="84534" custScaleY="129622">
        <dgm:presLayoutVars>
          <dgm:chPref val="3"/>
        </dgm:presLayoutVars>
      </dgm:prSet>
      <dgm:spPr/>
    </dgm:pt>
    <dgm:pt modelId="{96A41E7A-BF95-40A7-BD36-F65FC4798AEC}" type="pres">
      <dgm:prSet presAssocID="{93CCFF11-BB96-48F8-8D3C-3D195193DBB3}" presName="hierChild2" presStyleCnt="0"/>
      <dgm:spPr/>
    </dgm:pt>
    <dgm:pt modelId="{E98ED8AC-0AB1-4A21-9479-BD6F30B24DE0}" type="pres">
      <dgm:prSet presAssocID="{C0C615E3-3357-4B2B-9D0E-7C7A4187EF98}" presName="hierRoot1" presStyleCnt="0"/>
      <dgm:spPr/>
    </dgm:pt>
    <dgm:pt modelId="{A8128510-EF57-4D29-BC0B-D5E5035B1E98}" type="pres">
      <dgm:prSet presAssocID="{C0C615E3-3357-4B2B-9D0E-7C7A4187EF98}" presName="composite" presStyleCnt="0"/>
      <dgm:spPr/>
    </dgm:pt>
    <dgm:pt modelId="{DC36B9FE-4BDF-4B0E-9EBB-E4B20C9F1B1D}" type="pres">
      <dgm:prSet presAssocID="{C0C615E3-3357-4B2B-9D0E-7C7A4187EF98}" presName="background" presStyleLbl="node0" presStyleIdx="1" presStyleCnt="2"/>
      <dgm:spPr/>
    </dgm:pt>
    <dgm:pt modelId="{613A49EE-1FC3-47B0-A8AE-F9A32FFA804C}" type="pres">
      <dgm:prSet presAssocID="{C0C615E3-3357-4B2B-9D0E-7C7A4187EF98}" presName="text" presStyleLbl="fgAcc0" presStyleIdx="1" presStyleCnt="2" custScaleX="105569" custScaleY="137202">
        <dgm:presLayoutVars>
          <dgm:chPref val="3"/>
        </dgm:presLayoutVars>
      </dgm:prSet>
      <dgm:spPr/>
    </dgm:pt>
    <dgm:pt modelId="{4092C7E2-5A3B-49B0-B011-037C0E086B0D}" type="pres">
      <dgm:prSet presAssocID="{C0C615E3-3357-4B2B-9D0E-7C7A4187EF98}" presName="hierChild2" presStyleCnt="0"/>
      <dgm:spPr/>
    </dgm:pt>
  </dgm:ptLst>
  <dgm:cxnLst>
    <dgm:cxn modelId="{6013881E-5C01-4FB7-A8DA-534A47DA36E6}" type="presOf" srcId="{C0C615E3-3357-4B2B-9D0E-7C7A4187EF98}" destId="{613A49EE-1FC3-47B0-A8AE-F9A32FFA804C}" srcOrd="0" destOrd="0" presId="urn:microsoft.com/office/officeart/2005/8/layout/hierarchy1"/>
    <dgm:cxn modelId="{0D62EF59-8AB3-4EE1-97F1-7DCF158318B7}" srcId="{F7F90F6E-41FE-4A37-84D1-45DAD6899351}" destId="{C0C615E3-3357-4B2B-9D0E-7C7A4187EF98}" srcOrd="1" destOrd="0" parTransId="{351F5115-F35D-4AEA-8C21-A16C975CF6D7}" sibTransId="{B082EF20-1B4B-451F-8AB7-53C54D7E0769}"/>
    <dgm:cxn modelId="{8FEAF87D-F52C-4F14-8176-DBF006774BDF}" type="presOf" srcId="{F7F90F6E-41FE-4A37-84D1-45DAD6899351}" destId="{72F07E4C-92B5-42C1-B831-5E71D4A905DE}" srcOrd="0" destOrd="0" presId="urn:microsoft.com/office/officeart/2005/8/layout/hierarchy1"/>
    <dgm:cxn modelId="{301519AB-75D8-4981-86E4-788FBC302AF8}" type="presOf" srcId="{93CCFF11-BB96-48F8-8D3C-3D195193DBB3}" destId="{4863883E-CAA0-423E-91A1-BE7AD9A2DB7F}" srcOrd="0" destOrd="0" presId="urn:microsoft.com/office/officeart/2005/8/layout/hierarchy1"/>
    <dgm:cxn modelId="{C31803FC-6F5C-44B7-9D47-859FE950E197}" srcId="{F7F90F6E-41FE-4A37-84D1-45DAD6899351}" destId="{93CCFF11-BB96-48F8-8D3C-3D195193DBB3}" srcOrd="0" destOrd="0" parTransId="{901B764D-EEC9-49A3-854F-7257F6F2405F}" sibTransId="{A629CA2A-5FE4-4784-9839-0D24D4DC1B08}"/>
    <dgm:cxn modelId="{32ECFAD5-6CCF-4948-AFC7-4D56001E15F2}" type="presParOf" srcId="{72F07E4C-92B5-42C1-B831-5E71D4A905DE}" destId="{BB0AEA2F-EC56-4A4F-BB69-5E3B8D441C95}" srcOrd="0" destOrd="0" presId="urn:microsoft.com/office/officeart/2005/8/layout/hierarchy1"/>
    <dgm:cxn modelId="{42712D72-B11D-49FE-BC41-7AF007F2D51B}" type="presParOf" srcId="{BB0AEA2F-EC56-4A4F-BB69-5E3B8D441C95}" destId="{5F53B700-81AD-4694-914F-F4A7BB7C5BEF}" srcOrd="0" destOrd="0" presId="urn:microsoft.com/office/officeart/2005/8/layout/hierarchy1"/>
    <dgm:cxn modelId="{7D86FBA9-53B5-409A-BCF6-740FB9227D37}" type="presParOf" srcId="{5F53B700-81AD-4694-914F-F4A7BB7C5BEF}" destId="{89A20CA3-9F8E-4F76-A934-FF8444FE35D7}" srcOrd="0" destOrd="0" presId="urn:microsoft.com/office/officeart/2005/8/layout/hierarchy1"/>
    <dgm:cxn modelId="{6CFF03A6-5829-4538-B4A1-D715C51383ED}" type="presParOf" srcId="{5F53B700-81AD-4694-914F-F4A7BB7C5BEF}" destId="{4863883E-CAA0-423E-91A1-BE7AD9A2DB7F}" srcOrd="1" destOrd="0" presId="urn:microsoft.com/office/officeart/2005/8/layout/hierarchy1"/>
    <dgm:cxn modelId="{9EC6B02C-790C-49EB-AECD-535E10216B1C}" type="presParOf" srcId="{BB0AEA2F-EC56-4A4F-BB69-5E3B8D441C95}" destId="{96A41E7A-BF95-40A7-BD36-F65FC4798AEC}" srcOrd="1" destOrd="0" presId="urn:microsoft.com/office/officeart/2005/8/layout/hierarchy1"/>
    <dgm:cxn modelId="{B85BC109-0E7C-46CC-B674-C21FE7BE3C91}" type="presParOf" srcId="{72F07E4C-92B5-42C1-B831-5E71D4A905DE}" destId="{E98ED8AC-0AB1-4A21-9479-BD6F30B24DE0}" srcOrd="1" destOrd="0" presId="urn:microsoft.com/office/officeart/2005/8/layout/hierarchy1"/>
    <dgm:cxn modelId="{16DFA2B3-7399-4BA9-AC31-EE1B58C5ACF2}" type="presParOf" srcId="{E98ED8AC-0AB1-4A21-9479-BD6F30B24DE0}" destId="{A8128510-EF57-4D29-BC0B-D5E5035B1E98}" srcOrd="0" destOrd="0" presId="urn:microsoft.com/office/officeart/2005/8/layout/hierarchy1"/>
    <dgm:cxn modelId="{0E635164-AB03-406E-AD70-07FAF72A6904}" type="presParOf" srcId="{A8128510-EF57-4D29-BC0B-D5E5035B1E98}" destId="{DC36B9FE-4BDF-4B0E-9EBB-E4B20C9F1B1D}" srcOrd="0" destOrd="0" presId="urn:microsoft.com/office/officeart/2005/8/layout/hierarchy1"/>
    <dgm:cxn modelId="{9715FB2F-F43A-4DF1-BE41-95A20C391294}" type="presParOf" srcId="{A8128510-EF57-4D29-BC0B-D5E5035B1E98}" destId="{613A49EE-1FC3-47B0-A8AE-F9A32FFA804C}" srcOrd="1" destOrd="0" presId="urn:microsoft.com/office/officeart/2005/8/layout/hierarchy1"/>
    <dgm:cxn modelId="{9B39FF72-9C24-411E-9CB0-5F0C480630B3}" type="presParOf" srcId="{E98ED8AC-0AB1-4A21-9479-BD6F30B24DE0}" destId="{4092C7E2-5A3B-49B0-B011-037C0E086B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B3EA32-F2FE-4855-87A0-1F711069CB8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7DA5422C-B62B-4E5B-B003-ACDB08DE5006}">
      <dgm:prSet phldrT="[Text]" custT="1"/>
      <dgm:spPr/>
      <dgm:t>
        <a:bodyPr/>
        <a:lstStyle/>
        <a:p>
          <a:pPr algn="l">
            <a:buNone/>
          </a:pPr>
          <a:r>
            <a: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CHARACTERISTICS OF KINGDOM CITIZENS</a:t>
          </a:r>
          <a:endParaRPr lang="en-CA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09DAA0-8D67-4A06-9BE0-1DBCB92CDBE5}" type="parTrans" cxnId="{09A518EF-9989-4BB9-B791-21CF67BF1903}">
      <dgm:prSet/>
      <dgm:spPr/>
      <dgm:t>
        <a:bodyPr/>
        <a:lstStyle/>
        <a:p>
          <a:pPr algn="l"/>
          <a:endParaRPr lang="en-CA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26F7C0-CF4E-44D7-97B4-0F9E60D218AB}" type="sibTrans" cxnId="{09A518EF-9989-4BB9-B791-21CF67BF1903}">
      <dgm:prSet/>
      <dgm:spPr/>
      <dgm:t>
        <a:bodyPr/>
        <a:lstStyle/>
        <a:p>
          <a:pPr algn="l"/>
          <a:endParaRPr lang="en-CA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53A88F-28E3-489D-9110-B01BC5E65741}">
      <dgm:prSet phldrT="[Text]" custT="1"/>
      <dgm:spPr/>
      <dgm:t>
        <a:bodyPr/>
        <a:lstStyle/>
        <a:p>
          <a:pPr algn="l">
            <a:buNone/>
          </a:pPr>
          <a:r>
            <a: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CONDUCT AND DUTIES OF HEAVEN-BOUND SAINTS</a:t>
          </a:r>
          <a:endParaRPr lang="en-CA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74BD8D-9A29-4DBB-B221-591126921774}" type="parTrans" cxnId="{9E52BE60-78E7-4FAD-96E0-69678B3592BC}">
      <dgm:prSet/>
      <dgm:spPr/>
      <dgm:t>
        <a:bodyPr/>
        <a:lstStyle/>
        <a:p>
          <a:pPr algn="l"/>
          <a:endParaRPr lang="en-CA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C5A438-61B3-4E05-A452-BDB5D95C7A06}" type="sibTrans" cxnId="{9E52BE60-78E7-4FAD-96E0-69678B3592BC}">
      <dgm:prSet/>
      <dgm:spPr/>
      <dgm:t>
        <a:bodyPr/>
        <a:lstStyle/>
        <a:p>
          <a:pPr algn="l"/>
          <a:endParaRPr lang="en-CA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B0AB94-95A1-428D-AF38-60264A9C86AE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CALL TO BE A MEMBER OF GOD’S KINGDOM</a:t>
          </a:r>
          <a:endParaRPr lang="en-CA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85B5D-4A5D-40AF-9518-556FAEFF2C2F}" type="parTrans" cxnId="{F3FB7EAB-0CBF-4FD3-AAAA-FBF46CF5D3B1}">
      <dgm:prSet/>
      <dgm:spPr/>
      <dgm:t>
        <a:bodyPr/>
        <a:lstStyle/>
        <a:p>
          <a:pPr algn="l"/>
          <a:endParaRPr lang="en-CA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2F365D-184E-4E90-9DE4-E5F3B70062E2}" type="sibTrans" cxnId="{F3FB7EAB-0CBF-4FD3-AAAA-FBF46CF5D3B1}">
      <dgm:prSet/>
      <dgm:spPr/>
      <dgm:t>
        <a:bodyPr/>
        <a:lstStyle/>
        <a:p>
          <a:pPr algn="l"/>
          <a:endParaRPr lang="en-CA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DA21F3-37CB-41F3-8C7F-751921DA2BC5}" type="pres">
      <dgm:prSet presAssocID="{D1B3EA32-F2FE-4855-87A0-1F711069CB8F}" presName="Name0" presStyleCnt="0">
        <dgm:presLayoutVars>
          <dgm:chMax val="7"/>
          <dgm:chPref val="7"/>
          <dgm:dir/>
        </dgm:presLayoutVars>
      </dgm:prSet>
      <dgm:spPr/>
    </dgm:pt>
    <dgm:pt modelId="{4EACA9F0-CEEF-49F0-9D45-2501E5594F65}" type="pres">
      <dgm:prSet presAssocID="{D1B3EA32-F2FE-4855-87A0-1F711069CB8F}" presName="Name1" presStyleCnt="0"/>
      <dgm:spPr/>
    </dgm:pt>
    <dgm:pt modelId="{3C7C68E0-B56F-4AC7-BB31-D4A486579019}" type="pres">
      <dgm:prSet presAssocID="{D1B3EA32-F2FE-4855-87A0-1F711069CB8F}" presName="cycle" presStyleCnt="0"/>
      <dgm:spPr/>
    </dgm:pt>
    <dgm:pt modelId="{8B41058B-E291-4474-AF03-90173697130C}" type="pres">
      <dgm:prSet presAssocID="{D1B3EA32-F2FE-4855-87A0-1F711069CB8F}" presName="srcNode" presStyleLbl="node1" presStyleIdx="0" presStyleCnt="3"/>
      <dgm:spPr/>
    </dgm:pt>
    <dgm:pt modelId="{3A92E680-C420-498D-9EC2-F0AC8FE4EC07}" type="pres">
      <dgm:prSet presAssocID="{D1B3EA32-F2FE-4855-87A0-1F711069CB8F}" presName="conn" presStyleLbl="parChTrans1D2" presStyleIdx="0" presStyleCnt="1"/>
      <dgm:spPr/>
    </dgm:pt>
    <dgm:pt modelId="{19538047-1132-47C3-B260-88BED8A0C782}" type="pres">
      <dgm:prSet presAssocID="{D1B3EA32-F2FE-4855-87A0-1F711069CB8F}" presName="extraNode" presStyleLbl="node1" presStyleIdx="0" presStyleCnt="3"/>
      <dgm:spPr/>
    </dgm:pt>
    <dgm:pt modelId="{ACB3C029-9ED4-4F98-96F3-2C9523B3B913}" type="pres">
      <dgm:prSet presAssocID="{D1B3EA32-F2FE-4855-87A0-1F711069CB8F}" presName="dstNode" presStyleLbl="node1" presStyleIdx="0" presStyleCnt="3"/>
      <dgm:spPr/>
    </dgm:pt>
    <dgm:pt modelId="{050DF595-1F6E-48D9-A6D5-57A0E5E73647}" type="pres">
      <dgm:prSet presAssocID="{7DA5422C-B62B-4E5B-B003-ACDB08DE5006}" presName="text_1" presStyleLbl="node1" presStyleIdx="0" presStyleCnt="3">
        <dgm:presLayoutVars>
          <dgm:bulletEnabled val="1"/>
        </dgm:presLayoutVars>
      </dgm:prSet>
      <dgm:spPr/>
    </dgm:pt>
    <dgm:pt modelId="{61D42F02-F237-4201-890A-E0A6E353E1B8}" type="pres">
      <dgm:prSet presAssocID="{7DA5422C-B62B-4E5B-B003-ACDB08DE5006}" presName="accent_1" presStyleCnt="0"/>
      <dgm:spPr/>
    </dgm:pt>
    <dgm:pt modelId="{27A59416-D21B-40A4-B549-71AC2E6AA189}" type="pres">
      <dgm:prSet presAssocID="{7DA5422C-B62B-4E5B-B003-ACDB08DE5006}" presName="accentRepeatNode" presStyleLbl="solidFgAcc1" presStyleIdx="0" presStyleCnt="3"/>
      <dgm:spPr/>
    </dgm:pt>
    <dgm:pt modelId="{504A6BC6-0A86-44F7-94EB-ECA8D707D575}" type="pres">
      <dgm:prSet presAssocID="{1253A88F-28E3-489D-9110-B01BC5E65741}" presName="text_2" presStyleLbl="node1" presStyleIdx="1" presStyleCnt="3">
        <dgm:presLayoutVars>
          <dgm:bulletEnabled val="1"/>
        </dgm:presLayoutVars>
      </dgm:prSet>
      <dgm:spPr/>
    </dgm:pt>
    <dgm:pt modelId="{E64A06D3-8B42-46A1-86FA-1895C096D539}" type="pres">
      <dgm:prSet presAssocID="{1253A88F-28E3-489D-9110-B01BC5E65741}" presName="accent_2" presStyleCnt="0"/>
      <dgm:spPr/>
    </dgm:pt>
    <dgm:pt modelId="{5FD1A8CE-4A30-4621-AF85-2C6E6AFB9E18}" type="pres">
      <dgm:prSet presAssocID="{1253A88F-28E3-489D-9110-B01BC5E65741}" presName="accentRepeatNode" presStyleLbl="solidFgAcc1" presStyleIdx="1" presStyleCnt="3"/>
      <dgm:spPr/>
    </dgm:pt>
    <dgm:pt modelId="{65FF5C87-D4F5-47F4-9E79-414112B987B6}" type="pres">
      <dgm:prSet presAssocID="{4CB0AB94-95A1-428D-AF38-60264A9C86AE}" presName="text_3" presStyleLbl="node1" presStyleIdx="2" presStyleCnt="3">
        <dgm:presLayoutVars>
          <dgm:bulletEnabled val="1"/>
        </dgm:presLayoutVars>
      </dgm:prSet>
      <dgm:spPr/>
    </dgm:pt>
    <dgm:pt modelId="{C2F26625-1248-458B-B02B-22FC192CAE6F}" type="pres">
      <dgm:prSet presAssocID="{4CB0AB94-95A1-428D-AF38-60264A9C86AE}" presName="accent_3" presStyleCnt="0"/>
      <dgm:spPr/>
    </dgm:pt>
    <dgm:pt modelId="{D70F14F6-0B12-4762-9427-872ED288E4B0}" type="pres">
      <dgm:prSet presAssocID="{4CB0AB94-95A1-428D-AF38-60264A9C86AE}" presName="accentRepeatNode" presStyleLbl="solidFgAcc1" presStyleIdx="2" presStyleCnt="3"/>
      <dgm:spPr/>
    </dgm:pt>
  </dgm:ptLst>
  <dgm:cxnLst>
    <dgm:cxn modelId="{FDA8A926-06C8-46D1-90BB-747AE3B31ED9}" type="presOf" srcId="{7DA5422C-B62B-4E5B-B003-ACDB08DE5006}" destId="{050DF595-1F6E-48D9-A6D5-57A0E5E73647}" srcOrd="0" destOrd="0" presId="urn:microsoft.com/office/officeart/2008/layout/VerticalCurvedList"/>
    <dgm:cxn modelId="{8EAE6039-AFE7-4FE1-8867-1BC1F954F22E}" type="presOf" srcId="{4CB0AB94-95A1-428D-AF38-60264A9C86AE}" destId="{65FF5C87-D4F5-47F4-9E79-414112B987B6}" srcOrd="0" destOrd="0" presId="urn:microsoft.com/office/officeart/2008/layout/VerticalCurvedList"/>
    <dgm:cxn modelId="{9E52BE60-78E7-4FAD-96E0-69678B3592BC}" srcId="{D1B3EA32-F2FE-4855-87A0-1F711069CB8F}" destId="{1253A88F-28E3-489D-9110-B01BC5E65741}" srcOrd="1" destOrd="0" parTransId="{C874BD8D-9A29-4DBB-B221-591126921774}" sibTransId="{12C5A438-61B3-4E05-A452-BDB5D95C7A06}"/>
    <dgm:cxn modelId="{3092407E-38EF-47D6-9172-E9676384B12A}" type="presOf" srcId="{D1B3EA32-F2FE-4855-87A0-1F711069CB8F}" destId="{A5DA21F3-37CB-41F3-8C7F-751921DA2BC5}" srcOrd="0" destOrd="0" presId="urn:microsoft.com/office/officeart/2008/layout/VerticalCurvedList"/>
    <dgm:cxn modelId="{82996BA7-3277-4893-8041-98A8E80DC772}" type="presOf" srcId="{7726F7C0-CF4E-44D7-97B4-0F9E60D218AB}" destId="{3A92E680-C420-498D-9EC2-F0AC8FE4EC07}" srcOrd="0" destOrd="0" presId="urn:microsoft.com/office/officeart/2008/layout/VerticalCurvedList"/>
    <dgm:cxn modelId="{F3FB7EAB-0CBF-4FD3-AAAA-FBF46CF5D3B1}" srcId="{D1B3EA32-F2FE-4855-87A0-1F711069CB8F}" destId="{4CB0AB94-95A1-428D-AF38-60264A9C86AE}" srcOrd="2" destOrd="0" parTransId="{91A85B5D-4A5D-40AF-9518-556FAEFF2C2F}" sibTransId="{1F2F365D-184E-4E90-9DE4-E5F3B70062E2}"/>
    <dgm:cxn modelId="{C23A61DB-064B-4FAE-84EF-142B1DFBA7F0}" type="presOf" srcId="{1253A88F-28E3-489D-9110-B01BC5E65741}" destId="{504A6BC6-0A86-44F7-94EB-ECA8D707D575}" srcOrd="0" destOrd="0" presId="urn:microsoft.com/office/officeart/2008/layout/VerticalCurvedList"/>
    <dgm:cxn modelId="{09A518EF-9989-4BB9-B791-21CF67BF1903}" srcId="{D1B3EA32-F2FE-4855-87A0-1F711069CB8F}" destId="{7DA5422C-B62B-4E5B-B003-ACDB08DE5006}" srcOrd="0" destOrd="0" parTransId="{6B09DAA0-8D67-4A06-9BE0-1DBCB92CDBE5}" sibTransId="{7726F7C0-CF4E-44D7-97B4-0F9E60D218AB}"/>
    <dgm:cxn modelId="{B014A762-E869-48E6-829A-43B4DB4CA61F}" type="presParOf" srcId="{A5DA21F3-37CB-41F3-8C7F-751921DA2BC5}" destId="{4EACA9F0-CEEF-49F0-9D45-2501E5594F65}" srcOrd="0" destOrd="0" presId="urn:microsoft.com/office/officeart/2008/layout/VerticalCurvedList"/>
    <dgm:cxn modelId="{65FFDA4A-2C15-4ED8-9440-B50E79EEC851}" type="presParOf" srcId="{4EACA9F0-CEEF-49F0-9D45-2501E5594F65}" destId="{3C7C68E0-B56F-4AC7-BB31-D4A486579019}" srcOrd="0" destOrd="0" presId="urn:microsoft.com/office/officeart/2008/layout/VerticalCurvedList"/>
    <dgm:cxn modelId="{7505E586-6BB2-4219-BFCF-A7CD1EB442FD}" type="presParOf" srcId="{3C7C68E0-B56F-4AC7-BB31-D4A486579019}" destId="{8B41058B-E291-4474-AF03-90173697130C}" srcOrd="0" destOrd="0" presId="urn:microsoft.com/office/officeart/2008/layout/VerticalCurvedList"/>
    <dgm:cxn modelId="{ABD07BFF-A540-4AED-9BEB-060B9D593C68}" type="presParOf" srcId="{3C7C68E0-B56F-4AC7-BB31-D4A486579019}" destId="{3A92E680-C420-498D-9EC2-F0AC8FE4EC07}" srcOrd="1" destOrd="0" presId="urn:microsoft.com/office/officeart/2008/layout/VerticalCurvedList"/>
    <dgm:cxn modelId="{DA5630D8-96D6-46B2-8322-6DDADDB4F455}" type="presParOf" srcId="{3C7C68E0-B56F-4AC7-BB31-D4A486579019}" destId="{19538047-1132-47C3-B260-88BED8A0C782}" srcOrd="2" destOrd="0" presId="urn:microsoft.com/office/officeart/2008/layout/VerticalCurvedList"/>
    <dgm:cxn modelId="{B3D24EF1-6307-4BC6-9763-8BF7750DBDC1}" type="presParOf" srcId="{3C7C68E0-B56F-4AC7-BB31-D4A486579019}" destId="{ACB3C029-9ED4-4F98-96F3-2C9523B3B913}" srcOrd="3" destOrd="0" presId="urn:microsoft.com/office/officeart/2008/layout/VerticalCurvedList"/>
    <dgm:cxn modelId="{F0A9B829-3DE7-4A21-BB56-A265EDDB5B5A}" type="presParOf" srcId="{4EACA9F0-CEEF-49F0-9D45-2501E5594F65}" destId="{050DF595-1F6E-48D9-A6D5-57A0E5E73647}" srcOrd="1" destOrd="0" presId="urn:microsoft.com/office/officeart/2008/layout/VerticalCurvedList"/>
    <dgm:cxn modelId="{DD1F722F-1BDB-4B02-AD1A-C99E8D5EE86D}" type="presParOf" srcId="{4EACA9F0-CEEF-49F0-9D45-2501E5594F65}" destId="{61D42F02-F237-4201-890A-E0A6E353E1B8}" srcOrd="2" destOrd="0" presId="urn:microsoft.com/office/officeart/2008/layout/VerticalCurvedList"/>
    <dgm:cxn modelId="{CC3CC181-C851-402F-A816-55D318CDFE2E}" type="presParOf" srcId="{61D42F02-F237-4201-890A-E0A6E353E1B8}" destId="{27A59416-D21B-40A4-B549-71AC2E6AA189}" srcOrd="0" destOrd="0" presId="urn:microsoft.com/office/officeart/2008/layout/VerticalCurvedList"/>
    <dgm:cxn modelId="{88F2D409-3177-4D90-BB48-FAC382201145}" type="presParOf" srcId="{4EACA9F0-CEEF-49F0-9D45-2501E5594F65}" destId="{504A6BC6-0A86-44F7-94EB-ECA8D707D575}" srcOrd="3" destOrd="0" presId="urn:microsoft.com/office/officeart/2008/layout/VerticalCurvedList"/>
    <dgm:cxn modelId="{5E7ACAF1-BB37-48DE-A455-CE61C0690A6D}" type="presParOf" srcId="{4EACA9F0-CEEF-49F0-9D45-2501E5594F65}" destId="{E64A06D3-8B42-46A1-86FA-1895C096D539}" srcOrd="4" destOrd="0" presId="urn:microsoft.com/office/officeart/2008/layout/VerticalCurvedList"/>
    <dgm:cxn modelId="{6F782236-8FB8-4593-BF74-6B5CBFA04A5D}" type="presParOf" srcId="{E64A06D3-8B42-46A1-86FA-1895C096D539}" destId="{5FD1A8CE-4A30-4621-AF85-2C6E6AFB9E18}" srcOrd="0" destOrd="0" presId="urn:microsoft.com/office/officeart/2008/layout/VerticalCurvedList"/>
    <dgm:cxn modelId="{60C207DB-FD5B-46A4-BC68-769FDCA7805D}" type="presParOf" srcId="{4EACA9F0-CEEF-49F0-9D45-2501E5594F65}" destId="{65FF5C87-D4F5-47F4-9E79-414112B987B6}" srcOrd="5" destOrd="0" presId="urn:microsoft.com/office/officeart/2008/layout/VerticalCurvedList"/>
    <dgm:cxn modelId="{AD763F5D-C4B8-4E7F-B2A3-AB1A304CC469}" type="presParOf" srcId="{4EACA9F0-CEEF-49F0-9D45-2501E5594F65}" destId="{C2F26625-1248-458B-B02B-22FC192CAE6F}" srcOrd="6" destOrd="0" presId="urn:microsoft.com/office/officeart/2008/layout/VerticalCurvedList"/>
    <dgm:cxn modelId="{0955217B-D9DE-4057-A3E8-1D19BBAC999D}" type="presParOf" srcId="{C2F26625-1248-458B-B02B-22FC192CAE6F}" destId="{D70F14F6-0B12-4762-9427-872ED288E4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20CA3-9F8E-4F76-A934-FF8444FE35D7}">
      <dsp:nvSpPr>
        <dsp:cNvPr id="0" name=""/>
        <dsp:cNvSpPr/>
      </dsp:nvSpPr>
      <dsp:spPr>
        <a:xfrm>
          <a:off x="1479" y="574154"/>
          <a:ext cx="2614337" cy="254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3883E-CAA0-423E-91A1-BE7AD9A2DB7F}">
      <dsp:nvSpPr>
        <dsp:cNvPr id="0" name=""/>
        <dsp:cNvSpPr/>
      </dsp:nvSpPr>
      <dsp:spPr>
        <a:xfrm>
          <a:off x="345106" y="900600"/>
          <a:ext cx="2614337" cy="2545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 VERSE:</a:t>
          </a:r>
        </a:p>
      </dsp:txBody>
      <dsp:txXfrm>
        <a:off x="419663" y="975157"/>
        <a:ext cx="2465223" cy="2396441"/>
      </dsp:txXfrm>
    </dsp:sp>
    <dsp:sp modelId="{DC36B9FE-4BDF-4B0E-9EBB-E4B20C9F1B1D}">
      <dsp:nvSpPr>
        <dsp:cNvPr id="0" name=""/>
        <dsp:cNvSpPr/>
      </dsp:nvSpPr>
      <dsp:spPr>
        <a:xfrm>
          <a:off x="3303070" y="574154"/>
          <a:ext cx="3264875" cy="2694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3A49EE-1FC3-47B0-A8AE-F9A32FFA804C}">
      <dsp:nvSpPr>
        <dsp:cNvPr id="0" name=""/>
        <dsp:cNvSpPr/>
      </dsp:nvSpPr>
      <dsp:spPr>
        <a:xfrm>
          <a:off x="3646697" y="900600"/>
          <a:ext cx="3264875" cy="2694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CC"/>
              </a:solidFill>
            </a:rPr>
            <a:t>“Blessed are the pure in heart: for they shall see God”. </a:t>
          </a:r>
          <a:r>
            <a:rPr lang="en-US" sz="3200" kern="1200" dirty="0"/>
            <a:t>(Matthew 5:8)</a:t>
          </a:r>
        </a:p>
      </dsp:txBody>
      <dsp:txXfrm>
        <a:off x="3725614" y="979517"/>
        <a:ext cx="3107041" cy="2536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2E680-C420-498D-9EC2-F0AC8FE4EC07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DF595-1F6E-48D9-A6D5-57A0E5E73647}">
      <dsp:nvSpPr>
        <dsp:cNvPr id="0" name=""/>
        <dsp:cNvSpPr/>
      </dsp:nvSpPr>
      <dsp:spPr>
        <a:xfrm>
          <a:off x="752110" y="541866"/>
          <a:ext cx="8663555" cy="10837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CHARACTERISTICS OF KINGDOM CITIZENS</a:t>
          </a:r>
          <a:endParaRPr lang="en-CA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2110" y="541866"/>
        <a:ext cx="8663555" cy="1083733"/>
      </dsp:txXfrm>
    </dsp:sp>
    <dsp:sp modelId="{27A59416-D21B-40A4-B549-71AC2E6AA189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A6BC6-0A86-44F7-94EB-ECA8D707D575}">
      <dsp:nvSpPr>
        <dsp:cNvPr id="0" name=""/>
        <dsp:cNvSpPr/>
      </dsp:nvSpPr>
      <dsp:spPr>
        <a:xfrm>
          <a:off x="1146048" y="2167466"/>
          <a:ext cx="8269618" cy="108373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CONDUCT AND DUTIES OF HEAVEN-BOUND SAINTS</a:t>
          </a:r>
          <a:endParaRPr lang="en-CA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46048" y="2167466"/>
        <a:ext cx="8269618" cy="1083733"/>
      </dsp:txXfrm>
    </dsp:sp>
    <dsp:sp modelId="{5FD1A8CE-4A30-4621-AF85-2C6E6AFB9E18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F5C87-D4F5-47F4-9E79-414112B987B6}">
      <dsp:nvSpPr>
        <dsp:cNvPr id="0" name=""/>
        <dsp:cNvSpPr/>
      </dsp:nvSpPr>
      <dsp:spPr>
        <a:xfrm>
          <a:off x="752110" y="3793066"/>
          <a:ext cx="8663555" cy="108373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CALL TO BE A MEMBER OF GOD’S KINGDOM</a:t>
          </a:r>
          <a:endParaRPr lang="en-CA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2110" y="3793066"/>
        <a:ext cx="8663555" cy="1083733"/>
      </dsp:txXfrm>
    </dsp:sp>
    <dsp:sp modelId="{D70F14F6-0B12-4762-9427-872ED288E4B0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5/28/2023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6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7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6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6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4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8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5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7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bigcanvas.com/view/sermon-on-the-mount,1935780/?size=12x16&amp;coupon=RSVIN&amp;coupon=RSVIN&amp;country=CA&amp;gclid=CjwKCAjwscGjBhAXEiwAswQqNA69gvFBSkNEqSJMhfXSdwEm_lGd6aIjC7DkCCTJbjZlkaPLYc_f6BoCcMEQAvD_BwE" TargetMode="External"/><Relationship Id="rId7" Type="http://schemas.openxmlformats.org/officeDocument/2006/relationships/hyperlink" Target="https://www.google.com/search?q=picture+of+bible+open&amp;oq=picture+of+bible&amp;aqs=chrome.1.69i57j0i512l3j0i20i263i512l2j0i512l4.10408j0j9&amp;sourceid=chrome&amp;ie=UTF-8#imgrc=NpGaYxx_eqXLK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picture+of+believers+as+light+of+the+world&amp;tbm=isch&amp;ved=2ahUKEwic24yOs5T_AhWTE1kFHYklDTIQ2-cCegQIABAA&amp;oq=picture+of+believers+as+light+of+the+world&amp;gs_lcp=CgNpbWcQAzoECCMQJ1DcBVjWOGDtPWgAcAB4AIABhwGIAbsdkgEEOC4yOJgBAKABAaoBC2d3cy13aXotaW1nwAEB&amp;sclient=img&amp;ei=2GNxZJyPEpOn5NoPicu0kAM&amp;bih=512&amp;biw=1280#imgrc=Kbtq0FD-byJ9tM" TargetMode="External"/><Relationship Id="rId5" Type="http://schemas.openxmlformats.org/officeDocument/2006/relationships/hyperlink" Target="https://www.google.com/search?sxsrf=APwXEdcyA8Vm78Fp1f70yjfg4CnYDk9NEQ:1685152668763&amp;q=picture+of+believers+as+salt+of+the+earth" TargetMode="External"/><Relationship Id="rId4" Type="http://schemas.openxmlformats.org/officeDocument/2006/relationships/hyperlink" Target="https://www.google.com/search?q=picture+of+heaven&amp;oq=picture+of+heaven&amp;aqs=chrome..69i57j0i512l9.3889j0j7&amp;sourceid=chrome&amp;ie=UTF-8#imgrc=6WXJfC-2qjikl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omewhatfunnythings.blogspot.com/2011/04/minecraft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C8E24-E971-D23E-5917-5F610C905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545" y="791184"/>
            <a:ext cx="3996955" cy="1987144"/>
          </a:xfrm>
        </p:spPr>
        <p:txBody>
          <a:bodyPr>
            <a:normAutofit fontScale="90000"/>
          </a:bodyPr>
          <a:lstStyle/>
          <a:p>
            <a:r>
              <a:rPr lang="en-GB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en-GB" sz="3200" i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opic: </a:t>
            </a:r>
            <a:br>
              <a:rPr lang="en-GB" sz="3200" cap="none" dirty="0">
                <a:latin typeface="+mn-lt"/>
              </a:rPr>
            </a:br>
            <a:br>
              <a:rPr lang="en-GB" sz="3200" cap="none" dirty="0">
                <a:latin typeface="+mn-lt"/>
              </a:rPr>
            </a:br>
            <a:r>
              <a:rPr lang="en-GB" sz="4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SERMON ON THE MOUNT</a:t>
            </a:r>
            <a:endParaRPr lang="en-NG" sz="44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7C0E6-0BE8-D6BC-6BFB-B3A44DBD8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51275"/>
            <a:ext cx="4076700" cy="2515541"/>
          </a:xfrm>
        </p:spPr>
        <p:txBody>
          <a:bodyPr>
            <a:noAutofit/>
          </a:bodyPr>
          <a:lstStyle/>
          <a:p>
            <a:r>
              <a:rPr lang="en-GB" sz="36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TEXT: </a:t>
            </a:r>
          </a:p>
          <a:p>
            <a:r>
              <a:rPr lang="en-GB" sz="3500" i="0" dirty="0">
                <a:solidFill>
                  <a:srgbClr val="0000CC"/>
                </a:solidFill>
                <a:latin typeface="+mn-lt"/>
              </a:rPr>
              <a:t>Matthew Chapters 5 - 7, Luke 6: 17-49, 13: 22-30</a:t>
            </a:r>
            <a:endParaRPr lang="en-NG" sz="3500" i="0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5" name="Picture 4" descr="A picture containing painting, clothing, mythology, art">
            <a:extLst>
              <a:ext uri="{FF2B5EF4-FFF2-40B4-BE49-F238E27FC236}">
                <a16:creationId xmlns:a16="http://schemas.microsoft.com/office/drawing/2014/main" id="{3D486DB3-ADA0-DD4B-4DED-502966935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5" r="-2" b="13152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5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C553A7-713D-4133-B393-5017EA4F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00D29-5397-D010-6F58-D38F36E5E4C1}"/>
              </a:ext>
            </a:extLst>
          </p:cNvPr>
          <p:cNvSpPr txBox="1"/>
          <p:nvPr/>
        </p:nvSpPr>
        <p:spPr>
          <a:xfrm>
            <a:off x="41675" y="23992"/>
            <a:ext cx="5281439" cy="15217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marL="719138" indent="-719138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5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CALL TO BE A MEMBER OF GOD’S KINGDOM CONT’D.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0133C-5BB0-BEA4-2A27-46D1EF98C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4" b="18620"/>
          <a:stretch/>
        </p:blipFill>
        <p:spPr>
          <a:xfrm>
            <a:off x="45409" y="1569763"/>
            <a:ext cx="5285013" cy="526424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AB3B1-ECBB-D94F-E132-7093F5A1A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0199" y="92610"/>
            <a:ext cx="6702024" cy="6741398"/>
          </a:xfrm>
        </p:spPr>
        <p:txBody>
          <a:bodyPr vert="horz" lIns="91440" tIns="45720" rIns="91440" bIns="45720" rtlCol="0">
            <a:noAutofit/>
          </a:bodyPr>
          <a:lstStyle/>
          <a:p>
            <a:pPr marL="358775" indent="-3587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If you are a sinner, repent of all your sins- stealing, fighting, lying, cheating, witchcraft, stubbornness and many others. </a:t>
            </a:r>
          </a:p>
          <a:p>
            <a:pPr marL="358775" indent="-3587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Ask for forgiveness and cleansing of your sins with the blood of Jesus. </a:t>
            </a:r>
          </a:p>
          <a:p>
            <a:pPr marL="358775" indent="-3587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Turn away from all sins and ask Jesus to be your Saviour and Lord. </a:t>
            </a:r>
          </a:p>
          <a:p>
            <a:pPr marL="358775" indent="-3587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Thirst and pray for the sanctification of your heart. </a:t>
            </a:r>
          </a:p>
          <a:p>
            <a:pPr marL="358775" indent="-3587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Believe that God has answered your prayer. </a:t>
            </a:r>
          </a:p>
          <a:p>
            <a:pPr marL="358775" indent="-358775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Live in newness of life and daily follow the kingdom life principles. </a:t>
            </a:r>
          </a:p>
        </p:txBody>
      </p:sp>
    </p:spTree>
    <p:extLst>
      <p:ext uri="{BB962C8B-B14F-4D97-AF65-F5344CB8AC3E}">
        <p14:creationId xmlns:p14="http://schemas.microsoft.com/office/powerpoint/2010/main" val="414070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1564-9BA2-CE67-1591-9D6401ED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"/>
            <a:ext cx="6929438" cy="7200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en-GB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QUESTION TIME</a:t>
            </a:r>
            <a:endParaRPr lang="en-NG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Placeholder 5" descr="A picture containing indoor, keyboard&#10;&#10;Description automatically generated">
            <a:extLst>
              <a:ext uri="{FF2B5EF4-FFF2-40B4-BE49-F238E27FC236}">
                <a16:creationId xmlns:a16="http://schemas.microsoft.com/office/drawing/2014/main" id="{7144B792-9D93-F062-DCBA-F08A3B8B12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6471"/>
          <a:stretch>
            <a:fillRect/>
          </a:stretch>
        </p:blipFill>
        <p:spPr>
          <a:xfrm>
            <a:off x="6929438" y="0"/>
            <a:ext cx="5262562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0B276-644B-D9E5-C0E0-75B29FEB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772160"/>
            <a:ext cx="6929438" cy="6106160"/>
          </a:xfrm>
        </p:spPr>
        <p:txBody>
          <a:bodyPr>
            <a:normAutofit/>
          </a:bodyPr>
          <a:lstStyle/>
          <a:p>
            <a:pPr marL="536575" indent="-53657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Jesus’ teaching on the mount is also referred to as _______________</a:t>
            </a:r>
          </a:p>
          <a:p>
            <a:pPr marL="536575" indent="-53657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Explain the different characteristics of kingdom citizens.</a:t>
            </a:r>
          </a:p>
          <a:p>
            <a:pPr marL="536575" indent="-53657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Heaven-bound saints are called to seek the kingdom of God and ________ (Matthew 6:33).</a:t>
            </a:r>
          </a:p>
          <a:p>
            <a:pPr marL="536575" indent="-53657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What are the duties of Christians as outlined in the sermon?</a:t>
            </a:r>
          </a:p>
          <a:p>
            <a:pPr marL="536575" indent="-53657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How can a sinful child answer the call to be a member of God’s kingdom?</a:t>
            </a:r>
          </a:p>
          <a:p>
            <a:endParaRPr lang="en-GB" sz="2600" dirty="0">
              <a:latin typeface="Bookman Old Style" panose="02050604050505020204" pitchFamily="18" charset="0"/>
            </a:endParaRPr>
          </a:p>
          <a:p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661090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54D94-1A8F-6646-11AD-58A53BC7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715457"/>
            <a:ext cx="10789919" cy="741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cap="all" spc="3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Lesson, thoughts &amp; activity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67996-A9E6-CC83-2485-759C0DE0CC36}"/>
              </a:ext>
            </a:extLst>
          </p:cNvPr>
          <p:cNvSpPr/>
          <p:nvPr/>
        </p:nvSpPr>
        <p:spPr>
          <a:xfrm>
            <a:off x="4246880" y="1656080"/>
            <a:ext cx="3495040" cy="4516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360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THOUGHT: 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GB" sz="3400" dirty="0">
                <a:ln w="0"/>
                <a:solidFill>
                  <a:schemeClr val="tx1"/>
                </a:solidFill>
              </a:rPr>
              <a:t>I will abide by the principles of kingdom life so as to be blessed and qualified for heaven.</a:t>
            </a:r>
            <a:endParaRPr lang="en-NG" sz="34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D950D-3403-A4CC-C2A5-FCCAFCC09408}"/>
              </a:ext>
            </a:extLst>
          </p:cNvPr>
          <p:cNvSpPr/>
          <p:nvPr/>
        </p:nvSpPr>
        <p:spPr>
          <a:xfrm>
            <a:off x="701040" y="1645920"/>
            <a:ext cx="3525520" cy="455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</a:t>
            </a:r>
            <a:r>
              <a:rPr lang="en-GB" sz="360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GB" sz="3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 thought us the principles of kingdom life to prepare us for heaven </a:t>
            </a:r>
          </a:p>
          <a:p>
            <a:pPr algn="ctr"/>
            <a:endParaRPr lang="en-NG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A45AD-2AB5-F235-F9C3-6ABC0AAD216C}"/>
              </a:ext>
            </a:extLst>
          </p:cNvPr>
          <p:cNvSpPr/>
          <p:nvPr/>
        </p:nvSpPr>
        <p:spPr>
          <a:xfrm>
            <a:off x="7752080" y="1645920"/>
            <a:ext cx="3769360" cy="449662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ACTIVITY: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GB" sz="3200" dirty="0">
                <a:solidFill>
                  <a:schemeClr val="tx1"/>
                </a:solidFill>
              </a:rPr>
              <a:t>Memorise and recite all the beatitudes in the sermon on the mount- </a:t>
            </a:r>
            <a:r>
              <a:rPr lang="en-GB" sz="3200" dirty="0">
                <a:solidFill>
                  <a:srgbClr val="0000CC"/>
                </a:solidFill>
              </a:rPr>
              <a:t>Matt. 5:3-12</a:t>
            </a:r>
            <a:endParaRPr lang="en-NG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4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DB2B-2E08-4914-A11E-5787684F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325"/>
            <a:ext cx="12192000" cy="955040"/>
          </a:xfrm>
        </p:spPr>
        <p:txBody>
          <a:bodyPr anchor="ctr">
            <a:noAutofit/>
          </a:bodyPr>
          <a:lstStyle/>
          <a:p>
            <a:pPr algn="ctr"/>
            <a:r>
              <a:rPr lang="en-GB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HOMEWORK, CONGREGATIONAL SONG AND CHORUSES</a:t>
            </a:r>
            <a:endParaRPr lang="en-NG" sz="36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9720BB-B194-E423-381F-97D12F7915ED}"/>
              </a:ext>
            </a:extLst>
          </p:cNvPr>
          <p:cNvSpPr/>
          <p:nvPr/>
        </p:nvSpPr>
        <p:spPr>
          <a:xfrm>
            <a:off x="-30480" y="1209040"/>
            <a:ext cx="3749040" cy="41604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GB" sz="3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HOME-WORK: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GB" sz="3400" dirty="0">
                <a:ln w="0"/>
                <a:solidFill>
                  <a:schemeClr val="tx1"/>
                </a:solidFill>
              </a:rPr>
              <a:t>Draw Jesus sitting on the mountain and the people he taught. Show it to your teacher</a:t>
            </a:r>
            <a:endParaRPr lang="en-NG" sz="34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939A9-9E1F-C651-9DFD-43543CBA14E2}"/>
              </a:ext>
            </a:extLst>
          </p:cNvPr>
          <p:cNvSpPr/>
          <p:nvPr/>
        </p:nvSpPr>
        <p:spPr>
          <a:xfrm>
            <a:off x="3859615" y="1209040"/>
            <a:ext cx="4253023" cy="41604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GB" sz="3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CONGREGATIONAL SONG: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GB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GHS 49: </a:t>
            </a:r>
            <a:r>
              <a:rPr lang="en-GB" sz="3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 OTHERS SEE JESUS IN YOU</a:t>
            </a:r>
            <a:endParaRPr lang="en-NG" sz="3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E6C0D-932B-83C9-97E1-5BA3BE889ECB}"/>
              </a:ext>
            </a:extLst>
          </p:cNvPr>
          <p:cNvSpPr/>
          <p:nvPr/>
        </p:nvSpPr>
        <p:spPr>
          <a:xfrm>
            <a:off x="8253694" y="1209040"/>
            <a:ext cx="3846158" cy="4160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 algn="ctr">
              <a:tabLst>
                <a:tab pos="361950" algn="l"/>
              </a:tabLst>
            </a:pPr>
            <a:r>
              <a:rPr lang="en-GB" sz="3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CHORUSES:</a:t>
            </a:r>
          </a:p>
          <a:p>
            <a:pPr marL="542925" indent="-542925" algn="just">
              <a:buFont typeface="+mj-lt"/>
              <a:buAutoNum type="romanLcPeriod"/>
              <a:tabLst>
                <a:tab pos="542925" algn="l"/>
              </a:tabLst>
            </a:pPr>
            <a:r>
              <a:rPr lang="en-GB" sz="3400" dirty="0">
                <a:ln w="0"/>
                <a:solidFill>
                  <a:schemeClr val="tx1"/>
                </a:solidFill>
              </a:rPr>
              <a:t>I’m so glad I belong to Jesus</a:t>
            </a:r>
          </a:p>
          <a:p>
            <a:pPr marL="542925" indent="-542925" algn="just">
              <a:buFont typeface="+mj-lt"/>
              <a:buAutoNum type="romanLcPeriod"/>
              <a:tabLst>
                <a:tab pos="542925" algn="l"/>
              </a:tabLst>
            </a:pPr>
            <a:r>
              <a:rPr lang="en-GB" sz="3400" dirty="0">
                <a:ln w="0"/>
                <a:solidFill>
                  <a:schemeClr val="tx1"/>
                </a:solidFill>
              </a:rPr>
              <a:t>Give me that old time religion</a:t>
            </a:r>
          </a:p>
          <a:p>
            <a:pPr marL="542925" indent="-542925" algn="just">
              <a:buFont typeface="+mj-lt"/>
              <a:buAutoNum type="romanLcPeriod"/>
              <a:tabLst>
                <a:tab pos="542925" algn="l"/>
              </a:tabLst>
            </a:pPr>
            <a:r>
              <a:rPr lang="en-GB" sz="3400" dirty="0">
                <a:ln w="0"/>
                <a:solidFill>
                  <a:schemeClr val="tx1"/>
                </a:solidFill>
              </a:rPr>
              <a:t>I have chosen the way…the way of holiness</a:t>
            </a:r>
            <a:endParaRPr lang="en-NG" sz="34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FF8D-E24F-8C51-4758-BCD50610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4840"/>
            <a:ext cx="3508743" cy="7200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REFERENCES</a:t>
            </a:r>
            <a:r>
              <a:rPr lang="en-GB" sz="3000" dirty="0">
                <a:solidFill>
                  <a:srgbClr val="663300"/>
                </a:solidFill>
                <a:latin typeface="+mn-lt"/>
              </a:rPr>
              <a:t> </a:t>
            </a:r>
            <a:r>
              <a:rPr lang="en-GB" sz="3800" dirty="0">
                <a:solidFill>
                  <a:srgbClr val="663300"/>
                </a:solidFill>
              </a:rPr>
              <a:t> </a:t>
            </a:r>
            <a:endParaRPr lang="en-NG" sz="3800" dirty="0">
              <a:solidFill>
                <a:srgbClr val="663300"/>
              </a:solidFill>
            </a:endParaRPr>
          </a:p>
        </p:txBody>
      </p:sp>
      <p:pic>
        <p:nvPicPr>
          <p:cNvPr id="9" name="Content Placeholder 8" descr="A group of books in a circle&#10;&#10;Description automatically generated with low confidence">
            <a:extLst>
              <a:ext uri="{FF2B5EF4-FFF2-40B4-BE49-F238E27FC236}">
                <a16:creationId xmlns:a16="http://schemas.microsoft.com/office/drawing/2014/main" id="{A7E66322-A0D0-C912-97E7-355F3DFBF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00"/>
            <a:ext cx="3508744" cy="5930900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9F7C76-FE83-DF25-36D1-A03C05912F35}"/>
              </a:ext>
            </a:extLst>
          </p:cNvPr>
          <p:cNvSpPr txBox="1"/>
          <p:nvPr/>
        </p:nvSpPr>
        <p:spPr>
          <a:xfrm>
            <a:off x="3625702" y="82280"/>
            <a:ext cx="8477398" cy="684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Great Big Canvas- </a:t>
            </a:r>
            <a:r>
              <a:rPr lang="en-GB" sz="1600" u="sng" kern="1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https://www.greatbigcanvas.com/view/sermon-on-the-mount,1935780/?size=12x16&amp;coupon=RSVIN&amp;coupon=RSVIN&amp;country=CA&amp;gclid=CjwKCAjwscGjBhAXEiwAswQqNA69gvFBSkNEqSJMhfXSdwEm_lGd6aIjC7DkCCTJbjZlkaPLYc_f6BoCcMEQAvD_BwE</a:t>
            </a:r>
            <a:endParaRPr lang="en-NG" sz="16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Images for heaven: </a:t>
            </a:r>
            <a:r>
              <a:rPr lang="en-GB" sz="1600" u="sng" kern="1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</a:t>
            </a:r>
            <a:r>
              <a:rPr lang="en-GB" sz="1600" u="sng" kern="100" dirty="0" err="1">
                <a:effectLst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search?q</a:t>
            </a:r>
            <a:r>
              <a:rPr lang="en-GB" sz="1600" u="sng" kern="1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n-GB" sz="1600" u="sng" kern="100" dirty="0" err="1">
                <a:effectLst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picture+of+heaven&amp;oq</a:t>
            </a:r>
            <a:r>
              <a:rPr lang="en-GB" sz="1600" u="sng" kern="1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n-GB" sz="1600" u="sng" kern="100" dirty="0" err="1">
                <a:effectLst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picture+of+heaven&amp;aqs</a:t>
            </a:r>
            <a:r>
              <a:rPr lang="en-GB" sz="1600" u="sng" kern="1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=chrome..69i57j0i512l9.3889j0j7&amp;sourceid=</a:t>
            </a:r>
            <a:r>
              <a:rPr lang="en-GB" sz="1600" u="sng" kern="100" dirty="0" err="1">
                <a:effectLst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chrome&amp;ie</a:t>
            </a:r>
            <a:r>
              <a:rPr lang="en-GB" sz="1600" u="sng" kern="1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=UTF-8#imgrc=6WXJfC-2qjiklM</a:t>
            </a:r>
            <a:endParaRPr lang="en-NG" sz="16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Picture of believers as salt of the earth </a:t>
            </a:r>
            <a:r>
              <a:rPr lang="en-GB" sz="1600" u="sng" kern="1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https://www.google.com/search?sxsrf=APwXEdcyA8Vm78Fp1f70yjfg4CnYDk9NEQ:1685152668763&amp;q=picture+of+believers+as+salt+of+the+earth</a:t>
            </a:r>
            <a:endParaRPr lang="en-GB" sz="1600" u="sng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rtl="0">
              <a:lnSpc>
                <a:spcPct val="107000"/>
              </a:lnSpc>
              <a:buFont typeface="+mj-lt"/>
              <a:buAutoNum type="arabicPeriod"/>
            </a:pPr>
            <a:r>
              <a:rPr lang="en-GB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Picture of believers as light of the world </a:t>
            </a:r>
            <a:r>
              <a:rPr lang="en-GB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https://www.google.com/search?q=picture+of+believers+as+light+of+the+world&amp;tbm=isch</a:t>
            </a:r>
            <a:r>
              <a:rPr lang="en-GB" sz="1600" u="sng" kern="1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ved=2ahUKEwic24yOs5T_AhWTE1kFHYklDTIQ2-cCegQIABAA&amp;oq=picture+of+believers+as+light+of+the+world&amp;gs_lcp=CgNpbWcQAzoECCMQJ1DcBVjWOGDtPWgAcAB4AIABhwGIAbsdkgEEOC4yOJgBAKABAaoBC2d3cy13aXotaW1nwAEB&amp;sclient=img&amp;ei=2GNxZJyPEpOn5NoPicu0kAM&amp;bih=512&amp;biw=1280#imgrc=Kbtq0FD-byJ9tM</a:t>
            </a:r>
            <a:endParaRPr lang="en-NG" sz="16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Images of Bible open </a:t>
            </a:r>
            <a:r>
              <a:rPr lang="en-GB" sz="1600" u="sng" kern="1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https://www.google.com/search?q=picture+of+bible+open&amp;oq=picture+of+bible&amp;aqs=chrome.1.69i57j0i512l3j0i20i263i512l2j0i512l4.10408j0j9&amp;sourceid=chrome&amp;ie=UTF-8#imgrc=NpGaYxx_eqXLKM</a:t>
            </a:r>
            <a:endParaRPr lang="en-NG" sz="16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Images for references: https://www.google.com/</a:t>
            </a:r>
            <a:r>
              <a:rPr lang="en-GB" sz="16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search?q</a:t>
            </a:r>
            <a:r>
              <a:rPr lang="en-GB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GB" sz="16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images+for+references&amp;oq</a:t>
            </a:r>
            <a:r>
              <a:rPr lang="en-GB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GB" sz="16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images+for+referenceS&amp;aqs</a:t>
            </a:r>
            <a:r>
              <a:rPr lang="en-GB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=chrome..69i57j0i390i650l2.5421j0j9&amp;sourceid=</a:t>
            </a:r>
            <a:r>
              <a:rPr lang="en-GB" sz="16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chrome&amp;ie</a:t>
            </a:r>
            <a:r>
              <a:rPr lang="en-GB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=UTF-8#imgrc=yzGf11bA0OTTwM</a:t>
            </a:r>
            <a:endParaRPr lang="en-GB" sz="1600" u="sng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3129AE00-6D8C-41D7-8B33-B44A25E0D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E793DA-F1DD-4288-A72D-1AFC134D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7467601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loud, sky, bird, outdoor&#10;&#10;Description automatically generated">
            <a:extLst>
              <a:ext uri="{FF2B5EF4-FFF2-40B4-BE49-F238E27FC236}">
                <a16:creationId xmlns:a16="http://schemas.microsoft.com/office/drawing/2014/main" id="{60F31C29-F306-33E2-0A48-F42BE4E42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r="7764"/>
          <a:stretch/>
        </p:blipFill>
        <p:spPr>
          <a:xfrm>
            <a:off x="7839624" y="685800"/>
            <a:ext cx="3710987" cy="5486400"/>
          </a:xfrm>
          <a:prstGeom prst="rect">
            <a:avLst/>
          </a:prstGeom>
        </p:spPr>
      </p:pic>
      <p:graphicFrame>
        <p:nvGraphicFramePr>
          <p:cNvPr id="32" name="Content Placeholder 13">
            <a:extLst>
              <a:ext uri="{FF2B5EF4-FFF2-40B4-BE49-F238E27FC236}">
                <a16:creationId xmlns:a16="http://schemas.microsoft.com/office/drawing/2014/main" id="{714A1E37-0C57-D779-728D-8CEF5FA46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393528"/>
              </p:ext>
            </p:extLst>
          </p:nvPr>
        </p:nvGraphicFramePr>
        <p:xfrm>
          <a:off x="806186" y="1232171"/>
          <a:ext cx="6913052" cy="416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076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DC553A7-713D-4133-B393-5017EA4F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269B6-AAF5-4A2C-1BCD-71F09228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" y="-7561"/>
            <a:ext cx="5388473" cy="943225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GB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NG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D4A4-7BEB-6A71-FBE4-C933FF19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926" y="0"/>
            <a:ext cx="6738348" cy="6743700"/>
          </a:xfrm>
        </p:spPr>
        <p:txBody>
          <a:bodyPr>
            <a:noAutofit/>
          </a:bodyPr>
          <a:lstStyle/>
          <a:p>
            <a:pPr marL="361950" indent="-361950" algn="just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rgbClr val="0000CC"/>
                </a:solidFill>
                <a:latin typeface="+mn-lt"/>
              </a:rPr>
              <a:t>Matthew Chapters 5 to 7</a:t>
            </a:r>
            <a:r>
              <a:rPr lang="en-GB" sz="2600" dirty="0">
                <a:solidFill>
                  <a:schemeClr val="tx1"/>
                </a:solidFill>
                <a:latin typeface="+mn-lt"/>
              </a:rPr>
              <a:t>, is commonly referred to as </a:t>
            </a:r>
            <a:r>
              <a:rPr lang="en-GB" sz="2600" dirty="0">
                <a:solidFill>
                  <a:srgbClr val="C00000"/>
                </a:solidFill>
                <a:latin typeface="+mn-lt"/>
              </a:rPr>
              <a:t>Sermon on the Mount</a:t>
            </a:r>
          </a:p>
          <a:p>
            <a:pPr marL="361950" indent="-361950" algn="just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It is the longest recorded sermon of Christ. </a:t>
            </a:r>
          </a:p>
          <a:p>
            <a:pPr marL="361950" indent="-361950" algn="just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The Sermon contains everything that pertains to life and godliness. </a:t>
            </a:r>
          </a:p>
          <a:p>
            <a:pPr marL="361950" indent="-361950" algn="just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It is a timeless message and unique in presentation. </a:t>
            </a:r>
          </a:p>
          <a:p>
            <a:pPr marL="361950" indent="-361950" algn="just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It gives us detailed instructions on how to become a Christian, the way to live in order to please God and get to heaven at last. </a:t>
            </a:r>
          </a:p>
          <a:p>
            <a:pPr marL="361950" indent="-361950" algn="just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What God demands from us is to obey all instructions not just reading and listening. </a:t>
            </a:r>
          </a:p>
          <a:p>
            <a:pPr marL="361950" indent="-361950" algn="just">
              <a:lnSpc>
                <a:spcPct val="101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This is the only way the sermon can be of benefit to you.</a:t>
            </a:r>
          </a:p>
        </p:txBody>
      </p:sp>
      <p:pic>
        <p:nvPicPr>
          <p:cNvPr id="5" name="Picture 4" descr="A painting of a person sitting on a rock surrounded by people&#10;&#10;Description automatically generated with medium confidence">
            <a:extLst>
              <a:ext uri="{FF2B5EF4-FFF2-40B4-BE49-F238E27FC236}">
                <a16:creationId xmlns:a16="http://schemas.microsoft.com/office/drawing/2014/main" id="{8C7C5B49-16CE-A7BB-7833-88E024E86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" y="935665"/>
            <a:ext cx="5388474" cy="59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8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D8A6-736C-9034-C854-CA5A6FE7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CA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7EED2-08F1-CF47-40BF-1CBFDE61E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29" y="2518931"/>
            <a:ext cx="2564811" cy="18201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3800" dirty="0">
                <a:solidFill>
                  <a:schemeClr val="tx1"/>
                </a:solidFill>
              </a:rPr>
              <a:t>There are three(3) sub-topics:</a:t>
            </a:r>
            <a:endParaRPr lang="en-NG" sz="38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639D65-2B40-74C6-74D2-47B388CA905C}"/>
              </a:ext>
            </a:extLst>
          </p:cNvPr>
          <p:cNvGrpSpPr/>
          <p:nvPr/>
        </p:nvGrpSpPr>
        <p:grpSpPr>
          <a:xfrm>
            <a:off x="2513714" y="964215"/>
            <a:ext cx="9490444" cy="5418667"/>
            <a:chOff x="2513714" y="964215"/>
            <a:chExt cx="9490444" cy="5418667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555F8DB7-6AF2-72B5-58A8-6C48B59E19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57213131"/>
                </p:ext>
              </p:extLst>
            </p:nvPr>
          </p:nvGraphicFramePr>
          <p:xfrm>
            <a:off x="2513714" y="964215"/>
            <a:ext cx="9490444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43AC5D-42DE-7235-73DD-43688D4BA823}"/>
                </a:ext>
              </a:extLst>
            </p:cNvPr>
            <p:cNvGrpSpPr/>
            <p:nvPr/>
          </p:nvGrpSpPr>
          <p:grpSpPr>
            <a:xfrm>
              <a:off x="2860159" y="1723594"/>
              <a:ext cx="1196163" cy="3899907"/>
              <a:chOff x="2860159" y="1723594"/>
              <a:chExt cx="1196163" cy="389990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CFB41E-15F2-E058-BB0A-42A37EF0D8BE}"/>
                  </a:ext>
                </a:extLst>
              </p:cNvPr>
              <p:cNvSpPr txBox="1"/>
              <p:nvPr/>
            </p:nvSpPr>
            <p:spPr>
              <a:xfrm>
                <a:off x="2860159" y="1723594"/>
                <a:ext cx="79744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CA" sz="3600" dirty="0"/>
                  <a:t>1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A6A4C6-278E-95AC-C0D1-94B7395FE943}"/>
                  </a:ext>
                </a:extLst>
              </p:cNvPr>
              <p:cNvSpPr txBox="1"/>
              <p:nvPr/>
            </p:nvSpPr>
            <p:spPr>
              <a:xfrm>
                <a:off x="3258880" y="3350382"/>
                <a:ext cx="79744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CA" sz="3600" dirty="0"/>
                  <a:t>2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9EA89C-4EED-E94E-1B6C-875EF0D8C2BE}"/>
                  </a:ext>
                </a:extLst>
              </p:cNvPr>
              <p:cNvSpPr txBox="1"/>
              <p:nvPr/>
            </p:nvSpPr>
            <p:spPr>
              <a:xfrm>
                <a:off x="2865476" y="4977170"/>
                <a:ext cx="79744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CA" sz="3600" dirty="0"/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8727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 pointing at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242C348A-FB52-4AF9-FE9B-56B7633D2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" y="1669311"/>
            <a:ext cx="5885180" cy="5188337"/>
          </a:xfrm>
          <a:prstGeom prst="rect">
            <a:avLst/>
          </a:prstGeom>
        </p:spPr>
      </p:pic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EC1749DC-4410-62C4-70A3-7AA7662ED7AB}"/>
              </a:ext>
            </a:extLst>
          </p:cNvPr>
          <p:cNvSpPr txBox="1">
            <a:spLocks/>
          </p:cNvSpPr>
          <p:nvPr/>
        </p:nvSpPr>
        <p:spPr>
          <a:xfrm>
            <a:off x="6007396" y="10510"/>
            <a:ext cx="6156000" cy="6836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2400" i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US" sz="2600" i="0" dirty="0">
                <a:solidFill>
                  <a:schemeClr val="tx1"/>
                </a:solidFill>
                <a:latin typeface="+mn-lt"/>
              </a:rPr>
              <a:t>The first part of Christ’s sermon on the mount is known as </a:t>
            </a:r>
            <a:r>
              <a:rPr lang="en-US" sz="2600" i="0" dirty="0">
                <a:solidFill>
                  <a:srgbClr val="C00000"/>
                </a:solidFill>
                <a:latin typeface="+mn-lt"/>
              </a:rPr>
              <a:t>Beatitudes</a:t>
            </a:r>
            <a:r>
              <a:rPr lang="en-US" sz="2600" i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361950" indent="-361950" algn="just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US" sz="2600" i="0" dirty="0">
                <a:solidFill>
                  <a:schemeClr val="tx1"/>
                </a:solidFill>
                <a:latin typeface="+mn-lt"/>
              </a:rPr>
              <a:t>These spelt out what the attitude of Christians ought to be. </a:t>
            </a:r>
          </a:p>
          <a:p>
            <a:pPr marL="361950" indent="-361950" algn="just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US" sz="2600" i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These characteristics include:</a:t>
            </a:r>
          </a:p>
          <a:p>
            <a:pPr marL="712788" indent="-350838" algn="just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romanLcPeriod"/>
            </a:pPr>
            <a:r>
              <a:rPr lang="en-US" sz="26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Being poor in Spirit: </a:t>
            </a:r>
            <a:r>
              <a:rPr lang="en-US" sz="2600" i="0" dirty="0">
                <a:solidFill>
                  <a:schemeClr val="tx1"/>
                </a:solidFill>
                <a:latin typeface="+mn-lt"/>
              </a:rPr>
              <a:t>A person that is ‘poor in spirit’ willingly admits his spiritual needs, repent and receive Jesus as Lord and personal Saviour . </a:t>
            </a:r>
            <a:r>
              <a:rPr lang="en-US" sz="2600" i="0" dirty="0">
                <a:solidFill>
                  <a:srgbClr val="7030A0"/>
                </a:solidFill>
                <a:latin typeface="+mn-lt"/>
              </a:rPr>
              <a:t>To be poor in the Spirit is also the secret of Christian living as we are wholly dependent on God in all things. </a:t>
            </a:r>
          </a:p>
          <a:p>
            <a:pPr marL="712788" indent="-350838" algn="just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romanLcPeriod"/>
            </a:pPr>
            <a:r>
              <a:rPr lang="en-US" sz="26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Mournfulness:  </a:t>
            </a:r>
            <a:r>
              <a:rPr lang="en-US" sz="2600" i="0" dirty="0">
                <a:solidFill>
                  <a:schemeClr val="tx1"/>
                </a:solidFill>
                <a:latin typeface="+mn-lt"/>
              </a:rPr>
              <a:t>A sinful child is expected to mourn for his sins and be comforted</a:t>
            </a:r>
            <a:endParaRPr lang="en-US" sz="26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8C3774-B846-DF88-6102-4C99E178F0D1}"/>
              </a:ext>
            </a:extLst>
          </p:cNvPr>
          <p:cNvSpPr txBox="1"/>
          <p:nvPr/>
        </p:nvSpPr>
        <p:spPr>
          <a:xfrm>
            <a:off x="0" y="10510"/>
            <a:ext cx="5853650" cy="17081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3600" i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CHARACTERISTICS OF KINGDOM CITIZENS</a:t>
            </a: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3300" dirty="0">
                <a:solidFill>
                  <a:srgbClr val="0000CC"/>
                </a:solidFill>
                <a:latin typeface="+mj-lt"/>
              </a:rPr>
              <a:t>Matt. 5: 3-16, Luke 6: 20-23</a:t>
            </a:r>
          </a:p>
        </p:txBody>
      </p:sp>
    </p:spTree>
    <p:extLst>
      <p:ext uri="{BB962C8B-B14F-4D97-AF65-F5344CB8AC3E}">
        <p14:creationId xmlns:p14="http://schemas.microsoft.com/office/powerpoint/2010/main" val="49747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C02E0D-E1F0-540C-25BE-FE367016FBB7}"/>
              </a:ext>
            </a:extLst>
          </p:cNvPr>
          <p:cNvSpPr txBox="1">
            <a:spLocks/>
          </p:cNvSpPr>
          <p:nvPr/>
        </p:nvSpPr>
        <p:spPr>
          <a:xfrm>
            <a:off x="5333999" y="0"/>
            <a:ext cx="6804000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romanLcPeriod" startAt="3"/>
            </a:pPr>
            <a:r>
              <a:rPr lang="en-GB" sz="25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Meekness: </a:t>
            </a:r>
            <a:r>
              <a:rPr lang="en-GB" sz="2550" dirty="0">
                <a:solidFill>
                  <a:schemeClr val="tx1"/>
                </a:solidFill>
                <a:latin typeface="+mn-lt"/>
              </a:rPr>
              <a:t>This means being mild, gentle, submissive, quiet and willing to do what God wants without complaining. </a:t>
            </a:r>
            <a:r>
              <a:rPr lang="en-GB" sz="255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It will enable us to develop warm satisfying relationship, with others and free us to enjoy a special inheritance from God, who owns all things. </a:t>
            </a:r>
          </a:p>
          <a:p>
            <a:pPr marL="533400" indent="-5334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romanLcPeriod" startAt="3"/>
            </a:pPr>
            <a:r>
              <a:rPr lang="en-GB" sz="25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Hunger and thirst for righteousness:  </a:t>
            </a:r>
            <a:r>
              <a:rPr lang="en-GB" sz="2550" dirty="0">
                <a:solidFill>
                  <a:schemeClr val="tx1"/>
                </a:solidFill>
                <a:latin typeface="+mn-lt"/>
              </a:rPr>
              <a:t>This means to desire to be holy. The central theme of the sermon on the mount is </a:t>
            </a:r>
            <a:r>
              <a:rPr lang="en-GB" sz="2550" dirty="0">
                <a:solidFill>
                  <a:srgbClr val="0000CC"/>
                </a:solidFill>
                <a:latin typeface="+mn-lt"/>
              </a:rPr>
              <a:t>“be ye therefore perfect even as your Father which is heaven is perfect”. </a:t>
            </a:r>
            <a:r>
              <a:rPr lang="en-GB" sz="2550" dirty="0">
                <a:solidFill>
                  <a:schemeClr val="tx1"/>
                </a:solidFill>
                <a:latin typeface="+mn-lt"/>
              </a:rPr>
              <a:t>(Matt. 5: 48).  This means completeness, wholeness, maturity-being all God wants us to be. Thirsting after righteousness will make you to experience holiness and perfection.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4FF7239-C740-5A5D-AE51-8B4E32717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1594511"/>
            <a:ext cx="5236029" cy="5402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4763D0-9755-1290-4F5A-069E66B89566}"/>
              </a:ext>
            </a:extLst>
          </p:cNvPr>
          <p:cNvSpPr txBox="1"/>
          <p:nvPr/>
        </p:nvSpPr>
        <p:spPr>
          <a:xfrm>
            <a:off x="0" y="10510"/>
            <a:ext cx="5236029" cy="1584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3250" i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CHARACTERISTICS OF KINGDOM CITIZENS</a:t>
            </a:r>
            <a:r>
              <a:rPr lang="en-US" sz="325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CONT’D.</a:t>
            </a:r>
            <a:endParaRPr lang="en-US" sz="3250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262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3BA7A-12D1-98A8-CCEA-4C5275EBE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3200" y="0"/>
            <a:ext cx="6908800" cy="6804000"/>
          </a:xfrm>
        </p:spPr>
        <p:txBody>
          <a:bodyPr>
            <a:noAutofit/>
          </a:bodyPr>
          <a:lstStyle/>
          <a:p>
            <a:pPr marL="358775" indent="-358775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GB" sz="26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v.	</a:t>
            </a:r>
            <a:r>
              <a:rPr lang="en-GB" sz="2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Merciful:  </a:t>
            </a:r>
            <a:r>
              <a:rPr lang="en-GB" sz="2600" dirty="0">
                <a:solidFill>
                  <a:schemeClr val="tx1"/>
                </a:solidFill>
                <a:latin typeface="+mn-lt"/>
              </a:rPr>
              <a:t>The merciful are those who forgive others and show them kindness they did not deserve. </a:t>
            </a:r>
            <a:r>
              <a:rPr lang="en-GB" sz="2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merciful unselfishly reach out to help others in need. </a:t>
            </a:r>
          </a:p>
          <a:p>
            <a:pPr marL="542925" lvl="1" indent="-457200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The kingdom citizens are also called to have an impact on the world around them. </a:t>
            </a:r>
          </a:p>
          <a:p>
            <a:pPr marL="542925" lvl="1" indent="-457200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You are to be ‘salt’ creating spiritual thirst and influencing others through your pure life. </a:t>
            </a:r>
          </a:p>
          <a:p>
            <a:pPr marL="542925" lvl="1" indent="-457200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You are also to ‘shine as light’ by doing works that will turn sinners to the Saviour.</a:t>
            </a:r>
          </a:p>
        </p:txBody>
      </p:sp>
      <p:pic>
        <p:nvPicPr>
          <p:cNvPr id="5" name="Picture 4" descr="A hand holding a pile of salt&#10;&#10;Description automatically generated with medium confidence">
            <a:extLst>
              <a:ext uri="{FF2B5EF4-FFF2-40B4-BE49-F238E27FC236}">
                <a16:creationId xmlns:a16="http://schemas.microsoft.com/office/drawing/2014/main" id="{7C613135-94D1-0CFF-7D08-AF35D084B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5086"/>
            <a:ext cx="5293360" cy="3174365"/>
          </a:xfrm>
          <a:prstGeom prst="rect">
            <a:avLst/>
          </a:prstGeom>
        </p:spPr>
      </p:pic>
      <p:pic>
        <p:nvPicPr>
          <p:cNvPr id="7" name="Picture 6" descr="A person holding a candle&#10;&#10;Description automatically generated with medium confidence">
            <a:extLst>
              <a:ext uri="{FF2B5EF4-FFF2-40B4-BE49-F238E27FC236}">
                <a16:creationId xmlns:a16="http://schemas.microsoft.com/office/drawing/2014/main" id="{A25394E6-8965-404A-C0F8-871546B02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8" y="3129279"/>
            <a:ext cx="5293360" cy="37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04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121DE-B8AD-64B6-0A1F-B667087D9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87645" y="1045027"/>
            <a:ext cx="8064000" cy="5704114"/>
          </a:xfrm>
        </p:spPr>
        <p:txBody>
          <a:bodyPr>
            <a:noAutofit/>
          </a:bodyPr>
          <a:lstStyle/>
          <a:p>
            <a:pPr marL="358775" indent="-358775" algn="just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As we daily demonstrate the characteristics of the children of the kingdom, we are to be busy preparing ourselves and others for the heaven.</a:t>
            </a:r>
          </a:p>
          <a:p>
            <a:pPr marL="358775" indent="-358775" algn="just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 When we do this, we exhibit true righteousness in our relationship with others.</a:t>
            </a:r>
          </a:p>
          <a:p>
            <a:pPr marL="358775" indent="-358775" algn="just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You do not just hunger and thirst for it, your life must be pure, loving, blameless and godly.</a:t>
            </a:r>
          </a:p>
          <a:p>
            <a:pPr marL="358775" indent="-358775" algn="just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As friends of Jesus, you must seek first the kingdom of God and its righteousness, this include acceptable giving, fasting, life free of offence(s) and worry and a life given to sincere prayers. </a:t>
            </a:r>
          </a:p>
          <a:p>
            <a:pPr marL="358775" indent="-358775" algn="just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When you do all these, all other things that will make you a blessed child will be added unto you.</a:t>
            </a:r>
            <a:endParaRPr lang="en-NG" sz="2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78A1EB8-E64E-21C9-A762-CFC7B8076D66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593" r="40224"/>
          <a:stretch/>
        </p:blipFill>
        <p:spPr>
          <a:xfrm>
            <a:off x="0" y="1034141"/>
            <a:ext cx="4016712" cy="57803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93C40-1E2B-8CCB-7A4C-1A7B454C3FE1}"/>
              </a:ext>
            </a:extLst>
          </p:cNvPr>
          <p:cNvSpPr txBox="1"/>
          <p:nvPr/>
        </p:nvSpPr>
        <p:spPr>
          <a:xfrm>
            <a:off x="0" y="-75222"/>
            <a:ext cx="12192000" cy="1044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33400" indent="-533400" algn="just"/>
            <a:r>
              <a:rPr lang="en-GB" sz="35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	CONDUCT AND DUTIES OF HEAVEN-BOUND SAINTS: </a:t>
            </a:r>
            <a:r>
              <a:rPr lang="en-GB" sz="3200" dirty="0">
                <a:solidFill>
                  <a:srgbClr val="0000CC"/>
                </a:solidFill>
              </a:rPr>
              <a:t>Matthew 5: 17- 48; 6: 1-34; 7:1-12; Luke 6:24-49</a:t>
            </a:r>
          </a:p>
        </p:txBody>
      </p:sp>
    </p:spTree>
    <p:extLst>
      <p:ext uri="{BB962C8B-B14F-4D97-AF65-F5344CB8AC3E}">
        <p14:creationId xmlns:p14="http://schemas.microsoft.com/office/powerpoint/2010/main" val="109111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5DD7B-F7B7-0925-EE6E-E1128C18F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3045" y="1088571"/>
            <a:ext cx="7088955" cy="5692504"/>
          </a:xfrm>
        </p:spPr>
        <p:txBody>
          <a:bodyPr>
            <a:noAutofit/>
          </a:bodyPr>
          <a:lstStyle/>
          <a:p>
            <a:pPr marL="358775" indent="-358775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Having explained to us the principles of the kingdom life, Jesus concludes His Sermon by calling the attention of everyone to how to enter into the kingdom. </a:t>
            </a:r>
          </a:p>
          <a:p>
            <a:pPr marL="358775" indent="-358775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The sure way to God’s kingdom is the </a:t>
            </a:r>
            <a:r>
              <a:rPr lang="en-GB" sz="2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“narrow way”. </a:t>
            </a:r>
          </a:p>
          <a:p>
            <a:pPr marL="358775" indent="-358775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Jesus declares </a:t>
            </a:r>
            <a:r>
              <a:rPr lang="en-GB" sz="2600" dirty="0">
                <a:solidFill>
                  <a:srgbClr val="0000CC"/>
                </a:solidFill>
                <a:latin typeface="+mn-lt"/>
              </a:rPr>
              <a:t>“Enter ye in at the straight:… Because straight is the gate, and narrow is the way, which leadeth unto life, and few there be that find it”, </a:t>
            </a:r>
            <a:r>
              <a:rPr lang="en-GB" sz="2600" dirty="0">
                <a:solidFill>
                  <a:schemeClr val="tx1"/>
                </a:solidFill>
                <a:latin typeface="+mn-lt"/>
              </a:rPr>
              <a:t>(Matthew 7: 13-14). </a:t>
            </a:r>
          </a:p>
          <a:p>
            <a:pPr marL="358775" indent="-358775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GB" sz="2600" dirty="0">
                <a:solidFill>
                  <a:schemeClr val="tx1"/>
                </a:solidFill>
                <a:latin typeface="+mn-lt"/>
              </a:rPr>
              <a:t>Be a wise child and enter into to join the few on the narrow way. </a:t>
            </a:r>
          </a:p>
        </p:txBody>
      </p:sp>
      <p:pic>
        <p:nvPicPr>
          <p:cNvPr id="9" name="Picture 8" descr="A person standing in front of a crowd of people&#10;&#10;Description automatically generated with medium confidence">
            <a:extLst>
              <a:ext uri="{FF2B5EF4-FFF2-40B4-BE49-F238E27FC236}">
                <a16:creationId xmlns:a16="http://schemas.microsoft.com/office/drawing/2014/main" id="{B20282D5-8BC4-6F0D-B604-0A27800D8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175659"/>
            <a:ext cx="4659086" cy="2677886"/>
          </a:xfrm>
          <a:prstGeom prst="rect">
            <a:avLst/>
          </a:prstGeom>
        </p:spPr>
      </p:pic>
      <p:pic>
        <p:nvPicPr>
          <p:cNvPr id="13" name="Picture 12" descr="A picture containing light, text, book, night&#10;&#10;Description automatically generated">
            <a:extLst>
              <a:ext uri="{FF2B5EF4-FFF2-40B4-BE49-F238E27FC236}">
                <a16:creationId xmlns:a16="http://schemas.microsoft.com/office/drawing/2014/main" id="{28DB70EF-F7D2-C446-34E7-0DD43B37C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3875315"/>
            <a:ext cx="4659086" cy="2905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FCB5A1-5684-B866-D7D6-E71661E99A56}"/>
              </a:ext>
            </a:extLst>
          </p:cNvPr>
          <p:cNvSpPr txBox="1"/>
          <p:nvPr/>
        </p:nvSpPr>
        <p:spPr>
          <a:xfrm>
            <a:off x="-13242" y="0"/>
            <a:ext cx="12205241" cy="104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33400" indent="-533400" algn="just"/>
            <a:r>
              <a:rPr lang="en-GB" sz="3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CALL TO BE A MEMBER OF GOD’S KINGDOM: </a:t>
            </a:r>
            <a:r>
              <a:rPr lang="en-GB" sz="3200" dirty="0">
                <a:solidFill>
                  <a:srgbClr val="0000CC"/>
                </a:solidFill>
              </a:rPr>
              <a:t>Matt. 7:13-29; Luke 13:22-30 </a:t>
            </a:r>
            <a:endParaRPr lang="en-CA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5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ClassicFrame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4320</TotalTime>
  <Words>1377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Bookman Old Style</vt:lpstr>
      <vt:lpstr>Wingdings</vt:lpstr>
      <vt:lpstr>ClassicFrameVTI</vt:lpstr>
      <vt:lpstr>Topic:   SERMON ON THE MOUNT</vt:lpstr>
      <vt:lpstr>PowerPoint Presentation</vt:lpstr>
      <vt:lpstr>introduction</vt:lpstr>
      <vt:lpstr>INTRODUCTION CONT’D.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TIME</vt:lpstr>
      <vt:lpstr>Lesson, thoughts &amp; activity</vt:lpstr>
      <vt:lpstr>HOMEWORK, CONGREGATIONAL SONG AND CHORUSES</vt:lpstr>
      <vt:lpstr>REFERENCES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9400</dc:creator>
  <cp:lastModifiedBy>DLBC Manitoba</cp:lastModifiedBy>
  <cp:revision>52</cp:revision>
  <dcterms:created xsi:type="dcterms:W3CDTF">2022-09-28T15:08:24Z</dcterms:created>
  <dcterms:modified xsi:type="dcterms:W3CDTF">2023-05-28T07:01:09Z</dcterms:modified>
</cp:coreProperties>
</file>