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26"/>
  </p:notesMasterIdLst>
  <p:sldIdLst>
    <p:sldId id="281" r:id="rId5"/>
    <p:sldId id="280" r:id="rId6"/>
    <p:sldId id="259" r:id="rId7"/>
    <p:sldId id="277" r:id="rId8"/>
    <p:sldId id="283" r:id="rId9"/>
    <p:sldId id="260" r:id="rId10"/>
    <p:sldId id="284" r:id="rId11"/>
    <p:sldId id="292" r:id="rId12"/>
    <p:sldId id="285" r:id="rId13"/>
    <p:sldId id="263" r:id="rId14"/>
    <p:sldId id="286" r:id="rId15"/>
    <p:sldId id="264" r:id="rId16"/>
    <p:sldId id="287" r:id="rId17"/>
    <p:sldId id="267" r:id="rId18"/>
    <p:sldId id="288" r:id="rId19"/>
    <p:sldId id="268" r:id="rId20"/>
    <p:sldId id="289" r:id="rId21"/>
    <p:sldId id="290" r:id="rId22"/>
    <p:sldId id="270" r:id="rId23"/>
    <p:sldId id="291"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663300"/>
    <a:srgbClr val="660066"/>
    <a:srgbClr val="0099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F68E8-6883-4BD7-9A8B-7F26F38BFF78}" v="999" dt="2025-05-28T22:17:40.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82" autoAdjust="0"/>
  </p:normalViewPr>
  <p:slideViewPr>
    <p:cSldViewPr>
      <p:cViewPr>
        <p:scale>
          <a:sx n="50" d="100"/>
          <a:sy n="50" d="100"/>
        </p:scale>
        <p:origin x="1810" y="39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73D43-DF3A-45C9-9AF6-555DAC1ED24B}"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BE5AE10F-2C67-4CE9-9EF2-22740B22CB8A}">
      <dgm:prSet custT="1"/>
      <dgm:spPr/>
      <dgm:t>
        <a:bodyPr/>
        <a:lstStyle/>
        <a:p>
          <a:pPr algn="ctr"/>
          <a:r>
            <a:rPr lang="en-ZA" sz="2600" dirty="0">
              <a:effectLst/>
            </a:rPr>
            <a:t>1. ISRAEL’S DISOBEDIENCE TO GOD’S COMMANDMENT</a:t>
          </a:r>
          <a:endParaRPr lang="en-US" sz="2600" dirty="0">
            <a:effectLst/>
          </a:endParaRPr>
        </a:p>
      </dgm:t>
    </dgm:pt>
    <dgm:pt modelId="{3CD1BC40-8334-41CA-9F82-A00F4B60FF79}" type="parTrans" cxnId="{0A9A96CB-38AF-4936-A2D3-0FDFB17DE380}">
      <dgm:prSet/>
      <dgm:spPr/>
      <dgm:t>
        <a:bodyPr/>
        <a:lstStyle/>
        <a:p>
          <a:pPr algn="ctr"/>
          <a:endParaRPr lang="en-US" sz="2600">
            <a:effectLst/>
          </a:endParaRPr>
        </a:p>
      </dgm:t>
    </dgm:pt>
    <dgm:pt modelId="{3CF85364-7CD9-458B-8052-DF2831E61072}" type="sibTrans" cxnId="{0A9A96CB-38AF-4936-A2D3-0FDFB17DE380}">
      <dgm:prSet/>
      <dgm:spPr/>
      <dgm:t>
        <a:bodyPr/>
        <a:lstStyle/>
        <a:p>
          <a:pPr algn="ctr"/>
          <a:endParaRPr lang="en-US" sz="2600">
            <a:effectLst/>
          </a:endParaRPr>
        </a:p>
      </dgm:t>
    </dgm:pt>
    <dgm:pt modelId="{457DB696-26EC-4B92-9CAA-9AC4C7B11137}">
      <dgm:prSet custT="1"/>
      <dgm:spPr/>
      <dgm:t>
        <a:bodyPr/>
        <a:lstStyle/>
        <a:p>
          <a:pPr algn="ctr"/>
          <a:r>
            <a:rPr lang="en-ZA" sz="2600" dirty="0">
              <a:effectLst/>
            </a:rPr>
            <a:t>2. INSTANT JUDGMENT ON THE DISOBEDIENT</a:t>
          </a:r>
          <a:endParaRPr lang="en-US" sz="2600" dirty="0">
            <a:effectLst/>
          </a:endParaRPr>
        </a:p>
      </dgm:t>
    </dgm:pt>
    <dgm:pt modelId="{23B51F9D-3CE6-4E9F-B921-6B23FD0E50EE}" type="parTrans" cxnId="{DC394734-2819-4D39-AC51-E0D2349A44FD}">
      <dgm:prSet/>
      <dgm:spPr/>
      <dgm:t>
        <a:bodyPr/>
        <a:lstStyle/>
        <a:p>
          <a:pPr algn="ctr"/>
          <a:endParaRPr lang="en-US" sz="2600">
            <a:effectLst/>
          </a:endParaRPr>
        </a:p>
      </dgm:t>
    </dgm:pt>
    <dgm:pt modelId="{B208EF21-D44A-4B96-BF98-03D1DB8D00A4}" type="sibTrans" cxnId="{DC394734-2819-4D39-AC51-E0D2349A44FD}">
      <dgm:prSet/>
      <dgm:spPr/>
      <dgm:t>
        <a:bodyPr/>
        <a:lstStyle/>
        <a:p>
          <a:pPr algn="ctr"/>
          <a:endParaRPr lang="en-US" sz="2600">
            <a:effectLst/>
          </a:endParaRPr>
        </a:p>
      </dgm:t>
    </dgm:pt>
    <dgm:pt modelId="{8ED6EAE8-8456-49E7-A320-0F1B1FDB550B}">
      <dgm:prSet custT="1"/>
      <dgm:spPr/>
      <dgm:t>
        <a:bodyPr/>
        <a:lstStyle/>
        <a:p>
          <a:pPr algn="ctr"/>
          <a:r>
            <a:rPr lang="en-ZA" sz="2600" dirty="0">
              <a:effectLst/>
            </a:rPr>
            <a:t>3. IMPORTANT LESSONS FROM PHINEHAS’S EXAMPLARY ZEAL</a:t>
          </a:r>
          <a:endParaRPr lang="en-US" sz="2600" dirty="0">
            <a:effectLst/>
          </a:endParaRPr>
        </a:p>
      </dgm:t>
    </dgm:pt>
    <dgm:pt modelId="{76774307-6E79-4122-800B-A3C8A098AE29}" type="sibTrans" cxnId="{71F5A4EA-44D9-4824-A83B-6C14C7DC28F8}">
      <dgm:prSet/>
      <dgm:spPr/>
      <dgm:t>
        <a:bodyPr/>
        <a:lstStyle/>
        <a:p>
          <a:pPr algn="ctr"/>
          <a:endParaRPr lang="en-US" sz="2600">
            <a:effectLst/>
          </a:endParaRPr>
        </a:p>
      </dgm:t>
    </dgm:pt>
    <dgm:pt modelId="{D1CB2AF5-7CC4-47B0-8F88-986B72BAA023}" type="parTrans" cxnId="{71F5A4EA-44D9-4824-A83B-6C14C7DC28F8}">
      <dgm:prSet/>
      <dgm:spPr/>
      <dgm:t>
        <a:bodyPr/>
        <a:lstStyle/>
        <a:p>
          <a:pPr algn="ctr"/>
          <a:endParaRPr lang="en-US" sz="2600">
            <a:effectLst/>
          </a:endParaRPr>
        </a:p>
      </dgm:t>
    </dgm:pt>
    <dgm:pt modelId="{5280075B-9D98-4444-B845-6246369E1065}" type="pres">
      <dgm:prSet presAssocID="{21573D43-DF3A-45C9-9AF6-555DAC1ED24B}" presName="hierChild1" presStyleCnt="0">
        <dgm:presLayoutVars>
          <dgm:chPref val="1"/>
          <dgm:dir/>
          <dgm:animOne val="branch"/>
          <dgm:animLvl val="lvl"/>
          <dgm:resizeHandles/>
        </dgm:presLayoutVars>
      </dgm:prSet>
      <dgm:spPr/>
    </dgm:pt>
    <dgm:pt modelId="{8011C689-E901-482C-8D29-B1AF5D959B17}" type="pres">
      <dgm:prSet presAssocID="{BE5AE10F-2C67-4CE9-9EF2-22740B22CB8A}" presName="hierRoot1" presStyleCnt="0"/>
      <dgm:spPr/>
    </dgm:pt>
    <dgm:pt modelId="{1868F8D9-3D57-4097-9200-1B1F2A8BF713}" type="pres">
      <dgm:prSet presAssocID="{BE5AE10F-2C67-4CE9-9EF2-22740B22CB8A}" presName="composite" presStyleCnt="0"/>
      <dgm:spPr/>
    </dgm:pt>
    <dgm:pt modelId="{D6E3FB57-3B80-4F07-9806-47B1CAFC3544}" type="pres">
      <dgm:prSet presAssocID="{BE5AE10F-2C67-4CE9-9EF2-22740B22CB8A}" presName="background" presStyleLbl="node0" presStyleIdx="0" presStyleCnt="3"/>
      <dgm:spPr/>
    </dgm:pt>
    <dgm:pt modelId="{FFA7B0F0-9761-48B1-A3C0-19893052F0D3}" type="pres">
      <dgm:prSet presAssocID="{BE5AE10F-2C67-4CE9-9EF2-22740B22CB8A}" presName="text" presStyleLbl="fgAcc0" presStyleIdx="0" presStyleCnt="3">
        <dgm:presLayoutVars>
          <dgm:chPref val="3"/>
        </dgm:presLayoutVars>
      </dgm:prSet>
      <dgm:spPr/>
    </dgm:pt>
    <dgm:pt modelId="{A51DA90B-3348-4AA3-854D-3EF6B0486222}" type="pres">
      <dgm:prSet presAssocID="{BE5AE10F-2C67-4CE9-9EF2-22740B22CB8A}" presName="hierChild2" presStyleCnt="0"/>
      <dgm:spPr/>
    </dgm:pt>
    <dgm:pt modelId="{10DB51CC-3868-4670-9024-82DE31E6B88F}" type="pres">
      <dgm:prSet presAssocID="{457DB696-26EC-4B92-9CAA-9AC4C7B11137}" presName="hierRoot1" presStyleCnt="0"/>
      <dgm:spPr/>
    </dgm:pt>
    <dgm:pt modelId="{604739D8-916A-4356-AC17-DC0C74CBBE7D}" type="pres">
      <dgm:prSet presAssocID="{457DB696-26EC-4B92-9CAA-9AC4C7B11137}" presName="composite" presStyleCnt="0"/>
      <dgm:spPr/>
    </dgm:pt>
    <dgm:pt modelId="{D4D7C497-1E46-4F40-9AE1-B8D358BC6B1E}" type="pres">
      <dgm:prSet presAssocID="{457DB696-26EC-4B92-9CAA-9AC4C7B11137}" presName="background" presStyleLbl="node0" presStyleIdx="1" presStyleCnt="3"/>
      <dgm:spPr/>
    </dgm:pt>
    <dgm:pt modelId="{246005B0-818A-420E-86C1-138DC591E904}" type="pres">
      <dgm:prSet presAssocID="{457DB696-26EC-4B92-9CAA-9AC4C7B11137}" presName="text" presStyleLbl="fgAcc0" presStyleIdx="1" presStyleCnt="3">
        <dgm:presLayoutVars>
          <dgm:chPref val="3"/>
        </dgm:presLayoutVars>
      </dgm:prSet>
      <dgm:spPr/>
    </dgm:pt>
    <dgm:pt modelId="{462C3FE7-2FB4-4356-B587-4B6DFE65E6F0}" type="pres">
      <dgm:prSet presAssocID="{457DB696-26EC-4B92-9CAA-9AC4C7B11137}" presName="hierChild2" presStyleCnt="0"/>
      <dgm:spPr/>
    </dgm:pt>
    <dgm:pt modelId="{46834F6B-E76A-4879-B44D-22DFD3038632}" type="pres">
      <dgm:prSet presAssocID="{8ED6EAE8-8456-49E7-A320-0F1B1FDB550B}" presName="hierRoot1" presStyleCnt="0"/>
      <dgm:spPr/>
    </dgm:pt>
    <dgm:pt modelId="{254320B5-25FE-4553-B416-DA332E400D64}" type="pres">
      <dgm:prSet presAssocID="{8ED6EAE8-8456-49E7-A320-0F1B1FDB550B}" presName="composite" presStyleCnt="0"/>
      <dgm:spPr/>
    </dgm:pt>
    <dgm:pt modelId="{A0DAC579-650E-4B74-B3CA-B55057A155FA}" type="pres">
      <dgm:prSet presAssocID="{8ED6EAE8-8456-49E7-A320-0F1B1FDB550B}" presName="background" presStyleLbl="node0" presStyleIdx="2" presStyleCnt="3"/>
      <dgm:spPr/>
    </dgm:pt>
    <dgm:pt modelId="{84BA4531-48FE-4239-9567-AFB59BABAFE0}" type="pres">
      <dgm:prSet presAssocID="{8ED6EAE8-8456-49E7-A320-0F1B1FDB550B}" presName="text" presStyleLbl="fgAcc0" presStyleIdx="2" presStyleCnt="3">
        <dgm:presLayoutVars>
          <dgm:chPref val="3"/>
        </dgm:presLayoutVars>
      </dgm:prSet>
      <dgm:spPr/>
    </dgm:pt>
    <dgm:pt modelId="{34A3637E-4F48-4A84-86CC-020F5AE73E38}" type="pres">
      <dgm:prSet presAssocID="{8ED6EAE8-8456-49E7-A320-0F1B1FDB550B}" presName="hierChild2" presStyleCnt="0"/>
      <dgm:spPr/>
    </dgm:pt>
  </dgm:ptLst>
  <dgm:cxnLst>
    <dgm:cxn modelId="{DC394734-2819-4D39-AC51-E0D2349A44FD}" srcId="{21573D43-DF3A-45C9-9AF6-555DAC1ED24B}" destId="{457DB696-26EC-4B92-9CAA-9AC4C7B11137}" srcOrd="1" destOrd="0" parTransId="{23B51F9D-3CE6-4E9F-B921-6B23FD0E50EE}" sibTransId="{B208EF21-D44A-4B96-BF98-03D1DB8D00A4}"/>
    <dgm:cxn modelId="{4AF26E43-6EA1-46A0-A501-E1AEB7E38382}" type="presOf" srcId="{8ED6EAE8-8456-49E7-A320-0F1B1FDB550B}" destId="{84BA4531-48FE-4239-9567-AFB59BABAFE0}" srcOrd="0" destOrd="0" presId="urn:microsoft.com/office/officeart/2005/8/layout/hierarchy1"/>
    <dgm:cxn modelId="{3FFEC94B-88A1-4E2B-BA17-218F7480E6C9}" type="presOf" srcId="{457DB696-26EC-4B92-9CAA-9AC4C7B11137}" destId="{246005B0-818A-420E-86C1-138DC591E904}" srcOrd="0" destOrd="0" presId="urn:microsoft.com/office/officeart/2005/8/layout/hierarchy1"/>
    <dgm:cxn modelId="{35F0ACA8-DC00-4A7D-B6DB-315DC1E69258}" type="presOf" srcId="{21573D43-DF3A-45C9-9AF6-555DAC1ED24B}" destId="{5280075B-9D98-4444-B845-6246369E1065}" srcOrd="0" destOrd="0" presId="urn:microsoft.com/office/officeart/2005/8/layout/hierarchy1"/>
    <dgm:cxn modelId="{0A9A96CB-38AF-4936-A2D3-0FDFB17DE380}" srcId="{21573D43-DF3A-45C9-9AF6-555DAC1ED24B}" destId="{BE5AE10F-2C67-4CE9-9EF2-22740B22CB8A}" srcOrd="0" destOrd="0" parTransId="{3CD1BC40-8334-41CA-9F82-A00F4B60FF79}" sibTransId="{3CF85364-7CD9-458B-8052-DF2831E61072}"/>
    <dgm:cxn modelId="{71F5A4EA-44D9-4824-A83B-6C14C7DC28F8}" srcId="{21573D43-DF3A-45C9-9AF6-555DAC1ED24B}" destId="{8ED6EAE8-8456-49E7-A320-0F1B1FDB550B}" srcOrd="2" destOrd="0" parTransId="{D1CB2AF5-7CC4-47B0-8F88-986B72BAA023}" sibTransId="{76774307-6E79-4122-800B-A3C8A098AE29}"/>
    <dgm:cxn modelId="{8E522CF5-EA56-44DA-AF0C-5FA4934456EA}" type="presOf" srcId="{BE5AE10F-2C67-4CE9-9EF2-22740B22CB8A}" destId="{FFA7B0F0-9761-48B1-A3C0-19893052F0D3}" srcOrd="0" destOrd="0" presId="urn:microsoft.com/office/officeart/2005/8/layout/hierarchy1"/>
    <dgm:cxn modelId="{E88EF23E-C749-473A-892C-C4CBC18590A9}" type="presParOf" srcId="{5280075B-9D98-4444-B845-6246369E1065}" destId="{8011C689-E901-482C-8D29-B1AF5D959B17}" srcOrd="0" destOrd="0" presId="urn:microsoft.com/office/officeart/2005/8/layout/hierarchy1"/>
    <dgm:cxn modelId="{529E3561-63F7-4DF9-9137-668F59289BDE}" type="presParOf" srcId="{8011C689-E901-482C-8D29-B1AF5D959B17}" destId="{1868F8D9-3D57-4097-9200-1B1F2A8BF713}" srcOrd="0" destOrd="0" presId="urn:microsoft.com/office/officeart/2005/8/layout/hierarchy1"/>
    <dgm:cxn modelId="{283A63C2-DD64-41A7-A78D-F7CD46CF0C2D}" type="presParOf" srcId="{1868F8D9-3D57-4097-9200-1B1F2A8BF713}" destId="{D6E3FB57-3B80-4F07-9806-47B1CAFC3544}" srcOrd="0" destOrd="0" presId="urn:microsoft.com/office/officeart/2005/8/layout/hierarchy1"/>
    <dgm:cxn modelId="{F818609A-76DA-4BB0-B776-FC9A49277475}" type="presParOf" srcId="{1868F8D9-3D57-4097-9200-1B1F2A8BF713}" destId="{FFA7B0F0-9761-48B1-A3C0-19893052F0D3}" srcOrd="1" destOrd="0" presId="urn:microsoft.com/office/officeart/2005/8/layout/hierarchy1"/>
    <dgm:cxn modelId="{ECC165A9-EE60-4220-867F-AFD7C019E9C8}" type="presParOf" srcId="{8011C689-E901-482C-8D29-B1AF5D959B17}" destId="{A51DA90B-3348-4AA3-854D-3EF6B0486222}" srcOrd="1" destOrd="0" presId="urn:microsoft.com/office/officeart/2005/8/layout/hierarchy1"/>
    <dgm:cxn modelId="{9F906A8D-CC78-4411-B9D5-6487A82F5528}" type="presParOf" srcId="{5280075B-9D98-4444-B845-6246369E1065}" destId="{10DB51CC-3868-4670-9024-82DE31E6B88F}" srcOrd="1" destOrd="0" presId="urn:microsoft.com/office/officeart/2005/8/layout/hierarchy1"/>
    <dgm:cxn modelId="{4E07238F-23DB-4693-8B0D-EEBB27A871B6}" type="presParOf" srcId="{10DB51CC-3868-4670-9024-82DE31E6B88F}" destId="{604739D8-916A-4356-AC17-DC0C74CBBE7D}" srcOrd="0" destOrd="0" presId="urn:microsoft.com/office/officeart/2005/8/layout/hierarchy1"/>
    <dgm:cxn modelId="{F8353417-CCD2-4338-86A8-B8DF556E6D32}" type="presParOf" srcId="{604739D8-916A-4356-AC17-DC0C74CBBE7D}" destId="{D4D7C497-1E46-4F40-9AE1-B8D358BC6B1E}" srcOrd="0" destOrd="0" presId="urn:microsoft.com/office/officeart/2005/8/layout/hierarchy1"/>
    <dgm:cxn modelId="{5D97EF0B-B3A1-47CF-A9A6-1AA3E1A52A9E}" type="presParOf" srcId="{604739D8-916A-4356-AC17-DC0C74CBBE7D}" destId="{246005B0-818A-420E-86C1-138DC591E904}" srcOrd="1" destOrd="0" presId="urn:microsoft.com/office/officeart/2005/8/layout/hierarchy1"/>
    <dgm:cxn modelId="{5D3A02AF-364A-4223-A9C1-748F6541088D}" type="presParOf" srcId="{10DB51CC-3868-4670-9024-82DE31E6B88F}" destId="{462C3FE7-2FB4-4356-B587-4B6DFE65E6F0}" srcOrd="1" destOrd="0" presId="urn:microsoft.com/office/officeart/2005/8/layout/hierarchy1"/>
    <dgm:cxn modelId="{74954780-24D5-42D4-AEE0-D0D95D89DC9D}" type="presParOf" srcId="{5280075B-9D98-4444-B845-6246369E1065}" destId="{46834F6B-E76A-4879-B44D-22DFD3038632}" srcOrd="2" destOrd="0" presId="urn:microsoft.com/office/officeart/2005/8/layout/hierarchy1"/>
    <dgm:cxn modelId="{05F0DB07-BDAC-4661-8AD7-78383E36F9C2}" type="presParOf" srcId="{46834F6B-E76A-4879-B44D-22DFD3038632}" destId="{254320B5-25FE-4553-B416-DA332E400D64}" srcOrd="0" destOrd="0" presId="urn:microsoft.com/office/officeart/2005/8/layout/hierarchy1"/>
    <dgm:cxn modelId="{11FEEDC9-C3FD-4787-A231-430E9F8BCC59}" type="presParOf" srcId="{254320B5-25FE-4553-B416-DA332E400D64}" destId="{A0DAC579-650E-4B74-B3CA-B55057A155FA}" srcOrd="0" destOrd="0" presId="urn:microsoft.com/office/officeart/2005/8/layout/hierarchy1"/>
    <dgm:cxn modelId="{9A6B0A89-4549-4485-ABC4-ADFF9BB29F25}" type="presParOf" srcId="{254320B5-25FE-4553-B416-DA332E400D64}" destId="{84BA4531-48FE-4239-9567-AFB59BABAFE0}" srcOrd="1" destOrd="0" presId="urn:microsoft.com/office/officeart/2005/8/layout/hierarchy1"/>
    <dgm:cxn modelId="{5C327BE9-B664-4D0B-A105-7708637C7B91}" type="presParOf" srcId="{46834F6B-E76A-4879-B44D-22DFD3038632}" destId="{34A3637E-4F48-4A84-86CC-020F5AE73E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9E423-08B8-4946-9E70-69A09F933697}"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76869A2D-6F69-43BA-91DC-6388513F9525}">
      <dgm:prSet custT="1"/>
      <dgm:spPr/>
      <dgm:t>
        <a:bodyPr anchor="t"/>
        <a:lstStyle/>
        <a:p>
          <a:pPr algn="just">
            <a:lnSpc>
              <a:spcPct val="100000"/>
            </a:lnSpc>
            <a:spcBef>
              <a:spcPts val="0"/>
            </a:spcBef>
            <a:spcAft>
              <a:spcPts val="600"/>
            </a:spcAft>
          </a:pPr>
          <a:r>
            <a:rPr lang="en-ZA" sz="3100" b="0" dirty="0">
              <a:solidFill>
                <a:schemeClr val="tx1"/>
              </a:solidFill>
              <a:effectLst>
                <a:outerShdw blurRad="38100" dist="38100" dir="2700000" algn="tl">
                  <a:srgbClr val="000000">
                    <a:alpha val="43137"/>
                  </a:srgbClr>
                </a:outerShdw>
              </a:effectLst>
            </a:rPr>
            <a:t>THOUGHT</a:t>
          </a:r>
          <a:r>
            <a:rPr lang="en-ZA" sz="3100" b="0" dirty="0">
              <a:effectLst>
                <a:outerShdw blurRad="38100" dist="38100" dir="2700000" algn="tl">
                  <a:srgbClr val="000000">
                    <a:alpha val="43137"/>
                  </a:srgbClr>
                </a:outerShdw>
              </a:effectLst>
            </a:rPr>
            <a:t>: I will not sin against God.</a:t>
          </a:r>
          <a:endParaRPr lang="en-US" sz="3100" b="0" dirty="0">
            <a:effectLst>
              <a:outerShdw blurRad="38100" dist="38100" dir="2700000" algn="tl">
                <a:srgbClr val="000000">
                  <a:alpha val="43137"/>
                </a:srgbClr>
              </a:outerShdw>
            </a:effectLst>
          </a:endParaRPr>
        </a:p>
      </dgm:t>
    </dgm:pt>
    <dgm:pt modelId="{A6EA1D1A-EE4A-4F04-9347-FE9AEB6CBE6D}" type="parTrans" cxnId="{D619405A-3507-4DAC-B5DA-56B5C3E2D37A}">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DA6F31ED-5278-4248-B627-48252A299198}" type="sibTrans" cxnId="{D619405A-3507-4DAC-B5DA-56B5C3E2D37A}">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19229AF7-BD6B-40B8-88A6-FC898F0A621B}">
      <dgm:prSet custT="1"/>
      <dgm:spPr/>
      <dgm:t>
        <a:bodyPr anchor="t"/>
        <a:lstStyle/>
        <a:p>
          <a:pPr algn="just">
            <a:lnSpc>
              <a:spcPct val="100000"/>
            </a:lnSpc>
            <a:spcBef>
              <a:spcPts val="0"/>
            </a:spcBef>
            <a:spcAft>
              <a:spcPts val="600"/>
            </a:spcAft>
          </a:pPr>
          <a:r>
            <a:rPr lang="en-ZA" sz="3100" b="0" dirty="0">
              <a:solidFill>
                <a:schemeClr val="tx1"/>
              </a:solidFill>
              <a:effectLst>
                <a:outerShdw blurRad="38100" dist="38100" dir="2700000" algn="tl">
                  <a:srgbClr val="000000">
                    <a:alpha val="43137"/>
                  </a:srgbClr>
                </a:outerShdw>
              </a:effectLst>
            </a:rPr>
            <a:t>ACTIVITY: </a:t>
          </a:r>
          <a:r>
            <a:rPr lang="en-ZA" sz="3100" b="0" dirty="0">
              <a:effectLst>
                <a:outerShdw blurRad="38100" dist="38100" dir="2700000" algn="tl">
                  <a:srgbClr val="000000">
                    <a:alpha val="43137"/>
                  </a:srgbClr>
                </a:outerShdw>
              </a:effectLst>
            </a:rPr>
            <a:t>Search the scripture and write out five (5) places in the Bible where God warned His children not to commit immorality</a:t>
          </a:r>
          <a:endParaRPr lang="en-US" sz="3100" b="0" dirty="0">
            <a:effectLst>
              <a:outerShdw blurRad="38100" dist="38100" dir="2700000" algn="tl">
                <a:srgbClr val="000000">
                  <a:alpha val="43137"/>
                </a:srgbClr>
              </a:outerShdw>
            </a:effectLst>
          </a:endParaRPr>
        </a:p>
      </dgm:t>
    </dgm:pt>
    <dgm:pt modelId="{BD5188EF-5DBF-4E7E-8CEA-16FE092A6B97}" type="parTrans" cxnId="{D6F9D03A-5EA4-4FD2-8075-8D0B9B6677AE}">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6428B7E6-5AB4-4BB0-9576-CD5FE53F26A3}" type="sibTrans" cxnId="{D6F9D03A-5EA4-4FD2-8075-8D0B9B6677AE}">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CD96D227-A8D5-4470-8EED-1F89BA920FF2}">
      <dgm:prSet custT="1"/>
      <dgm:spPr/>
      <dgm:t>
        <a:bodyPr/>
        <a:lstStyle/>
        <a:p>
          <a:pPr algn="just">
            <a:lnSpc>
              <a:spcPct val="100000"/>
            </a:lnSpc>
            <a:spcBef>
              <a:spcPts val="0"/>
            </a:spcBef>
            <a:spcAft>
              <a:spcPts val="600"/>
            </a:spcAft>
          </a:pPr>
          <a:r>
            <a:rPr lang="en-ZA" sz="3100" b="0" dirty="0">
              <a:solidFill>
                <a:schemeClr val="tx1"/>
              </a:solidFill>
              <a:effectLst>
                <a:outerShdw blurRad="38100" dist="38100" dir="2700000" algn="tl">
                  <a:srgbClr val="000000">
                    <a:alpha val="43137"/>
                  </a:srgbClr>
                </a:outerShdw>
              </a:effectLst>
            </a:rPr>
            <a:t>CHORUSES: </a:t>
          </a:r>
          <a:endParaRPr lang="en-US" sz="3100" b="0" dirty="0">
            <a:solidFill>
              <a:schemeClr val="tx1"/>
            </a:solidFill>
            <a:effectLst>
              <a:outerShdw blurRad="38100" dist="38100" dir="2700000" algn="tl">
                <a:srgbClr val="000000">
                  <a:alpha val="43137"/>
                </a:srgbClr>
              </a:outerShdw>
            </a:effectLst>
          </a:endParaRPr>
        </a:p>
      </dgm:t>
    </dgm:pt>
    <dgm:pt modelId="{B13C6AF1-414D-402D-B812-0494D4031243}" type="parTrans" cxnId="{78494BFD-D113-4712-9383-72DDBFF46E79}">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48C9D6B9-003D-4794-AA85-146EB9B1E2DF}" type="sibTrans" cxnId="{78494BFD-D113-4712-9383-72DDBFF46E79}">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BC12E2D7-5186-4A52-A06F-9FBA35873A3A}">
      <dgm:prSet custT="1"/>
      <dgm:spPr/>
      <dgm:t>
        <a:bodyPr/>
        <a:lstStyle/>
        <a:p>
          <a:pPr algn="just">
            <a:lnSpc>
              <a:spcPct val="100000"/>
            </a:lnSpc>
            <a:spcBef>
              <a:spcPts val="0"/>
            </a:spcBef>
            <a:spcAft>
              <a:spcPts val="600"/>
            </a:spcAft>
          </a:pPr>
          <a:r>
            <a:rPr lang="en-US" sz="3100" b="0" dirty="0">
              <a:effectLst>
                <a:outerShdw blurRad="38100" dist="38100" dir="2700000" algn="tl">
                  <a:srgbClr val="000000">
                    <a:alpha val="43137"/>
                  </a:srgbClr>
                </a:outerShdw>
              </a:effectLst>
            </a:rPr>
            <a:t> I will never let the devil win the battle</a:t>
          </a:r>
        </a:p>
      </dgm:t>
    </dgm:pt>
    <dgm:pt modelId="{D538C13A-9376-49E9-AEB7-15CBB89100FE}" type="parTrans" cxnId="{0D8E7499-0058-4588-BDA8-4EF32EB6B995}">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7F5EB5BB-68CC-4448-82A5-0F9B282F91B2}" type="sibTrans" cxnId="{0D8E7499-0058-4588-BDA8-4EF32EB6B995}">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1E2114A6-44E5-413C-9BDB-F2B96859394B}">
      <dgm:prSet custT="1"/>
      <dgm:spPr/>
      <dgm:t>
        <a:bodyPr/>
        <a:lstStyle/>
        <a:p>
          <a:pPr algn="just">
            <a:lnSpc>
              <a:spcPct val="100000"/>
            </a:lnSpc>
            <a:spcBef>
              <a:spcPts val="0"/>
            </a:spcBef>
            <a:spcAft>
              <a:spcPts val="600"/>
            </a:spcAft>
          </a:pPr>
          <a:endParaRPr lang="en-US" sz="3100" b="0" dirty="0">
            <a:effectLst>
              <a:outerShdw blurRad="38100" dist="38100" dir="2700000" algn="tl">
                <a:srgbClr val="000000">
                  <a:alpha val="43137"/>
                </a:srgbClr>
              </a:outerShdw>
            </a:effectLst>
          </a:endParaRPr>
        </a:p>
      </dgm:t>
    </dgm:pt>
    <dgm:pt modelId="{9755F061-1AF6-4745-9BF0-78D78E5188E9}" type="sibTrans" cxnId="{A84A96A1-77A2-4D7F-832F-C6DE94B432E6}">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130E2639-CA12-44DA-B55C-9977CD5F8A54}" type="parTrans" cxnId="{A84A96A1-77A2-4D7F-832F-C6DE94B432E6}">
      <dgm:prSet/>
      <dgm:spPr/>
      <dgm:t>
        <a:bodyPr/>
        <a:lstStyle/>
        <a:p>
          <a:pPr algn="just">
            <a:lnSpc>
              <a:spcPct val="100000"/>
            </a:lnSpc>
            <a:spcBef>
              <a:spcPts val="0"/>
            </a:spcBef>
            <a:spcAft>
              <a:spcPts val="600"/>
            </a:spcAft>
          </a:pPr>
          <a:endParaRPr lang="en-US" sz="3100" b="0">
            <a:effectLst>
              <a:outerShdw blurRad="38100" dist="38100" dir="2700000" algn="tl">
                <a:srgbClr val="000000">
                  <a:alpha val="43137"/>
                </a:srgbClr>
              </a:outerShdw>
            </a:effectLst>
          </a:endParaRPr>
        </a:p>
      </dgm:t>
    </dgm:pt>
    <dgm:pt modelId="{9400520B-81D9-4C47-90A4-EF77238BAB44}">
      <dgm:prSet custT="1"/>
      <dgm:spPr/>
      <dgm:t>
        <a:bodyPr/>
        <a:lstStyle/>
        <a:p>
          <a:pPr algn="just">
            <a:lnSpc>
              <a:spcPct val="100000"/>
            </a:lnSpc>
            <a:spcBef>
              <a:spcPts val="0"/>
            </a:spcBef>
            <a:spcAft>
              <a:spcPts val="600"/>
            </a:spcAft>
          </a:pPr>
          <a:r>
            <a:rPr lang="en-US" sz="3100" b="0" dirty="0">
              <a:effectLst>
                <a:outerShdw blurRad="38100" dist="38100" dir="2700000" algn="tl">
                  <a:srgbClr val="000000">
                    <a:alpha val="43137"/>
                  </a:srgbClr>
                </a:outerShdw>
              </a:effectLst>
            </a:rPr>
            <a:t>My body is the temple of the Holy Spirit</a:t>
          </a:r>
        </a:p>
      </dgm:t>
    </dgm:pt>
    <dgm:pt modelId="{D3692BC1-805C-407A-B82D-267068255DE4}" type="parTrans" cxnId="{050DCC31-EF6B-442D-81DC-91517A3BF35F}">
      <dgm:prSet/>
      <dgm:spPr/>
      <dgm:t>
        <a:bodyPr/>
        <a:lstStyle/>
        <a:p>
          <a:pPr>
            <a:lnSpc>
              <a:spcPct val="100000"/>
            </a:lnSpc>
            <a:spcAft>
              <a:spcPts val="600"/>
            </a:spcAft>
          </a:pPr>
          <a:endParaRPr lang="en-CA" sz="3100"/>
        </a:p>
      </dgm:t>
    </dgm:pt>
    <dgm:pt modelId="{688883AE-DB8D-464F-89A5-6FB304E62579}" type="sibTrans" cxnId="{050DCC31-EF6B-442D-81DC-91517A3BF35F}">
      <dgm:prSet/>
      <dgm:spPr/>
      <dgm:t>
        <a:bodyPr/>
        <a:lstStyle/>
        <a:p>
          <a:pPr>
            <a:lnSpc>
              <a:spcPct val="100000"/>
            </a:lnSpc>
            <a:spcAft>
              <a:spcPts val="600"/>
            </a:spcAft>
          </a:pPr>
          <a:endParaRPr lang="en-CA" sz="3100"/>
        </a:p>
      </dgm:t>
    </dgm:pt>
    <dgm:pt modelId="{D506E8A0-1A54-43E4-BADF-0882560A0CD1}">
      <dgm:prSet custT="1"/>
      <dgm:spPr/>
      <dgm:t>
        <a:bodyPr/>
        <a:lstStyle/>
        <a:p>
          <a:pPr algn="just">
            <a:lnSpc>
              <a:spcPct val="100000"/>
            </a:lnSpc>
            <a:spcBef>
              <a:spcPts val="0"/>
            </a:spcBef>
            <a:spcAft>
              <a:spcPts val="600"/>
            </a:spcAft>
          </a:pPr>
          <a:r>
            <a:rPr lang="en-US" sz="3100" b="0" dirty="0">
              <a:effectLst>
                <a:outerShdw blurRad="38100" dist="38100" dir="2700000" algn="tl">
                  <a:srgbClr val="000000">
                    <a:alpha val="43137"/>
                  </a:srgbClr>
                </a:outerShdw>
              </a:effectLst>
            </a:rPr>
            <a:t>One day be one day.</a:t>
          </a:r>
        </a:p>
      </dgm:t>
    </dgm:pt>
    <dgm:pt modelId="{800F448D-8B0D-43CE-9898-1D9D18463A95}" type="parTrans" cxnId="{E26F370A-5F3A-4B14-9FFF-6F0F03BFCCC3}">
      <dgm:prSet/>
      <dgm:spPr/>
      <dgm:t>
        <a:bodyPr/>
        <a:lstStyle/>
        <a:p>
          <a:pPr>
            <a:lnSpc>
              <a:spcPct val="100000"/>
            </a:lnSpc>
            <a:spcAft>
              <a:spcPts val="600"/>
            </a:spcAft>
          </a:pPr>
          <a:endParaRPr lang="en-CA" sz="3100"/>
        </a:p>
      </dgm:t>
    </dgm:pt>
    <dgm:pt modelId="{791930FE-4C0B-4929-BBEB-B4EF6C243CDE}" type="sibTrans" cxnId="{E26F370A-5F3A-4B14-9FFF-6F0F03BFCCC3}">
      <dgm:prSet/>
      <dgm:spPr/>
      <dgm:t>
        <a:bodyPr/>
        <a:lstStyle/>
        <a:p>
          <a:pPr>
            <a:lnSpc>
              <a:spcPct val="100000"/>
            </a:lnSpc>
            <a:spcAft>
              <a:spcPts val="600"/>
            </a:spcAft>
          </a:pPr>
          <a:endParaRPr lang="en-CA" sz="3100"/>
        </a:p>
      </dgm:t>
    </dgm:pt>
    <dgm:pt modelId="{04F1B13A-667F-4306-A187-C2A105C3934A}" type="pres">
      <dgm:prSet presAssocID="{4569E423-08B8-4946-9E70-69A09F933697}" presName="diagram" presStyleCnt="0">
        <dgm:presLayoutVars>
          <dgm:dir/>
          <dgm:resizeHandles val="exact"/>
        </dgm:presLayoutVars>
      </dgm:prSet>
      <dgm:spPr/>
    </dgm:pt>
    <dgm:pt modelId="{D3B1FC17-5200-4071-A91E-A3FA424718E8}" type="pres">
      <dgm:prSet presAssocID="{1E2114A6-44E5-413C-9BDB-F2B96859394B}" presName="node" presStyleLbl="node1" presStyleIdx="0" presStyleCnt="4" custScaleY="65826">
        <dgm:presLayoutVars>
          <dgm:bulletEnabled val="1"/>
        </dgm:presLayoutVars>
      </dgm:prSet>
      <dgm:spPr/>
    </dgm:pt>
    <dgm:pt modelId="{D0DD4D4D-9798-4E67-90D1-BF998422506F}" type="pres">
      <dgm:prSet presAssocID="{9755F061-1AF6-4745-9BF0-78D78E5188E9}" presName="sibTrans" presStyleCnt="0"/>
      <dgm:spPr/>
    </dgm:pt>
    <dgm:pt modelId="{5AC4AA9C-985E-4C15-AEA9-B22403F2280A}" type="pres">
      <dgm:prSet presAssocID="{76869A2D-6F69-43BA-91DC-6388513F9525}" presName="node" presStyleLbl="node1" presStyleIdx="1" presStyleCnt="4" custScaleY="66831">
        <dgm:presLayoutVars>
          <dgm:bulletEnabled val="1"/>
        </dgm:presLayoutVars>
      </dgm:prSet>
      <dgm:spPr/>
    </dgm:pt>
    <dgm:pt modelId="{4BE66294-3C1F-4799-907C-1FDAD5AA924E}" type="pres">
      <dgm:prSet presAssocID="{DA6F31ED-5278-4248-B627-48252A299198}" presName="sibTrans" presStyleCnt="0"/>
      <dgm:spPr/>
    </dgm:pt>
    <dgm:pt modelId="{9CD8D854-A471-4797-880F-1C0AC343A603}" type="pres">
      <dgm:prSet presAssocID="{19229AF7-BD6B-40B8-88A6-FC898F0A621B}" presName="node" presStyleLbl="node1" presStyleIdx="2" presStyleCnt="4" custLinFactNeighborX="78" custLinFactNeighborY="-6604">
        <dgm:presLayoutVars>
          <dgm:bulletEnabled val="1"/>
        </dgm:presLayoutVars>
      </dgm:prSet>
      <dgm:spPr/>
    </dgm:pt>
    <dgm:pt modelId="{6CFACF11-5F53-43ED-81A7-8804ED2C16B8}" type="pres">
      <dgm:prSet presAssocID="{6428B7E6-5AB4-4BB0-9576-CD5FE53F26A3}" presName="sibTrans" presStyleCnt="0"/>
      <dgm:spPr/>
    </dgm:pt>
    <dgm:pt modelId="{63E3477D-508B-402A-A8CD-D924914858BB}" type="pres">
      <dgm:prSet presAssocID="{CD96D227-A8D5-4470-8EED-1F89BA920FF2}" presName="node" presStyleLbl="node1" presStyleIdx="3" presStyleCnt="4" custLinFactNeighborX="386" custLinFactNeighborY="-6604">
        <dgm:presLayoutVars>
          <dgm:bulletEnabled val="1"/>
        </dgm:presLayoutVars>
      </dgm:prSet>
      <dgm:spPr/>
    </dgm:pt>
  </dgm:ptLst>
  <dgm:cxnLst>
    <dgm:cxn modelId="{E26F370A-5F3A-4B14-9FFF-6F0F03BFCCC3}" srcId="{CD96D227-A8D5-4470-8EED-1F89BA920FF2}" destId="{D506E8A0-1A54-43E4-BADF-0882560A0CD1}" srcOrd="2" destOrd="0" parTransId="{800F448D-8B0D-43CE-9898-1D9D18463A95}" sibTransId="{791930FE-4C0B-4929-BBEB-B4EF6C243CDE}"/>
    <dgm:cxn modelId="{0EB2F31D-F8D8-476B-A998-B212DFD79A1D}" type="presOf" srcId="{BC12E2D7-5186-4A52-A06F-9FBA35873A3A}" destId="{63E3477D-508B-402A-A8CD-D924914858BB}" srcOrd="0" destOrd="1" presId="urn:microsoft.com/office/officeart/2005/8/layout/default"/>
    <dgm:cxn modelId="{050DCC31-EF6B-442D-81DC-91517A3BF35F}" srcId="{CD96D227-A8D5-4470-8EED-1F89BA920FF2}" destId="{9400520B-81D9-4C47-90A4-EF77238BAB44}" srcOrd="1" destOrd="0" parTransId="{D3692BC1-805C-407A-B82D-267068255DE4}" sibTransId="{688883AE-DB8D-464F-89A5-6FB304E62579}"/>
    <dgm:cxn modelId="{53B46539-083B-431D-B937-E756095B4D43}" type="presOf" srcId="{9400520B-81D9-4C47-90A4-EF77238BAB44}" destId="{63E3477D-508B-402A-A8CD-D924914858BB}" srcOrd="0" destOrd="2" presId="urn:microsoft.com/office/officeart/2005/8/layout/default"/>
    <dgm:cxn modelId="{D6F9D03A-5EA4-4FD2-8075-8D0B9B6677AE}" srcId="{4569E423-08B8-4946-9E70-69A09F933697}" destId="{19229AF7-BD6B-40B8-88A6-FC898F0A621B}" srcOrd="2" destOrd="0" parTransId="{BD5188EF-5DBF-4E7E-8CEA-16FE092A6B97}" sibTransId="{6428B7E6-5AB4-4BB0-9576-CD5FE53F26A3}"/>
    <dgm:cxn modelId="{AD8AFB3F-1197-48F1-8161-353E79D957CB}" type="presOf" srcId="{19229AF7-BD6B-40B8-88A6-FC898F0A621B}" destId="{9CD8D854-A471-4797-880F-1C0AC343A603}" srcOrd="0" destOrd="0" presId="urn:microsoft.com/office/officeart/2005/8/layout/default"/>
    <dgm:cxn modelId="{8F75ED43-B4C0-44ED-9C0A-BEDDED26F4C4}" type="presOf" srcId="{76869A2D-6F69-43BA-91DC-6388513F9525}" destId="{5AC4AA9C-985E-4C15-AEA9-B22403F2280A}" srcOrd="0" destOrd="0" presId="urn:microsoft.com/office/officeart/2005/8/layout/default"/>
    <dgm:cxn modelId="{4AE26964-17F3-4719-87B9-AEFFB4A373A2}" type="presOf" srcId="{CD96D227-A8D5-4470-8EED-1F89BA920FF2}" destId="{63E3477D-508B-402A-A8CD-D924914858BB}" srcOrd="0" destOrd="0" presId="urn:microsoft.com/office/officeart/2005/8/layout/default"/>
    <dgm:cxn modelId="{94638B70-1AB7-46A7-A050-18CCA80E5A59}" type="presOf" srcId="{1E2114A6-44E5-413C-9BDB-F2B96859394B}" destId="{D3B1FC17-5200-4071-A91E-A3FA424718E8}" srcOrd="0" destOrd="0" presId="urn:microsoft.com/office/officeart/2005/8/layout/default"/>
    <dgm:cxn modelId="{BEF03E54-AE34-46AB-AE9E-769BB753CC61}" type="presOf" srcId="{4569E423-08B8-4946-9E70-69A09F933697}" destId="{04F1B13A-667F-4306-A187-C2A105C3934A}" srcOrd="0" destOrd="0" presId="urn:microsoft.com/office/officeart/2005/8/layout/default"/>
    <dgm:cxn modelId="{D619405A-3507-4DAC-B5DA-56B5C3E2D37A}" srcId="{4569E423-08B8-4946-9E70-69A09F933697}" destId="{76869A2D-6F69-43BA-91DC-6388513F9525}" srcOrd="1" destOrd="0" parTransId="{A6EA1D1A-EE4A-4F04-9347-FE9AEB6CBE6D}" sibTransId="{DA6F31ED-5278-4248-B627-48252A299198}"/>
    <dgm:cxn modelId="{0D8E7499-0058-4588-BDA8-4EF32EB6B995}" srcId="{CD96D227-A8D5-4470-8EED-1F89BA920FF2}" destId="{BC12E2D7-5186-4A52-A06F-9FBA35873A3A}" srcOrd="0" destOrd="0" parTransId="{D538C13A-9376-49E9-AEB7-15CBB89100FE}" sibTransId="{7F5EB5BB-68CC-4448-82A5-0F9B282F91B2}"/>
    <dgm:cxn modelId="{A84A96A1-77A2-4D7F-832F-C6DE94B432E6}" srcId="{4569E423-08B8-4946-9E70-69A09F933697}" destId="{1E2114A6-44E5-413C-9BDB-F2B96859394B}" srcOrd="0" destOrd="0" parTransId="{130E2639-CA12-44DA-B55C-9977CD5F8A54}" sibTransId="{9755F061-1AF6-4745-9BF0-78D78E5188E9}"/>
    <dgm:cxn modelId="{D3A99BB0-3708-42F2-A1A0-5EDBA857C129}" type="presOf" srcId="{D506E8A0-1A54-43E4-BADF-0882560A0CD1}" destId="{63E3477D-508B-402A-A8CD-D924914858BB}" srcOrd="0" destOrd="3" presId="urn:microsoft.com/office/officeart/2005/8/layout/default"/>
    <dgm:cxn modelId="{78494BFD-D113-4712-9383-72DDBFF46E79}" srcId="{4569E423-08B8-4946-9E70-69A09F933697}" destId="{CD96D227-A8D5-4470-8EED-1F89BA920FF2}" srcOrd="3" destOrd="0" parTransId="{B13C6AF1-414D-402D-B812-0494D4031243}" sibTransId="{48C9D6B9-003D-4794-AA85-146EB9B1E2DF}"/>
    <dgm:cxn modelId="{980CB409-F92C-40CD-834F-E2F52BB08DEC}" type="presParOf" srcId="{04F1B13A-667F-4306-A187-C2A105C3934A}" destId="{D3B1FC17-5200-4071-A91E-A3FA424718E8}" srcOrd="0" destOrd="0" presId="urn:microsoft.com/office/officeart/2005/8/layout/default"/>
    <dgm:cxn modelId="{A191C947-4B36-491F-BA8C-90EB871E0C3C}" type="presParOf" srcId="{04F1B13A-667F-4306-A187-C2A105C3934A}" destId="{D0DD4D4D-9798-4E67-90D1-BF998422506F}" srcOrd="1" destOrd="0" presId="urn:microsoft.com/office/officeart/2005/8/layout/default"/>
    <dgm:cxn modelId="{101EFA2B-0BA9-42B2-9687-4932397D628A}" type="presParOf" srcId="{04F1B13A-667F-4306-A187-C2A105C3934A}" destId="{5AC4AA9C-985E-4C15-AEA9-B22403F2280A}" srcOrd="2" destOrd="0" presId="urn:microsoft.com/office/officeart/2005/8/layout/default"/>
    <dgm:cxn modelId="{8CB9B78B-1153-4F8E-9A89-5DB98C439B32}" type="presParOf" srcId="{04F1B13A-667F-4306-A187-C2A105C3934A}" destId="{4BE66294-3C1F-4799-907C-1FDAD5AA924E}" srcOrd="3" destOrd="0" presId="urn:microsoft.com/office/officeart/2005/8/layout/default"/>
    <dgm:cxn modelId="{E3D250C3-5B33-4396-BCFA-28C98C270044}" type="presParOf" srcId="{04F1B13A-667F-4306-A187-C2A105C3934A}" destId="{9CD8D854-A471-4797-880F-1C0AC343A603}" srcOrd="4" destOrd="0" presId="urn:microsoft.com/office/officeart/2005/8/layout/default"/>
    <dgm:cxn modelId="{89C23F82-E74C-4186-90B4-775A5AC0E443}" type="presParOf" srcId="{04F1B13A-667F-4306-A187-C2A105C3934A}" destId="{6CFACF11-5F53-43ED-81A7-8804ED2C16B8}" srcOrd="5" destOrd="0" presId="urn:microsoft.com/office/officeart/2005/8/layout/default"/>
    <dgm:cxn modelId="{47882394-16BF-4426-B85A-60070BC20723}" type="presParOf" srcId="{04F1B13A-667F-4306-A187-C2A105C3934A}" destId="{63E3477D-508B-402A-A8CD-D924914858B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3FB57-3B80-4F07-9806-47B1CAFC3544}">
      <dsp:nvSpPr>
        <dsp:cNvPr id="0" name=""/>
        <dsp:cNvSpPr/>
      </dsp:nvSpPr>
      <dsp:spPr>
        <a:xfrm>
          <a:off x="0" y="759538"/>
          <a:ext cx="3004958" cy="1908148"/>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7B0F0-9761-48B1-A3C0-19893052F0D3}">
      <dsp:nvSpPr>
        <dsp:cNvPr id="0" name=""/>
        <dsp:cNvSpPr/>
      </dsp:nvSpPr>
      <dsp:spPr>
        <a:xfrm>
          <a:off x="333884" y="1076728"/>
          <a:ext cx="3004958" cy="1908148"/>
        </a:xfrm>
        <a:prstGeom prst="roundRect">
          <a:avLst>
            <a:gd name="adj" fmla="val 10000"/>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dirty="0">
              <a:effectLst/>
            </a:rPr>
            <a:t>1. ISRAEL’S DISOBEDIENCE TO GOD’S COMMANDMENT</a:t>
          </a:r>
          <a:endParaRPr lang="en-US" sz="2600" kern="1200" dirty="0">
            <a:effectLst/>
          </a:endParaRPr>
        </a:p>
      </dsp:txBody>
      <dsp:txXfrm>
        <a:off x="389772" y="1132616"/>
        <a:ext cx="2893182" cy="1796372"/>
      </dsp:txXfrm>
    </dsp:sp>
    <dsp:sp modelId="{D4D7C497-1E46-4F40-9AE1-B8D358BC6B1E}">
      <dsp:nvSpPr>
        <dsp:cNvPr id="0" name=""/>
        <dsp:cNvSpPr/>
      </dsp:nvSpPr>
      <dsp:spPr>
        <a:xfrm>
          <a:off x="3672726" y="759538"/>
          <a:ext cx="3004958" cy="1908148"/>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005B0-818A-420E-86C1-138DC591E904}">
      <dsp:nvSpPr>
        <dsp:cNvPr id="0" name=""/>
        <dsp:cNvSpPr/>
      </dsp:nvSpPr>
      <dsp:spPr>
        <a:xfrm>
          <a:off x="4006611" y="1076728"/>
          <a:ext cx="3004958" cy="1908148"/>
        </a:xfrm>
        <a:prstGeom prst="roundRect">
          <a:avLst>
            <a:gd name="adj" fmla="val 10000"/>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dirty="0">
              <a:effectLst/>
            </a:rPr>
            <a:t>2. INSTANT JUDGMENT ON THE DISOBEDIENT</a:t>
          </a:r>
          <a:endParaRPr lang="en-US" sz="2600" kern="1200" dirty="0">
            <a:effectLst/>
          </a:endParaRPr>
        </a:p>
      </dsp:txBody>
      <dsp:txXfrm>
        <a:off x="4062499" y="1132616"/>
        <a:ext cx="2893182" cy="1796372"/>
      </dsp:txXfrm>
    </dsp:sp>
    <dsp:sp modelId="{A0DAC579-650E-4B74-B3CA-B55057A155FA}">
      <dsp:nvSpPr>
        <dsp:cNvPr id="0" name=""/>
        <dsp:cNvSpPr/>
      </dsp:nvSpPr>
      <dsp:spPr>
        <a:xfrm>
          <a:off x="7345453" y="759538"/>
          <a:ext cx="3004958" cy="1908148"/>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A4531-48FE-4239-9567-AFB59BABAFE0}">
      <dsp:nvSpPr>
        <dsp:cNvPr id="0" name=""/>
        <dsp:cNvSpPr/>
      </dsp:nvSpPr>
      <dsp:spPr>
        <a:xfrm>
          <a:off x="7679337" y="1076728"/>
          <a:ext cx="3004958" cy="1908148"/>
        </a:xfrm>
        <a:prstGeom prst="roundRect">
          <a:avLst>
            <a:gd name="adj" fmla="val 10000"/>
          </a:avLst>
        </a:prstGeom>
        <a:solidFill>
          <a:schemeClr val="accent6">
            <a:alpha val="90000"/>
            <a:tint val="4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dirty="0">
              <a:effectLst/>
            </a:rPr>
            <a:t>3. IMPORTANT LESSONS FROM PHINEHAS’S EXAMPLARY ZEAL</a:t>
          </a:r>
          <a:endParaRPr lang="en-US" sz="2600" kern="1200" dirty="0">
            <a:effectLst/>
          </a:endParaRPr>
        </a:p>
      </dsp:txBody>
      <dsp:txXfrm>
        <a:off x="7735225" y="1132616"/>
        <a:ext cx="2893182" cy="1796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1FC17-5200-4071-A91E-A3FA424718E8}">
      <dsp:nvSpPr>
        <dsp:cNvPr id="0" name=""/>
        <dsp:cNvSpPr/>
      </dsp:nvSpPr>
      <dsp:spPr>
        <a:xfrm>
          <a:off x="1371" y="24492"/>
          <a:ext cx="5347859" cy="2112169"/>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just" defTabSz="1377950">
            <a:lnSpc>
              <a:spcPct val="100000"/>
            </a:lnSpc>
            <a:spcBef>
              <a:spcPts val="0"/>
            </a:spcBef>
            <a:spcAft>
              <a:spcPts val="600"/>
            </a:spcAft>
            <a:buNone/>
          </a:pPr>
          <a:endParaRPr lang="en-US" sz="3100" b="0" kern="1200" dirty="0">
            <a:effectLst>
              <a:outerShdw blurRad="38100" dist="38100" dir="2700000" algn="tl">
                <a:srgbClr val="000000">
                  <a:alpha val="43137"/>
                </a:srgbClr>
              </a:outerShdw>
            </a:effectLst>
          </a:endParaRPr>
        </a:p>
      </dsp:txBody>
      <dsp:txXfrm>
        <a:off x="1371" y="24492"/>
        <a:ext cx="5347859" cy="2112169"/>
      </dsp:txXfrm>
    </dsp:sp>
    <dsp:sp modelId="{5AC4AA9C-985E-4C15-AEA9-B22403F2280A}">
      <dsp:nvSpPr>
        <dsp:cNvPr id="0" name=""/>
        <dsp:cNvSpPr/>
      </dsp:nvSpPr>
      <dsp:spPr>
        <a:xfrm>
          <a:off x="5884016" y="8368"/>
          <a:ext cx="5347859" cy="2144416"/>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just" defTabSz="1377950">
            <a:lnSpc>
              <a:spcPct val="100000"/>
            </a:lnSpc>
            <a:spcBef>
              <a:spcPts val="0"/>
            </a:spcBef>
            <a:spcAft>
              <a:spcPts val="600"/>
            </a:spcAft>
            <a:buNone/>
          </a:pPr>
          <a:r>
            <a:rPr lang="en-ZA" sz="3100" b="0" kern="1200" dirty="0">
              <a:solidFill>
                <a:schemeClr val="tx1"/>
              </a:solidFill>
              <a:effectLst>
                <a:outerShdw blurRad="38100" dist="38100" dir="2700000" algn="tl">
                  <a:srgbClr val="000000">
                    <a:alpha val="43137"/>
                  </a:srgbClr>
                </a:outerShdw>
              </a:effectLst>
            </a:rPr>
            <a:t>THOUGHT</a:t>
          </a:r>
          <a:r>
            <a:rPr lang="en-ZA" sz="3100" b="0" kern="1200" dirty="0">
              <a:effectLst>
                <a:outerShdw blurRad="38100" dist="38100" dir="2700000" algn="tl">
                  <a:srgbClr val="000000">
                    <a:alpha val="43137"/>
                  </a:srgbClr>
                </a:outerShdw>
              </a:effectLst>
            </a:rPr>
            <a:t>: I will not sin against God.</a:t>
          </a:r>
          <a:endParaRPr lang="en-US" sz="3100" b="0" kern="1200" dirty="0">
            <a:effectLst>
              <a:outerShdw blurRad="38100" dist="38100" dir="2700000" algn="tl">
                <a:srgbClr val="000000">
                  <a:alpha val="43137"/>
                </a:srgbClr>
              </a:outerShdw>
            </a:effectLst>
          </a:endParaRPr>
        </a:p>
      </dsp:txBody>
      <dsp:txXfrm>
        <a:off x="5884016" y="8368"/>
        <a:ext cx="5347859" cy="2144416"/>
      </dsp:txXfrm>
    </dsp:sp>
    <dsp:sp modelId="{9CD8D854-A471-4797-880F-1C0AC343A603}">
      <dsp:nvSpPr>
        <dsp:cNvPr id="0" name=""/>
        <dsp:cNvSpPr/>
      </dsp:nvSpPr>
      <dsp:spPr>
        <a:xfrm>
          <a:off x="5542" y="2475667"/>
          <a:ext cx="5347859" cy="3208715"/>
        </a:xfrm>
        <a:prstGeom prst="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just" defTabSz="1377950">
            <a:lnSpc>
              <a:spcPct val="100000"/>
            </a:lnSpc>
            <a:spcBef>
              <a:spcPts val="0"/>
            </a:spcBef>
            <a:spcAft>
              <a:spcPts val="600"/>
            </a:spcAft>
            <a:buNone/>
          </a:pPr>
          <a:r>
            <a:rPr lang="en-ZA" sz="3100" b="0" kern="1200" dirty="0">
              <a:solidFill>
                <a:schemeClr val="tx1"/>
              </a:solidFill>
              <a:effectLst>
                <a:outerShdw blurRad="38100" dist="38100" dir="2700000" algn="tl">
                  <a:srgbClr val="000000">
                    <a:alpha val="43137"/>
                  </a:srgbClr>
                </a:outerShdw>
              </a:effectLst>
            </a:rPr>
            <a:t>ACTIVITY: </a:t>
          </a:r>
          <a:r>
            <a:rPr lang="en-ZA" sz="3100" b="0" kern="1200" dirty="0">
              <a:effectLst>
                <a:outerShdw blurRad="38100" dist="38100" dir="2700000" algn="tl">
                  <a:srgbClr val="000000">
                    <a:alpha val="43137"/>
                  </a:srgbClr>
                </a:outerShdw>
              </a:effectLst>
            </a:rPr>
            <a:t>Search the scripture and write out five (5) places in the Bible where God warned His children not to commit immorality</a:t>
          </a:r>
          <a:endParaRPr lang="en-US" sz="3100" b="0" kern="1200" dirty="0">
            <a:effectLst>
              <a:outerShdw blurRad="38100" dist="38100" dir="2700000" algn="tl">
                <a:srgbClr val="000000">
                  <a:alpha val="43137"/>
                </a:srgbClr>
              </a:outerShdw>
            </a:effectLst>
          </a:endParaRPr>
        </a:p>
      </dsp:txBody>
      <dsp:txXfrm>
        <a:off x="5542" y="2475667"/>
        <a:ext cx="5347859" cy="3208715"/>
      </dsp:txXfrm>
    </dsp:sp>
    <dsp:sp modelId="{63E3477D-508B-402A-A8CD-D924914858BB}">
      <dsp:nvSpPr>
        <dsp:cNvPr id="0" name=""/>
        <dsp:cNvSpPr/>
      </dsp:nvSpPr>
      <dsp:spPr>
        <a:xfrm>
          <a:off x="5885388" y="2475667"/>
          <a:ext cx="5347859" cy="3208715"/>
        </a:xfrm>
        <a:prstGeom prst="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just" defTabSz="1377950">
            <a:lnSpc>
              <a:spcPct val="100000"/>
            </a:lnSpc>
            <a:spcBef>
              <a:spcPts val="0"/>
            </a:spcBef>
            <a:spcAft>
              <a:spcPts val="600"/>
            </a:spcAft>
            <a:buNone/>
          </a:pPr>
          <a:r>
            <a:rPr lang="en-ZA" sz="3100" b="0" kern="1200" dirty="0">
              <a:solidFill>
                <a:schemeClr val="tx1"/>
              </a:solidFill>
              <a:effectLst>
                <a:outerShdw blurRad="38100" dist="38100" dir="2700000" algn="tl">
                  <a:srgbClr val="000000">
                    <a:alpha val="43137"/>
                  </a:srgbClr>
                </a:outerShdw>
              </a:effectLst>
            </a:rPr>
            <a:t>CHORUSES: </a:t>
          </a:r>
          <a:endParaRPr lang="en-US" sz="3100" b="0" kern="1200" dirty="0">
            <a:solidFill>
              <a:schemeClr val="tx1"/>
            </a:solidFill>
            <a:effectLst>
              <a:outerShdw blurRad="38100" dist="38100" dir="2700000" algn="tl">
                <a:srgbClr val="000000">
                  <a:alpha val="43137"/>
                </a:srgbClr>
              </a:outerShdw>
            </a:effectLst>
          </a:endParaRPr>
        </a:p>
        <a:p>
          <a:pPr marL="285750" lvl="1" indent="-285750" algn="just" defTabSz="1377950">
            <a:lnSpc>
              <a:spcPct val="100000"/>
            </a:lnSpc>
            <a:spcBef>
              <a:spcPts val="0"/>
            </a:spcBef>
            <a:spcAft>
              <a:spcPts val="600"/>
            </a:spcAft>
            <a:buChar char="•"/>
          </a:pPr>
          <a:r>
            <a:rPr lang="en-US" sz="3100" b="0" kern="1200" dirty="0">
              <a:effectLst>
                <a:outerShdw blurRad="38100" dist="38100" dir="2700000" algn="tl">
                  <a:srgbClr val="000000">
                    <a:alpha val="43137"/>
                  </a:srgbClr>
                </a:outerShdw>
              </a:effectLst>
            </a:rPr>
            <a:t> I will never let the devil win the battle</a:t>
          </a:r>
        </a:p>
        <a:p>
          <a:pPr marL="285750" lvl="1" indent="-285750" algn="just" defTabSz="1377950">
            <a:lnSpc>
              <a:spcPct val="100000"/>
            </a:lnSpc>
            <a:spcBef>
              <a:spcPts val="0"/>
            </a:spcBef>
            <a:spcAft>
              <a:spcPts val="600"/>
            </a:spcAft>
            <a:buChar char="•"/>
          </a:pPr>
          <a:r>
            <a:rPr lang="en-US" sz="3100" b="0" kern="1200" dirty="0">
              <a:effectLst>
                <a:outerShdw blurRad="38100" dist="38100" dir="2700000" algn="tl">
                  <a:srgbClr val="000000">
                    <a:alpha val="43137"/>
                  </a:srgbClr>
                </a:outerShdw>
              </a:effectLst>
            </a:rPr>
            <a:t>My body is the temple of the Holy Spirit</a:t>
          </a:r>
        </a:p>
        <a:p>
          <a:pPr marL="285750" lvl="1" indent="-285750" algn="just" defTabSz="1377950">
            <a:lnSpc>
              <a:spcPct val="100000"/>
            </a:lnSpc>
            <a:spcBef>
              <a:spcPts val="0"/>
            </a:spcBef>
            <a:spcAft>
              <a:spcPts val="600"/>
            </a:spcAft>
            <a:buChar char="•"/>
          </a:pPr>
          <a:r>
            <a:rPr lang="en-US" sz="3100" b="0" kern="1200" dirty="0">
              <a:effectLst>
                <a:outerShdw blurRad="38100" dist="38100" dir="2700000" algn="tl">
                  <a:srgbClr val="000000">
                    <a:alpha val="43137"/>
                  </a:srgbClr>
                </a:outerShdw>
              </a:effectLst>
            </a:rPr>
            <a:t>One day be one day.</a:t>
          </a:r>
        </a:p>
      </dsp:txBody>
      <dsp:txXfrm>
        <a:off x="5885388" y="2475667"/>
        <a:ext cx="5347859" cy="3208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39F4C-08DA-4D3F-8D3D-A8F25EE174CE}" type="datetimeFigureOut">
              <a:rPr lang="en-US" smtClean="0"/>
              <a:pPr/>
              <a:t>5/29/2025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EC11E-0671-4B71-B375-E9C8240A53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3EC11E-0671-4B71-B375-E9C8240A53C1}" type="slidenum">
              <a:rPr lang="en-US" smtClean="0"/>
              <a:pPr/>
              <a:t>3</a:t>
            </a:fld>
            <a:endParaRPr lang="en-US"/>
          </a:p>
        </p:txBody>
      </p:sp>
    </p:spTree>
    <p:extLst>
      <p:ext uri="{BB962C8B-B14F-4D97-AF65-F5344CB8AC3E}">
        <p14:creationId xmlns:p14="http://schemas.microsoft.com/office/powerpoint/2010/main" val="140605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3EC11E-0671-4B71-B375-E9C8240A53C1}" type="slidenum">
              <a:rPr lang="en-US" smtClean="0"/>
              <a:pPr/>
              <a:t>4</a:t>
            </a:fld>
            <a:endParaRPr lang="en-US"/>
          </a:p>
        </p:txBody>
      </p:sp>
    </p:spTree>
    <p:extLst>
      <p:ext uri="{BB962C8B-B14F-4D97-AF65-F5344CB8AC3E}">
        <p14:creationId xmlns:p14="http://schemas.microsoft.com/office/powerpoint/2010/main" val="118483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3EC11E-0671-4B71-B375-E9C8240A53C1}" type="slidenum">
              <a:rPr lang="en-US" smtClean="0"/>
              <a:pPr/>
              <a:t>7</a:t>
            </a:fld>
            <a:endParaRPr lang="en-US"/>
          </a:p>
        </p:txBody>
      </p:sp>
    </p:spTree>
    <p:extLst>
      <p:ext uri="{BB962C8B-B14F-4D97-AF65-F5344CB8AC3E}">
        <p14:creationId xmlns:p14="http://schemas.microsoft.com/office/powerpoint/2010/main" val="10243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3EC11E-0671-4B71-B375-E9C8240A53C1}" type="slidenum">
              <a:rPr lang="en-US" smtClean="0"/>
              <a:pPr/>
              <a:t>9</a:t>
            </a:fld>
            <a:endParaRPr lang="en-US"/>
          </a:p>
        </p:txBody>
      </p:sp>
    </p:spTree>
    <p:extLst>
      <p:ext uri="{BB962C8B-B14F-4D97-AF65-F5344CB8AC3E}">
        <p14:creationId xmlns:p14="http://schemas.microsoft.com/office/powerpoint/2010/main" val="351813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83EC11E-0671-4B71-B375-E9C8240A53C1}" type="slidenum">
              <a:rPr lang="en-US" smtClean="0"/>
              <a:pPr/>
              <a:t>14</a:t>
            </a:fld>
            <a:endParaRPr lang="en-US"/>
          </a:p>
        </p:txBody>
      </p:sp>
    </p:spTree>
    <p:extLst>
      <p:ext uri="{BB962C8B-B14F-4D97-AF65-F5344CB8AC3E}">
        <p14:creationId xmlns:p14="http://schemas.microsoft.com/office/powerpoint/2010/main" val="173694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EC11E-0671-4B71-B375-E9C8240A53C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82787793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322207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282FEC-D571-48E4-9173-6A8E5A04DE44}"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991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6BED599-E5E6-4B7B-A920-A6571C0D3700}"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204019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6BED599-E5E6-4B7B-A920-A6571C0D3700}"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282FEC-D571-48E4-9173-6A8E5A04DE44}"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538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6BED599-E5E6-4B7B-A920-A6571C0D3700}"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386529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3379770496"/>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188046965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85344422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ED599-E5E6-4B7B-A920-A6571C0D3700}"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105817462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BED599-E5E6-4B7B-A920-A6571C0D3700}"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868929293"/>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BED599-E5E6-4B7B-A920-A6571C0D3700}" type="datetimeFigureOut">
              <a:rPr lang="en-US" smtClean="0"/>
              <a:pPr/>
              <a:t>5/29/2025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1907125038"/>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BED599-E5E6-4B7B-A920-A6571C0D3700}" type="datetimeFigureOut">
              <a:rPr lang="en-US" smtClean="0"/>
              <a:pPr/>
              <a:t>5/29/2025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3669902164"/>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ED599-E5E6-4B7B-A920-A6571C0D3700}" type="datetimeFigureOut">
              <a:rPr lang="en-US" smtClean="0"/>
              <a:pPr/>
              <a:t>5/29/2025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211905544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ED599-E5E6-4B7B-A920-A6571C0D3700}"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197230049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ED599-E5E6-4B7B-A920-A6571C0D3700}"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282FEC-D571-48E4-9173-6A8E5A04DE44}" type="slidenum">
              <a:rPr lang="en-US" smtClean="0"/>
              <a:pPr/>
              <a:t>‹#›</a:t>
            </a:fld>
            <a:endParaRPr lang="en-US"/>
          </a:p>
        </p:txBody>
      </p:sp>
    </p:spTree>
    <p:extLst>
      <p:ext uri="{BB962C8B-B14F-4D97-AF65-F5344CB8AC3E}">
        <p14:creationId xmlns:p14="http://schemas.microsoft.com/office/powerpoint/2010/main" val="200541817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6BED599-E5E6-4B7B-A920-A6571C0D3700}" type="datetimeFigureOut">
              <a:rPr lang="en-US" smtClean="0"/>
              <a:pPr/>
              <a:t>5/29/2025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282FEC-D571-48E4-9173-6A8E5A04DE44}" type="slidenum">
              <a:rPr lang="en-US" smtClean="0"/>
              <a:pPr/>
              <a:t>‹#›</a:t>
            </a:fld>
            <a:endParaRPr lang="en-US"/>
          </a:p>
        </p:txBody>
      </p:sp>
    </p:spTree>
    <p:extLst>
      <p:ext uri="{BB962C8B-B14F-4D97-AF65-F5344CB8AC3E}">
        <p14:creationId xmlns:p14="http://schemas.microsoft.com/office/powerpoint/2010/main" val="405915445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ransition>
    <p:wipe dir="d"/>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hyperlink" Target="https://pluspng.com/ten-commandments-png-hd-7501.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ng.pngtree.com/png-clipart/20190515/original/pngtree-jesus-god-god-crucifixion-png-image_3966930.jpg" TargetMode="External"/><Relationship Id="rId5" Type="http://schemas.openxmlformats.org/officeDocument/2006/relationships/hyperlink" Target="https://st-takla.org/Gallery/var/albums/Bible/Illustrations/Bible-Slides/OT/04-Numbers/www-St-Takla-org--Bible-Slides-numbers-495.jpg?m=1419425495" TargetMode="External"/><Relationship Id="rId4" Type="http://schemas.openxmlformats.org/officeDocument/2006/relationships/hyperlink" Target="https://www.freepik.com/premium-ai-image/moses-leads-jews-through-desert-biblical-journey-promised-land-sinai-religious-historical-escape-narrated-bible-showcasing-moses-leadership-divine-intervention-israelite-exodus_150437664.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Boldness and Zeal: Lessons from Phinehas in the Bible">
            <a:extLst>
              <a:ext uri="{FF2B5EF4-FFF2-40B4-BE49-F238E27FC236}">
                <a16:creationId xmlns:a16="http://schemas.microsoft.com/office/drawing/2014/main" id="{7E527DC6-5783-B10B-65C2-BAFB9AA3D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99" r="4800" b="-1"/>
          <a:stretch>
            <a:fillRect/>
          </a:stretch>
        </p:blipFill>
        <p:spPr bwMode="auto">
          <a:xfrm>
            <a:off x="263352" y="10"/>
            <a:ext cx="11928648"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89D559-6DEB-0E65-9869-EF80A27C721F}"/>
              </a:ext>
            </a:extLst>
          </p:cNvPr>
          <p:cNvSpPr>
            <a:spLocks noGrp="1"/>
          </p:cNvSpPr>
          <p:nvPr>
            <p:ph type="ctrTitle"/>
          </p:nvPr>
        </p:nvSpPr>
        <p:spPr>
          <a:xfrm>
            <a:off x="839416" y="3573016"/>
            <a:ext cx="7200800" cy="2448272"/>
          </a:xfrm>
        </p:spPr>
        <p:txBody>
          <a:bodyPr>
            <a:normAutofit fontScale="90000"/>
          </a:bodyPr>
          <a:lstStyle/>
          <a:p>
            <a:r>
              <a:rPr lang="en-US" sz="4400" dirty="0">
                <a:solidFill>
                  <a:srgbClr val="FEFFFF"/>
                </a:solidFill>
                <a:latin typeface="+mn-lt"/>
                <a:cs typeface="Times New Roman" pitchFamily="18" charset="0"/>
              </a:rPr>
              <a:t>ISRAEL'S SIN AND THE ZEAL OF PHINEHAS</a:t>
            </a:r>
            <a:br>
              <a:rPr lang="en-US" sz="4400" dirty="0">
                <a:solidFill>
                  <a:srgbClr val="FEFFFF"/>
                </a:solidFill>
                <a:latin typeface="+mn-lt"/>
                <a:cs typeface="Times New Roman" pitchFamily="18" charset="0"/>
              </a:rPr>
            </a:br>
            <a:br>
              <a:rPr lang="en-US" sz="4400" dirty="0">
                <a:solidFill>
                  <a:srgbClr val="FEFFFF"/>
                </a:solidFill>
                <a:latin typeface="+mn-lt"/>
                <a:cs typeface="Times New Roman" pitchFamily="18" charset="0"/>
              </a:rPr>
            </a:br>
            <a:r>
              <a:rPr lang="en-US" sz="4000" dirty="0">
                <a:solidFill>
                  <a:srgbClr val="FEFFFF"/>
                </a:solidFill>
                <a:effectLst>
                  <a:outerShdw blurRad="38100" dist="38100" dir="2700000" algn="tl">
                    <a:srgbClr val="000000">
                      <a:alpha val="43137"/>
                    </a:srgbClr>
                  </a:outerShdw>
                </a:effectLst>
                <a:cs typeface="Times New Roman" pitchFamily="18" charset="0"/>
              </a:rPr>
              <a:t>TEXT: </a:t>
            </a:r>
            <a:r>
              <a:rPr lang="en-US" sz="4000" dirty="0">
                <a:solidFill>
                  <a:schemeClr val="accent6">
                    <a:lumMod val="20000"/>
                    <a:lumOff val="80000"/>
                  </a:schemeClr>
                </a:solidFill>
                <a:cs typeface="Times New Roman" pitchFamily="18" charset="0"/>
              </a:rPr>
              <a:t>Numbers 28: 1-18</a:t>
            </a:r>
            <a:endParaRPr lang="en-CA" sz="4000" dirty="0">
              <a:solidFill>
                <a:schemeClr val="accent6">
                  <a:lumMod val="20000"/>
                  <a:lumOff val="80000"/>
                </a:schemeClr>
              </a:solidFill>
            </a:endParaRPr>
          </a:p>
        </p:txBody>
      </p:sp>
    </p:spTree>
    <p:extLst>
      <p:ext uri="{BB962C8B-B14F-4D97-AF65-F5344CB8AC3E}">
        <p14:creationId xmlns:p14="http://schemas.microsoft.com/office/powerpoint/2010/main" val="3296418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44625"/>
            <a:ext cx="12072664" cy="1046440"/>
          </a:xfrm>
          <a:prstGeom prst="rect">
            <a:avLst/>
          </a:prstGeom>
          <a:ln>
            <a:solidFill>
              <a:schemeClr val="tx1"/>
            </a:solidFill>
          </a:ln>
        </p:spPr>
        <p:txBody>
          <a:bodyPr wrap="square">
            <a:spAutoFit/>
          </a:bodyPr>
          <a:lstStyle/>
          <a:p>
            <a:pPr marL="541338" indent="-541338" algn="just"/>
            <a:r>
              <a:rPr lang="en-ZA" sz="3600" dirty="0">
                <a:solidFill>
                  <a:srgbClr val="663300"/>
                </a:solidFill>
                <a:effectLst>
                  <a:outerShdw blurRad="38100" dist="38100" dir="2700000" algn="tl">
                    <a:srgbClr val="000000">
                      <a:alpha val="43137"/>
                    </a:srgbClr>
                  </a:outerShdw>
                </a:effectLst>
                <a:cs typeface="Times New Roman" pitchFamily="18" charset="0"/>
              </a:rPr>
              <a:t>2.	</a:t>
            </a:r>
            <a:r>
              <a:rPr lang="en-US" sz="3600" dirty="0">
                <a:solidFill>
                  <a:srgbClr val="663300"/>
                </a:solidFill>
                <a:effectLst>
                  <a:outerShdw blurRad="38100" dist="38100" dir="2700000" algn="tl">
                    <a:srgbClr val="000000">
                      <a:alpha val="43137"/>
                    </a:srgbClr>
                  </a:outerShdw>
                </a:effectLst>
                <a:cs typeface="Times New Roman" pitchFamily="18" charset="0"/>
              </a:rPr>
              <a:t>INSTANT JUDGMENT ON THE DISOBEDIENT</a:t>
            </a:r>
            <a:r>
              <a:rPr lang="en-ZA" sz="3600" dirty="0">
                <a:solidFill>
                  <a:srgbClr val="663300"/>
                </a:solidFill>
                <a:effectLst>
                  <a:outerShdw blurRad="38100" dist="38100" dir="2700000" algn="tl">
                    <a:srgbClr val="000000">
                      <a:alpha val="43137"/>
                    </a:srgbClr>
                  </a:outerShdw>
                </a:effectLst>
                <a:cs typeface="Times New Roman" pitchFamily="18" charset="0"/>
              </a:rPr>
              <a:t>: </a:t>
            </a:r>
            <a:r>
              <a:rPr lang="en-US" sz="2600" dirty="0">
                <a:solidFill>
                  <a:srgbClr val="0000CC"/>
                </a:solidFill>
                <a:cs typeface="Times New Roman" pitchFamily="18" charset="0"/>
              </a:rPr>
              <a:t>Numbers 25:3-9,14-18; 1 Corinthians 10:5-13; Jude 1: 5,11</a:t>
            </a:r>
            <a:endParaRPr lang="en-ZA" sz="2600" dirty="0">
              <a:solidFill>
                <a:srgbClr val="0000CC"/>
              </a:solidFill>
              <a:cs typeface="Times New Roman" pitchFamily="18" charset="0"/>
            </a:endParaRPr>
          </a:p>
        </p:txBody>
      </p:sp>
      <p:sp>
        <p:nvSpPr>
          <p:cNvPr id="5" name="TextBox 4"/>
          <p:cNvSpPr txBox="1"/>
          <p:nvPr/>
        </p:nvSpPr>
        <p:spPr>
          <a:xfrm>
            <a:off x="407368" y="1134769"/>
            <a:ext cx="11593288" cy="5761898"/>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Ø"/>
            </a:pPr>
            <a:r>
              <a:rPr lang="en-US" sz="2700" dirty="0"/>
              <a:t>Our God is a jealous God (Exodus 20:5). He hates sin, especially the sin of sexual immorality. </a:t>
            </a:r>
          </a:p>
          <a:p>
            <a:pPr marL="342900" indent="-342900" algn="just">
              <a:lnSpc>
                <a:spcPct val="120000"/>
              </a:lnSpc>
              <a:spcAft>
                <a:spcPts val="600"/>
              </a:spcAft>
              <a:buFont typeface="Wingdings" panose="05000000000000000000" pitchFamily="2" charset="2"/>
              <a:buChar char="Ø"/>
            </a:pPr>
            <a:r>
              <a:rPr lang="en-US" sz="2700" dirty="0"/>
              <a:t>When Israel committed immorality, God was very angry with them.</a:t>
            </a:r>
          </a:p>
          <a:p>
            <a:pPr marL="342900" indent="-342900" algn="just">
              <a:lnSpc>
                <a:spcPct val="120000"/>
              </a:lnSpc>
              <a:spcAft>
                <a:spcPts val="600"/>
              </a:spcAft>
              <a:buFont typeface="Wingdings" panose="05000000000000000000" pitchFamily="2" charset="2"/>
              <a:buChar char="Ø"/>
            </a:pPr>
            <a:r>
              <a:rPr lang="en-US" sz="2700" dirty="0"/>
              <a:t> </a:t>
            </a:r>
            <a:r>
              <a:rPr lang="en-US" sz="2700" dirty="0">
                <a:solidFill>
                  <a:srgbClr val="0000CC"/>
                </a:solidFill>
              </a:rPr>
              <a:t>“And the LORD said unto Moses, Take all the heads of the people, and hang them up before the LORD against the sun, that the fierce anger of the LORD may be turned away from unto the Israel. And Moses said judges of Israel, Slay ye every one his men that were joined unto </a:t>
            </a:r>
            <a:r>
              <a:rPr lang="en-US" sz="2700" dirty="0" err="1">
                <a:solidFill>
                  <a:srgbClr val="0000CC"/>
                </a:solidFill>
              </a:rPr>
              <a:t>Baalpeor</a:t>
            </a:r>
            <a:r>
              <a:rPr lang="en-US" sz="2700" dirty="0">
                <a:solidFill>
                  <a:srgbClr val="0000CC"/>
                </a:solidFill>
              </a:rPr>
              <a:t>” </a:t>
            </a:r>
            <a:r>
              <a:rPr lang="en-US" sz="2700" dirty="0"/>
              <a:t>(Numbers 25:4,5). </a:t>
            </a:r>
          </a:p>
          <a:p>
            <a:pPr marL="342900" indent="-342900" algn="just">
              <a:lnSpc>
                <a:spcPct val="120000"/>
              </a:lnSpc>
              <a:spcAft>
                <a:spcPts val="600"/>
              </a:spcAft>
              <a:buFont typeface="Wingdings" panose="05000000000000000000" pitchFamily="2" charset="2"/>
              <a:buChar char="Ø"/>
            </a:pPr>
            <a:r>
              <a:rPr lang="en-US" sz="2700" dirty="0"/>
              <a:t>Immediately, a plague (epidemic or mass death) broke out, and twenty-four thousand people died, apart from the two that were pierced through with the sword by Phinehas.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352" y="44624"/>
            <a:ext cx="11928648" cy="720000"/>
          </a:xfrm>
          <a:prstGeom prst="rect">
            <a:avLst/>
          </a:prstGeom>
          <a:ln>
            <a:solidFill>
              <a:schemeClr val="tx1"/>
            </a:solidFill>
          </a:ln>
        </p:spPr>
        <p:txBody>
          <a:bodyPr wrap="square" anchor="ctr">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2.	</a:t>
            </a:r>
            <a:r>
              <a:rPr lang="en-US" sz="3400" dirty="0">
                <a:solidFill>
                  <a:srgbClr val="663300"/>
                </a:solidFill>
                <a:effectLst>
                  <a:outerShdw blurRad="38100" dist="38100" dir="2700000" algn="tl">
                    <a:srgbClr val="000000">
                      <a:alpha val="43137"/>
                    </a:srgbClr>
                  </a:outerShdw>
                </a:effectLst>
                <a:cs typeface="Times New Roman" pitchFamily="18" charset="0"/>
              </a:rPr>
              <a:t> INSTANT JUDGMENT ON THE DISOBEDIENT</a:t>
            </a:r>
            <a:r>
              <a:rPr lang="en-ZA" sz="3400" dirty="0">
                <a:solidFill>
                  <a:srgbClr val="663300"/>
                </a:solidFill>
                <a:effectLst>
                  <a:outerShdw blurRad="38100" dist="38100" dir="2700000" algn="tl">
                    <a:srgbClr val="000000">
                      <a:alpha val="43137"/>
                    </a:srgbClr>
                  </a:outerShdw>
                </a:effectLst>
                <a:cs typeface="Times New Roman" pitchFamily="18" charset="0"/>
              </a:rPr>
              <a:t> CONT’D.</a:t>
            </a:r>
            <a:endParaRPr lang="en-ZA" sz="3400" dirty="0">
              <a:solidFill>
                <a:srgbClr val="0000CC"/>
              </a:solidFill>
              <a:cs typeface="Times New Roman" pitchFamily="18" charset="0"/>
            </a:endParaRPr>
          </a:p>
        </p:txBody>
      </p:sp>
      <p:sp>
        <p:nvSpPr>
          <p:cNvPr id="5" name="TextBox 4"/>
          <p:cNvSpPr txBox="1"/>
          <p:nvPr/>
        </p:nvSpPr>
        <p:spPr>
          <a:xfrm>
            <a:off x="4272473" y="781040"/>
            <a:ext cx="7919527" cy="6016391"/>
          </a:xfrm>
          <a:prstGeom prst="rect">
            <a:avLst/>
          </a:prstGeom>
          <a:noFill/>
        </p:spPr>
        <p:txBody>
          <a:bodyPr wrap="square" rtlCol="0">
            <a:spAutoFit/>
          </a:bodyPr>
          <a:lstStyle/>
          <a:p>
            <a:pPr marL="342900" indent="-342900" algn="just">
              <a:lnSpc>
                <a:spcPct val="115000"/>
              </a:lnSpc>
              <a:spcAft>
                <a:spcPts val="600"/>
              </a:spcAft>
              <a:buFont typeface="Wingdings" panose="05000000000000000000" pitchFamily="2" charset="2"/>
              <a:buChar char="Ø"/>
            </a:pPr>
            <a:r>
              <a:rPr lang="en-US" sz="2700" dirty="0"/>
              <a:t>God always mete out judgment on sin wherever it is found. </a:t>
            </a:r>
            <a:r>
              <a:rPr lang="en-US" sz="2700" dirty="0">
                <a:solidFill>
                  <a:srgbClr val="FF0000"/>
                </a:solidFill>
              </a:rPr>
              <a:t>There are many cases and examples of God's judgment against sin in the Bible. </a:t>
            </a:r>
          </a:p>
          <a:p>
            <a:pPr marL="898525" indent="-533400" algn="just">
              <a:lnSpc>
                <a:spcPct val="115000"/>
              </a:lnSpc>
              <a:spcAft>
                <a:spcPts val="600"/>
              </a:spcAft>
              <a:buFont typeface="+mj-lt"/>
              <a:buAutoNum type="romanLcPeriod"/>
            </a:pPr>
            <a:r>
              <a:rPr lang="en-US" sz="2700" dirty="0"/>
              <a:t>The ungodly and unbelieving people in the days of Noah (</a:t>
            </a:r>
            <a:r>
              <a:rPr lang="en-US" sz="2700" dirty="0">
                <a:solidFill>
                  <a:srgbClr val="0000CC"/>
                </a:solidFill>
              </a:rPr>
              <a:t>Genesis 6:6,7,12,13</a:t>
            </a:r>
            <a:r>
              <a:rPr lang="en-US" sz="2700" dirty="0"/>
              <a:t>);</a:t>
            </a:r>
          </a:p>
          <a:p>
            <a:pPr marL="898525" indent="-533400" algn="just">
              <a:lnSpc>
                <a:spcPct val="115000"/>
              </a:lnSpc>
              <a:spcAft>
                <a:spcPts val="600"/>
              </a:spcAft>
              <a:buFont typeface="+mj-lt"/>
              <a:buAutoNum type="romanLcPeriod"/>
            </a:pPr>
            <a:r>
              <a:rPr lang="en-US" sz="2700" dirty="0"/>
              <a:t>The people of Sodom and Gomorrah who were destroyed with fire because of the sin of immorality.</a:t>
            </a:r>
          </a:p>
          <a:p>
            <a:pPr marL="898525" indent="-533400" algn="just">
              <a:lnSpc>
                <a:spcPct val="115000"/>
              </a:lnSpc>
              <a:spcAft>
                <a:spcPts val="600"/>
              </a:spcAft>
              <a:buFont typeface="+mj-lt"/>
              <a:buAutoNum type="romanLcPeriod"/>
            </a:pPr>
            <a:r>
              <a:rPr lang="en-US" sz="2700" dirty="0"/>
              <a:t>When the children of Israel spoke against God, He sent fiery serpents among them to bite them, and many people died (</a:t>
            </a:r>
            <a:r>
              <a:rPr lang="en-US" sz="2700" dirty="0">
                <a:solidFill>
                  <a:srgbClr val="0000CC"/>
                </a:solidFill>
              </a:rPr>
              <a:t>Numbers 21:5,6</a:t>
            </a:r>
            <a:r>
              <a:rPr lang="en-US" sz="2700" dirty="0"/>
              <a:t>);</a:t>
            </a:r>
          </a:p>
        </p:txBody>
      </p:sp>
      <p:pic>
        <p:nvPicPr>
          <p:cNvPr id="10242" name="Picture 2" descr="10 Bible Examples: Remembering God's Judgment On The Wicked (2 Peter 2:5)">
            <a:extLst>
              <a:ext uri="{FF2B5EF4-FFF2-40B4-BE49-F238E27FC236}">
                <a16:creationId xmlns:a16="http://schemas.microsoft.com/office/drawing/2014/main" id="{B4AF1ED0-40FB-DC19-AD83-EDB0CC78A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340768"/>
            <a:ext cx="4009121"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69602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408" y="1052736"/>
            <a:ext cx="7272808" cy="5263300"/>
          </a:xfrm>
          <a:prstGeom prst="rect">
            <a:avLst/>
          </a:prstGeom>
        </p:spPr>
        <p:txBody>
          <a:bodyPr wrap="square">
            <a:spAutoFit/>
          </a:bodyPr>
          <a:lstStyle/>
          <a:p>
            <a:pPr marL="441325" indent="-441325" algn="just">
              <a:lnSpc>
                <a:spcPct val="120000"/>
              </a:lnSpc>
              <a:spcAft>
                <a:spcPts val="600"/>
              </a:spcAft>
            </a:pPr>
            <a:r>
              <a:rPr lang="en-US" sz="2700" dirty="0"/>
              <a:t>iv. Ananias and Sapphira sinned against God by lying and deceiving Apostle Peter; they fell down and died immediately (</a:t>
            </a:r>
            <a:r>
              <a:rPr lang="en-US" sz="2700" dirty="0">
                <a:solidFill>
                  <a:srgbClr val="0000CC"/>
                </a:solidFill>
              </a:rPr>
              <a:t>Acts 5:5,10</a:t>
            </a:r>
            <a:r>
              <a:rPr lang="en-US" sz="2700" dirty="0"/>
              <a:t>). </a:t>
            </a:r>
          </a:p>
          <a:p>
            <a:pPr marL="990600" indent="-549275" algn="just">
              <a:lnSpc>
                <a:spcPct val="120000"/>
              </a:lnSpc>
              <a:spcAft>
                <a:spcPts val="600"/>
              </a:spcAft>
              <a:buFont typeface="Wingdings" panose="05000000000000000000" pitchFamily="2" charset="2"/>
              <a:buChar char="v"/>
            </a:pPr>
            <a:r>
              <a:rPr lang="en-US" sz="2700" dirty="0">
                <a:cs typeface="Times New Roman" pitchFamily="18" charset="0"/>
              </a:rPr>
              <a:t>All these examples of God's judgment are to warn us never to play with sin. </a:t>
            </a:r>
          </a:p>
          <a:p>
            <a:pPr marL="990600" indent="-549275" algn="just">
              <a:lnSpc>
                <a:spcPct val="120000"/>
              </a:lnSpc>
              <a:spcAft>
                <a:spcPts val="600"/>
              </a:spcAft>
              <a:buFont typeface="Wingdings" panose="05000000000000000000" pitchFamily="2" charset="2"/>
              <a:buChar char="v"/>
            </a:pPr>
            <a:r>
              <a:rPr lang="en-US" sz="2700" dirty="0">
                <a:cs typeface="Times New Roman" pitchFamily="18" charset="0"/>
              </a:rPr>
              <a:t>The only way to escape is to repent sincerely and give your heart to Jesus.</a:t>
            </a:r>
          </a:p>
          <a:p>
            <a:pPr marL="990600" indent="-549275" algn="just">
              <a:lnSpc>
                <a:spcPct val="120000"/>
              </a:lnSpc>
              <a:spcAft>
                <a:spcPts val="600"/>
              </a:spcAft>
              <a:buFont typeface="Wingdings" panose="05000000000000000000" pitchFamily="2" charset="2"/>
              <a:buChar char="v"/>
            </a:pPr>
            <a:r>
              <a:rPr lang="en-US" sz="2700" dirty="0">
                <a:cs typeface="Times New Roman" pitchFamily="18" charset="0"/>
              </a:rPr>
              <a:t> </a:t>
            </a:r>
            <a:r>
              <a:rPr lang="en-ZA" sz="2700" dirty="0">
                <a:cs typeface="Times New Roman" pitchFamily="18" charset="0"/>
              </a:rPr>
              <a:t>Such people cannot become friends of Jesus except they repent of their sins.</a:t>
            </a:r>
          </a:p>
        </p:txBody>
      </p:sp>
      <p:sp>
        <p:nvSpPr>
          <p:cNvPr id="2" name="Rectangle 1">
            <a:extLst>
              <a:ext uri="{FF2B5EF4-FFF2-40B4-BE49-F238E27FC236}">
                <a16:creationId xmlns:a16="http://schemas.microsoft.com/office/drawing/2014/main" id="{1FDDA9BB-30F5-A258-2BD5-D174B0F3EFF1}"/>
              </a:ext>
            </a:extLst>
          </p:cNvPr>
          <p:cNvSpPr/>
          <p:nvPr/>
        </p:nvSpPr>
        <p:spPr>
          <a:xfrm>
            <a:off x="191344" y="96845"/>
            <a:ext cx="12000656" cy="720000"/>
          </a:xfrm>
          <a:prstGeom prst="rect">
            <a:avLst/>
          </a:prstGeom>
          <a:ln>
            <a:solidFill>
              <a:schemeClr val="tx1"/>
            </a:solidFill>
          </a:ln>
        </p:spPr>
        <p:txBody>
          <a:bodyPr wrap="square" anchor="ctr">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2.	</a:t>
            </a:r>
            <a:r>
              <a:rPr lang="en-US" sz="3400" dirty="0">
                <a:solidFill>
                  <a:srgbClr val="663300"/>
                </a:solidFill>
                <a:effectLst>
                  <a:outerShdw blurRad="38100" dist="38100" dir="2700000" algn="tl">
                    <a:srgbClr val="000000">
                      <a:alpha val="43137"/>
                    </a:srgbClr>
                  </a:outerShdw>
                </a:effectLst>
                <a:cs typeface="Times New Roman" pitchFamily="18" charset="0"/>
              </a:rPr>
              <a:t> INSTANT JUDGMENT ON THE DISOBEDIENT</a:t>
            </a:r>
            <a:r>
              <a:rPr lang="en-ZA" sz="3400" dirty="0">
                <a:solidFill>
                  <a:srgbClr val="663300"/>
                </a:solidFill>
                <a:effectLst>
                  <a:outerShdw blurRad="38100" dist="38100" dir="2700000" algn="tl">
                    <a:srgbClr val="000000">
                      <a:alpha val="43137"/>
                    </a:srgbClr>
                  </a:outerShdw>
                </a:effectLst>
                <a:cs typeface="Times New Roman" pitchFamily="18" charset="0"/>
              </a:rPr>
              <a:t> CONT’D.</a:t>
            </a:r>
            <a:endParaRPr lang="en-ZA" sz="3400" dirty="0">
              <a:solidFill>
                <a:srgbClr val="0000CC"/>
              </a:solidFill>
              <a:cs typeface="Times New Roman" pitchFamily="18" charset="0"/>
            </a:endParaRPr>
          </a:p>
        </p:txBody>
      </p:sp>
      <p:pic>
        <p:nvPicPr>
          <p:cNvPr id="11268" name="Picture 4" descr="Image result for repent from sin clipart">
            <a:extLst>
              <a:ext uri="{FF2B5EF4-FFF2-40B4-BE49-F238E27FC236}">
                <a16:creationId xmlns:a16="http://schemas.microsoft.com/office/drawing/2014/main" id="{D3A656C2-5533-7D06-0579-DC748B632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1664804"/>
            <a:ext cx="3203848" cy="3528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39817" y="856496"/>
            <a:ext cx="7704000" cy="5887509"/>
          </a:xfrm>
          <a:prstGeom prst="rect">
            <a:avLst/>
          </a:prstGeom>
        </p:spPr>
        <p:txBody>
          <a:bodyPr wrap="square">
            <a:spAutoFit/>
          </a:bodyPr>
          <a:lstStyle/>
          <a:p>
            <a:pPr marL="361950" indent="-361950" algn="just">
              <a:lnSpc>
                <a:spcPct val="105000"/>
              </a:lnSpc>
              <a:spcAft>
                <a:spcPts val="600"/>
              </a:spcAft>
              <a:buFont typeface="Wingdings" panose="05000000000000000000" pitchFamily="2" charset="2"/>
              <a:buChar char="Ø"/>
            </a:pPr>
            <a:r>
              <a:rPr lang="en-US" sz="2700" dirty="0">
                <a:cs typeface="Times New Roman" pitchFamily="18" charset="0"/>
              </a:rPr>
              <a:t>Are you one of those children that engage in practice, boyfriend and girlfriend, watching pictures of naked people on the internet or on the handset, allowing boys to touch your body in a sinful way, exposing your body for men and women to lust after you, wearing short skirts or short knickers to show your nakedness?</a:t>
            </a:r>
          </a:p>
          <a:p>
            <a:pPr marL="361950" indent="-361950" algn="just">
              <a:lnSpc>
                <a:spcPct val="105000"/>
              </a:lnSpc>
              <a:spcAft>
                <a:spcPts val="600"/>
              </a:spcAft>
              <a:buFont typeface="Wingdings" panose="05000000000000000000" pitchFamily="2" charset="2"/>
              <a:buChar char="Ø"/>
            </a:pPr>
            <a:r>
              <a:rPr lang="en-US" sz="2700" dirty="0">
                <a:cs typeface="Times New Roman" pitchFamily="18" charset="0"/>
              </a:rPr>
              <a:t> Repent today before it is too late. Pray and ask God for forgiveness and cleansing through the blood of Jesus.</a:t>
            </a:r>
          </a:p>
          <a:p>
            <a:pPr marL="361950" indent="-361950" algn="just">
              <a:lnSpc>
                <a:spcPct val="105000"/>
              </a:lnSpc>
              <a:spcAft>
                <a:spcPts val="600"/>
              </a:spcAft>
              <a:buFont typeface="Wingdings" panose="05000000000000000000" pitchFamily="2" charset="2"/>
              <a:buChar char="Ø"/>
            </a:pPr>
            <a:r>
              <a:rPr lang="en-US" sz="2700" dirty="0">
                <a:cs typeface="Times New Roman" pitchFamily="18" charset="0"/>
              </a:rPr>
              <a:t>Turn away from all sins and accept Jesus Christ as your personal </a:t>
            </a:r>
            <a:r>
              <a:rPr lang="en-US" sz="2700" dirty="0" err="1">
                <a:cs typeface="Times New Roman" pitchFamily="18" charset="0"/>
              </a:rPr>
              <a:t>Saviour</a:t>
            </a:r>
            <a:r>
              <a:rPr lang="en-US" sz="2700" dirty="0">
                <a:cs typeface="Times New Roman" pitchFamily="18" charset="0"/>
              </a:rPr>
              <a:t> and Lord</a:t>
            </a:r>
            <a:r>
              <a:rPr lang="en-US" sz="2600" dirty="0">
                <a:cs typeface="Times New Roman" pitchFamily="18" charset="0"/>
              </a:rPr>
              <a:t>.</a:t>
            </a:r>
            <a:endParaRPr lang="en-ZA" sz="2600" dirty="0">
              <a:cs typeface="Times New Roman" pitchFamily="18" charset="0"/>
            </a:endParaRPr>
          </a:p>
        </p:txBody>
      </p:sp>
      <p:sp>
        <p:nvSpPr>
          <p:cNvPr id="2" name="Rectangle 1">
            <a:extLst>
              <a:ext uri="{FF2B5EF4-FFF2-40B4-BE49-F238E27FC236}">
                <a16:creationId xmlns:a16="http://schemas.microsoft.com/office/drawing/2014/main" id="{1FDDA9BB-30F5-A258-2BD5-D174B0F3EFF1}"/>
              </a:ext>
            </a:extLst>
          </p:cNvPr>
          <p:cNvSpPr/>
          <p:nvPr/>
        </p:nvSpPr>
        <p:spPr>
          <a:xfrm>
            <a:off x="191344" y="44704"/>
            <a:ext cx="12000656" cy="720000"/>
          </a:xfrm>
          <a:prstGeom prst="rect">
            <a:avLst/>
          </a:prstGeom>
          <a:ln>
            <a:solidFill>
              <a:schemeClr val="tx1"/>
            </a:solidFill>
          </a:ln>
        </p:spPr>
        <p:txBody>
          <a:bodyPr wrap="square" anchor="ctr">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2. </a:t>
            </a:r>
            <a:r>
              <a:rPr lang="en-US" sz="3400" dirty="0">
                <a:solidFill>
                  <a:srgbClr val="663300"/>
                </a:solidFill>
                <a:effectLst>
                  <a:outerShdw blurRad="38100" dist="38100" dir="2700000" algn="tl">
                    <a:srgbClr val="000000">
                      <a:alpha val="43137"/>
                    </a:srgbClr>
                  </a:outerShdw>
                </a:effectLst>
                <a:cs typeface="Times New Roman" pitchFamily="18" charset="0"/>
              </a:rPr>
              <a:t>INSTANT JUDGMENT ON THE DISOBEDIENT</a:t>
            </a:r>
            <a:r>
              <a:rPr lang="en-ZA" sz="3400" dirty="0">
                <a:solidFill>
                  <a:srgbClr val="663300"/>
                </a:solidFill>
                <a:effectLst>
                  <a:outerShdw blurRad="38100" dist="38100" dir="2700000" algn="tl">
                    <a:srgbClr val="000000">
                      <a:alpha val="43137"/>
                    </a:srgbClr>
                  </a:outerShdw>
                </a:effectLst>
                <a:cs typeface="Times New Roman" pitchFamily="18" charset="0"/>
              </a:rPr>
              <a:t> CONT’D.</a:t>
            </a:r>
            <a:endParaRPr lang="en-ZA" sz="3400" dirty="0">
              <a:solidFill>
                <a:srgbClr val="0000CC"/>
              </a:solidFill>
              <a:cs typeface="Times New Roman" pitchFamily="18" charset="0"/>
            </a:endParaRPr>
          </a:p>
        </p:txBody>
      </p:sp>
      <p:pic>
        <p:nvPicPr>
          <p:cNvPr id="7170" name="Picture 2" descr="Image result for repent">
            <a:extLst>
              <a:ext uri="{FF2B5EF4-FFF2-40B4-BE49-F238E27FC236}">
                <a16:creationId xmlns:a16="http://schemas.microsoft.com/office/drawing/2014/main" id="{DE89425B-AAB3-747E-AD7B-4F17B7076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7" y="1359263"/>
            <a:ext cx="4224809" cy="537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65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trips(down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trips(down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0"/>
            <a:ext cx="12000656" cy="1015663"/>
          </a:xfrm>
          <a:prstGeom prst="rect">
            <a:avLst/>
          </a:prstGeom>
          <a:ln>
            <a:solidFill>
              <a:schemeClr val="tx1"/>
            </a:solidFill>
          </a:ln>
        </p:spPr>
        <p:txBody>
          <a:bodyPr wrap="square">
            <a:spAutoFit/>
          </a:bodyPr>
          <a:lstStyle/>
          <a:p>
            <a:pPr marL="541338" indent="-541338" algn="just"/>
            <a:r>
              <a:rPr lang="en-ZA" sz="3200" dirty="0">
                <a:solidFill>
                  <a:srgbClr val="663300"/>
                </a:solidFill>
                <a:effectLst>
                  <a:outerShdw blurRad="38100" dist="38100" dir="2700000" algn="tl">
                    <a:srgbClr val="000000">
                      <a:alpha val="43137"/>
                    </a:srgbClr>
                  </a:outerShdw>
                </a:effectLst>
                <a:cs typeface="Times New Roman" pitchFamily="18" charset="0"/>
              </a:rPr>
              <a:t>3. IMPORTANT LESSONS FROM PHINEHAS' EXEMPLARY ZEAL: </a:t>
            </a:r>
            <a:r>
              <a:rPr lang="en-ZA" sz="2800" dirty="0">
                <a:solidFill>
                  <a:srgbClr val="0000CC"/>
                </a:solidFill>
                <a:cs typeface="Times New Roman" pitchFamily="18" charset="0"/>
              </a:rPr>
              <a:t>Numbers 25:7-13</a:t>
            </a:r>
          </a:p>
        </p:txBody>
      </p:sp>
      <p:sp>
        <p:nvSpPr>
          <p:cNvPr id="3" name="TextBox 2"/>
          <p:cNvSpPr txBox="1"/>
          <p:nvPr/>
        </p:nvSpPr>
        <p:spPr>
          <a:xfrm>
            <a:off x="623392" y="1196752"/>
            <a:ext cx="11449272" cy="5605124"/>
          </a:xfrm>
          <a:prstGeom prst="rect">
            <a:avLst/>
          </a:prstGeom>
          <a:noFill/>
        </p:spPr>
        <p:txBody>
          <a:bodyPr wrap="square" rtlCol="0">
            <a:spAutoFit/>
          </a:bodyPr>
          <a:lstStyle/>
          <a:p>
            <a:pPr marL="441325" indent="-342900" algn="just">
              <a:lnSpc>
                <a:spcPct val="105000"/>
              </a:lnSpc>
              <a:spcAft>
                <a:spcPts val="600"/>
              </a:spcAft>
              <a:buFont typeface="Wingdings" panose="05000000000000000000" pitchFamily="2" charset="2"/>
              <a:buChar char="Ø"/>
            </a:pPr>
            <a:r>
              <a:rPr lang="en-US" sz="2700" dirty="0">
                <a:ea typeface="Aptos" panose="020B0004020202020204" pitchFamily="34" charset="0"/>
              </a:rPr>
              <a:t>Zeal is the </a:t>
            </a:r>
            <a:r>
              <a:rPr lang="en-US" sz="2700" dirty="0">
                <a:solidFill>
                  <a:srgbClr val="FF0000"/>
                </a:solidFill>
                <a:ea typeface="Aptos" panose="020B0004020202020204" pitchFamily="34" charset="0"/>
              </a:rPr>
              <a:t>passion, eagerness, enthusiasm or interest to do something. </a:t>
            </a:r>
          </a:p>
          <a:p>
            <a:pPr marL="441325" indent="-342900" algn="just">
              <a:lnSpc>
                <a:spcPct val="105000"/>
              </a:lnSpc>
              <a:spcAft>
                <a:spcPts val="600"/>
              </a:spcAft>
              <a:buFont typeface="Wingdings" panose="05000000000000000000" pitchFamily="2" charset="2"/>
              <a:buChar char="Ø"/>
            </a:pPr>
            <a:r>
              <a:rPr lang="en-US" sz="2700" dirty="0">
                <a:ea typeface="Aptos" panose="020B0004020202020204" pitchFamily="34" charset="0"/>
              </a:rPr>
              <a:t>Phinehas was the son of Eleazar the priest and grandson of Aaron (</a:t>
            </a:r>
            <a:r>
              <a:rPr lang="en-US" sz="2700" dirty="0">
                <a:solidFill>
                  <a:srgbClr val="0000CC"/>
                </a:solidFill>
                <a:ea typeface="Aptos" panose="020B0004020202020204" pitchFamily="34" charset="0"/>
              </a:rPr>
              <a:t>Exodus 6:25</a:t>
            </a:r>
            <a:r>
              <a:rPr lang="en-US" sz="2700" dirty="0">
                <a:ea typeface="Aptos" panose="020B0004020202020204" pitchFamily="34" charset="0"/>
              </a:rPr>
              <a:t>).</a:t>
            </a:r>
          </a:p>
          <a:p>
            <a:pPr marL="441325" indent="-342900" algn="just">
              <a:lnSpc>
                <a:spcPct val="105000"/>
              </a:lnSpc>
              <a:spcAft>
                <a:spcPts val="600"/>
              </a:spcAft>
              <a:buFont typeface="Wingdings" panose="05000000000000000000" pitchFamily="2" charset="2"/>
              <a:buChar char="Ø"/>
            </a:pPr>
            <a:r>
              <a:rPr lang="en-US" sz="2700" dirty="0">
                <a:ea typeface="Aptos" panose="020B0004020202020204" pitchFamily="34" charset="0"/>
              </a:rPr>
              <a:t> He later became a priest like his father (</a:t>
            </a:r>
            <a:r>
              <a:rPr lang="en-US" sz="2700" dirty="0">
                <a:solidFill>
                  <a:srgbClr val="0000CC"/>
                </a:solidFill>
                <a:ea typeface="Aptos" panose="020B0004020202020204" pitchFamily="34" charset="0"/>
              </a:rPr>
              <a:t>Joshua 22:13,30,31</a:t>
            </a:r>
            <a:r>
              <a:rPr lang="en-US" sz="2700" dirty="0">
                <a:ea typeface="Aptos" panose="020B0004020202020204" pitchFamily="34" charset="0"/>
              </a:rPr>
              <a:t>). Phinehas loved God and hated sin. </a:t>
            </a:r>
            <a:r>
              <a:rPr lang="en-US" sz="2700" dirty="0">
                <a:solidFill>
                  <a:srgbClr val="7030A0"/>
                </a:solidFill>
                <a:ea typeface="Aptos" panose="020B0004020202020204" pitchFamily="34" charset="0"/>
              </a:rPr>
              <a:t>Are you like that? </a:t>
            </a:r>
          </a:p>
          <a:p>
            <a:pPr marL="441325" indent="-342900" algn="just">
              <a:lnSpc>
                <a:spcPct val="105000"/>
              </a:lnSpc>
              <a:spcAft>
                <a:spcPts val="600"/>
              </a:spcAft>
              <a:buFont typeface="Wingdings" panose="05000000000000000000" pitchFamily="2" charset="2"/>
              <a:buChar char="Ø"/>
            </a:pPr>
            <a:r>
              <a:rPr lang="en-US" sz="2700" dirty="0">
                <a:ea typeface="Aptos" panose="020B0004020202020204" pitchFamily="34" charset="0"/>
              </a:rPr>
              <a:t>When he saw one of the children of Israel who brought in a strange woman in the sight of Moses and all the congregation to commit sexual immorality with her, he could not bear it.</a:t>
            </a:r>
          </a:p>
          <a:p>
            <a:pPr marL="441325" indent="-342900" algn="just">
              <a:lnSpc>
                <a:spcPct val="105000"/>
              </a:lnSpc>
              <a:spcAft>
                <a:spcPts val="600"/>
              </a:spcAft>
              <a:buFont typeface="Wingdings" panose="05000000000000000000" pitchFamily="2" charset="2"/>
              <a:buChar char="Ø"/>
            </a:pPr>
            <a:r>
              <a:rPr lang="en-US" sz="2700" dirty="0"/>
              <a:t>Phinehas was angry against sin (</a:t>
            </a:r>
            <a:r>
              <a:rPr lang="en-US" sz="2700" dirty="0">
                <a:solidFill>
                  <a:srgbClr val="0000CC"/>
                </a:solidFill>
              </a:rPr>
              <a:t>Ephesians 4:26</a:t>
            </a:r>
            <a:r>
              <a:rPr lang="en-US" sz="2700" dirty="0"/>
              <a:t>). He took a javelin in his hand, went after that man of Israel and the woman of Midian and pierced them both through</a:t>
            </a:r>
            <a:r>
              <a:rPr lang="en-US" sz="2600" dirty="0"/>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0"/>
            <a:ext cx="12072664" cy="1138773"/>
          </a:xfrm>
          <a:prstGeom prst="rect">
            <a:avLst/>
          </a:prstGeom>
          <a:ln>
            <a:solidFill>
              <a:schemeClr val="tx1"/>
            </a:solidFill>
          </a:ln>
        </p:spPr>
        <p:txBody>
          <a:bodyPr wrap="square">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3. IMPORTANT LESSONS FROM PHINEHAS' EXEMPLARY ZEAL CONT’D.</a:t>
            </a:r>
            <a:endParaRPr lang="en-ZA" sz="3400" dirty="0">
              <a:solidFill>
                <a:srgbClr val="0000CC"/>
              </a:solidFill>
              <a:cs typeface="Times New Roman" pitchFamily="18" charset="0"/>
            </a:endParaRPr>
          </a:p>
        </p:txBody>
      </p:sp>
      <p:sp>
        <p:nvSpPr>
          <p:cNvPr id="3" name="TextBox 2"/>
          <p:cNvSpPr txBox="1"/>
          <p:nvPr/>
        </p:nvSpPr>
        <p:spPr>
          <a:xfrm>
            <a:off x="839416" y="1106725"/>
            <a:ext cx="11233248" cy="5540812"/>
          </a:xfrm>
          <a:prstGeom prst="rect">
            <a:avLst/>
          </a:prstGeom>
          <a:noFill/>
        </p:spPr>
        <p:txBody>
          <a:bodyPr wrap="square" rtlCol="0">
            <a:spAutoFit/>
          </a:bodyPr>
          <a:lstStyle/>
          <a:p>
            <a:pPr marL="342900" indent="-342900" algn="just">
              <a:lnSpc>
                <a:spcPct val="125000"/>
              </a:lnSpc>
              <a:spcAft>
                <a:spcPts val="600"/>
              </a:spcAft>
              <a:buFont typeface="Wingdings" panose="05000000000000000000" pitchFamily="2" charset="2"/>
              <a:buChar char="Ø"/>
            </a:pPr>
            <a:r>
              <a:rPr lang="en-US" sz="2700" dirty="0">
                <a:cs typeface="Times New Roman" pitchFamily="18" charset="0"/>
              </a:rPr>
              <a:t>Then God's anger was taken away from the people. </a:t>
            </a:r>
          </a:p>
          <a:p>
            <a:pPr marL="342900" indent="-342900" algn="just">
              <a:lnSpc>
                <a:spcPct val="125000"/>
              </a:lnSpc>
              <a:spcAft>
                <a:spcPts val="600"/>
              </a:spcAft>
              <a:buFont typeface="Wingdings" panose="05000000000000000000" pitchFamily="2" charset="2"/>
              <a:buChar char="Ø"/>
            </a:pPr>
            <a:r>
              <a:rPr lang="en-US" sz="2700" dirty="0">
                <a:cs typeface="Times New Roman" pitchFamily="18" charset="0"/>
              </a:rPr>
              <a:t>But today, we are not to kill sinners; we are to preach the gospel to them and pray for them to be saved.</a:t>
            </a:r>
          </a:p>
          <a:p>
            <a:pPr marL="342900" indent="-342900" algn="just">
              <a:lnSpc>
                <a:spcPct val="125000"/>
              </a:lnSpc>
              <a:spcAft>
                <a:spcPts val="600"/>
              </a:spcAft>
              <a:buFont typeface="Wingdings" panose="05000000000000000000" pitchFamily="2" charset="2"/>
              <a:buChar char="Ø"/>
            </a:pPr>
            <a:r>
              <a:rPr lang="en-US" sz="2700" dirty="0">
                <a:cs typeface="Times New Roman" pitchFamily="18" charset="0"/>
              </a:rPr>
              <a:t>That man of Israel and his girlfriend were so bold and corrupt to continue in their sin even in the presence of Moses, the man of God, while other Israelites were weeping. </a:t>
            </a:r>
          </a:p>
          <a:p>
            <a:pPr marL="342900" indent="-342900" algn="just">
              <a:lnSpc>
                <a:spcPct val="125000"/>
              </a:lnSpc>
              <a:spcAft>
                <a:spcPts val="600"/>
              </a:spcAft>
              <a:buFont typeface="Wingdings" panose="05000000000000000000" pitchFamily="2" charset="2"/>
              <a:buChar char="Ø"/>
            </a:pPr>
            <a:r>
              <a:rPr lang="en-US" sz="2700" dirty="0">
                <a:cs typeface="Times New Roman" pitchFamily="18" charset="0"/>
              </a:rPr>
              <a:t>There are many children like that today. They are not afraid to do evil, fight, tell lies or even abuse an adult to his/her face. </a:t>
            </a:r>
          </a:p>
          <a:p>
            <a:pPr marL="342900" indent="-342900" algn="just">
              <a:lnSpc>
                <a:spcPct val="125000"/>
              </a:lnSpc>
              <a:spcAft>
                <a:spcPts val="600"/>
              </a:spcAft>
              <a:buFont typeface="Wingdings" panose="05000000000000000000" pitchFamily="2" charset="2"/>
              <a:buChar char="Ø"/>
            </a:pPr>
            <a:r>
              <a:rPr lang="en-US" sz="2700" dirty="0">
                <a:cs typeface="Times New Roman" pitchFamily="18" charset="0"/>
              </a:rPr>
              <a:t>Be very careful. God's judgment can come at any time as it came to those people.</a:t>
            </a:r>
          </a:p>
        </p:txBody>
      </p:sp>
    </p:spTree>
    <p:extLst>
      <p:ext uri="{BB962C8B-B14F-4D97-AF65-F5344CB8AC3E}">
        <p14:creationId xmlns:p14="http://schemas.microsoft.com/office/powerpoint/2010/main" val="4952889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7808" y="1268760"/>
            <a:ext cx="7752181" cy="5591467"/>
          </a:xfrm>
          <a:prstGeom prst="rect">
            <a:avLst/>
          </a:prstGeom>
        </p:spPr>
        <p:txBody>
          <a:bodyPr wrap="square">
            <a:spAutoFit/>
          </a:bodyPr>
          <a:lstStyle/>
          <a:p>
            <a:pPr marL="365125" indent="-365125" algn="just">
              <a:lnSpc>
                <a:spcPct val="130000"/>
              </a:lnSpc>
              <a:spcAft>
                <a:spcPts val="600"/>
              </a:spcAft>
              <a:buFont typeface="Wingdings" panose="05000000000000000000" pitchFamily="2" charset="2"/>
              <a:buChar char="Ø"/>
            </a:pPr>
            <a:r>
              <a:rPr lang="en-US" sz="2700" dirty="0"/>
              <a:t>God rewarded Phinehas for his heroic deed. God was happy with him (</a:t>
            </a:r>
            <a:r>
              <a:rPr lang="en-US" sz="2700" dirty="0">
                <a:solidFill>
                  <a:srgbClr val="0000CC"/>
                </a:solidFill>
              </a:rPr>
              <a:t>Numbers 25:11</a:t>
            </a:r>
            <a:r>
              <a:rPr lang="en-US" sz="2700" dirty="0"/>
              <a:t>). </a:t>
            </a:r>
          </a:p>
          <a:p>
            <a:pPr marL="365125" indent="-365125" algn="just">
              <a:lnSpc>
                <a:spcPct val="130000"/>
              </a:lnSpc>
              <a:spcAft>
                <a:spcPts val="600"/>
              </a:spcAft>
              <a:buFont typeface="Wingdings" panose="05000000000000000000" pitchFamily="2" charset="2"/>
              <a:buChar char="Ø"/>
            </a:pPr>
            <a:r>
              <a:rPr lang="en-US" sz="2700" dirty="0"/>
              <a:t>The plague stopped immediately. God gave Phinehas a covenant of peace. </a:t>
            </a:r>
            <a:r>
              <a:rPr lang="en-US" sz="2700" dirty="0">
                <a:solidFill>
                  <a:srgbClr val="0000CC"/>
                </a:solidFill>
              </a:rPr>
              <a:t>"Wherefore say, Behold, I give unto him my covenant of peace"</a:t>
            </a:r>
            <a:r>
              <a:rPr lang="en-US" sz="2700" dirty="0"/>
              <a:t> (</a:t>
            </a:r>
            <a:r>
              <a:rPr lang="en-US" sz="2700" dirty="0">
                <a:effectLst>
                  <a:outerShdw blurRad="38100" dist="38100" dir="2700000" algn="tl">
                    <a:srgbClr val="000000">
                      <a:alpha val="43137"/>
                    </a:srgbClr>
                  </a:outerShdw>
                </a:effectLst>
              </a:rPr>
              <a:t>Numbers 25:12</a:t>
            </a:r>
            <a:r>
              <a:rPr lang="en-US" sz="2700" dirty="0"/>
              <a:t>).</a:t>
            </a:r>
          </a:p>
          <a:p>
            <a:pPr marL="365125" indent="-365125" algn="just">
              <a:lnSpc>
                <a:spcPct val="130000"/>
              </a:lnSpc>
              <a:spcAft>
                <a:spcPts val="600"/>
              </a:spcAft>
              <a:buFont typeface="Wingdings" panose="05000000000000000000" pitchFamily="2" charset="2"/>
              <a:buChar char="Ø"/>
            </a:pPr>
            <a:r>
              <a:rPr lang="en-US" sz="2700" dirty="0"/>
              <a:t> This is the kind of peace God gives a child that genuinely turns away from wickedness and bad lifestyle and receives Jesus Christ as his/her personal Saviour (</a:t>
            </a:r>
            <a:r>
              <a:rPr lang="en-US" sz="2700" dirty="0">
                <a:solidFill>
                  <a:srgbClr val="0000CC"/>
                </a:solidFill>
              </a:rPr>
              <a:t>Romans 5:1</a:t>
            </a:r>
            <a:r>
              <a:rPr lang="en-US" sz="2700" dirty="0"/>
              <a:t>).</a:t>
            </a:r>
            <a:endParaRPr lang="en-US" sz="2700" dirty="0">
              <a:cs typeface="Times New Roman" pitchFamily="18" charset="0"/>
            </a:endParaRPr>
          </a:p>
        </p:txBody>
      </p:sp>
      <p:sp>
        <p:nvSpPr>
          <p:cNvPr id="2" name="Rectangle 1">
            <a:extLst>
              <a:ext uri="{FF2B5EF4-FFF2-40B4-BE49-F238E27FC236}">
                <a16:creationId xmlns:a16="http://schemas.microsoft.com/office/drawing/2014/main" id="{DF01106D-D5FE-A1CF-8342-E2BE83CF9608}"/>
              </a:ext>
            </a:extLst>
          </p:cNvPr>
          <p:cNvSpPr/>
          <p:nvPr/>
        </p:nvSpPr>
        <p:spPr>
          <a:xfrm>
            <a:off x="263352" y="0"/>
            <a:ext cx="11928648" cy="1138773"/>
          </a:xfrm>
          <a:prstGeom prst="rect">
            <a:avLst/>
          </a:prstGeom>
          <a:ln>
            <a:solidFill>
              <a:schemeClr val="tx1"/>
            </a:solidFill>
          </a:ln>
        </p:spPr>
        <p:txBody>
          <a:bodyPr wrap="square">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3. IMPORTANT LESSONS FROM PHINEHAS' EXEMPLARY ZEAL CONT’D.</a:t>
            </a:r>
            <a:endParaRPr lang="en-ZA" sz="3400" dirty="0">
              <a:solidFill>
                <a:srgbClr val="0000CC"/>
              </a:solidFill>
              <a:cs typeface="Times New Roman" pitchFamily="18" charset="0"/>
            </a:endParaRPr>
          </a:p>
        </p:txBody>
      </p:sp>
      <p:pic>
        <p:nvPicPr>
          <p:cNvPr id="8196" name="Picture 4" descr="Image result for God was happy clipart">
            <a:extLst>
              <a:ext uri="{FF2B5EF4-FFF2-40B4-BE49-F238E27FC236}">
                <a16:creationId xmlns:a16="http://schemas.microsoft.com/office/drawing/2014/main" id="{25909BA3-243E-E1E3-12EE-24413E4F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572676"/>
            <a:ext cx="3888431" cy="5096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8135" y="1124744"/>
            <a:ext cx="8484529" cy="5772286"/>
          </a:xfrm>
          <a:prstGeom prst="rect">
            <a:avLst/>
          </a:prstGeom>
        </p:spPr>
        <p:txBody>
          <a:bodyPr wrap="square">
            <a:spAutoFit/>
          </a:bodyPr>
          <a:lstStyle/>
          <a:p>
            <a:pPr marL="365125" indent="-365125" algn="just">
              <a:lnSpc>
                <a:spcPct val="110000"/>
              </a:lnSpc>
              <a:spcAft>
                <a:spcPts val="600"/>
              </a:spcAft>
              <a:buFont typeface="Wingdings" panose="05000000000000000000" pitchFamily="2" charset="2"/>
              <a:buChar char="Ø"/>
            </a:pPr>
            <a:r>
              <a:rPr lang="en-US" sz="2700" dirty="0"/>
              <a:t>Do you want the peace of God like a river in your heart? </a:t>
            </a:r>
          </a:p>
          <a:p>
            <a:pPr marL="365125" indent="-365125" algn="just">
              <a:lnSpc>
                <a:spcPct val="110000"/>
              </a:lnSpc>
              <a:spcAft>
                <a:spcPts val="600"/>
              </a:spcAft>
              <a:buFont typeface="Wingdings" panose="05000000000000000000" pitchFamily="2" charset="2"/>
              <a:buChar char="Ø"/>
            </a:pPr>
            <a:r>
              <a:rPr lang="en-US" sz="2700" dirty="0"/>
              <a:t>Many children have no peace. They have bad dreams, fear of hell, fear of death and fear of Satan. </a:t>
            </a:r>
          </a:p>
          <a:p>
            <a:pPr marL="365125" indent="-365125" algn="just">
              <a:lnSpc>
                <a:spcPct val="110000"/>
              </a:lnSpc>
              <a:spcAft>
                <a:spcPts val="600"/>
              </a:spcAft>
              <a:buFont typeface="Wingdings" panose="05000000000000000000" pitchFamily="2" charset="2"/>
              <a:buChar char="Ø"/>
            </a:pPr>
            <a:r>
              <a:rPr lang="en-US" sz="2700" dirty="0"/>
              <a:t>But you can receive the peace Jesus gives today. </a:t>
            </a:r>
            <a:r>
              <a:rPr lang="en-US" sz="2700" dirty="0">
                <a:solidFill>
                  <a:srgbClr val="0000CC"/>
                </a:solidFill>
              </a:rPr>
              <a:t>"Peace I leave with you, my peace I give unto you: not as the world giveth, give I unto you. Let not your heart be troubled, neither let it be afraid" </a:t>
            </a:r>
            <a:r>
              <a:rPr lang="en-US" sz="2700" dirty="0"/>
              <a:t>(</a:t>
            </a:r>
            <a:r>
              <a:rPr lang="en-US" sz="2700" dirty="0">
                <a:effectLst>
                  <a:outerShdw blurRad="38100" dist="38100" dir="2700000" algn="tl">
                    <a:srgbClr val="000000">
                      <a:alpha val="43137"/>
                    </a:srgbClr>
                  </a:outerShdw>
                </a:effectLst>
              </a:rPr>
              <a:t>John 14:27</a:t>
            </a:r>
            <a:r>
              <a:rPr lang="en-US" sz="2700" dirty="0"/>
              <a:t>). </a:t>
            </a:r>
          </a:p>
          <a:p>
            <a:pPr marL="365125" indent="-365125" algn="just">
              <a:lnSpc>
                <a:spcPct val="110000"/>
              </a:lnSpc>
              <a:spcAft>
                <a:spcPts val="600"/>
              </a:spcAft>
              <a:buFont typeface="Wingdings" panose="05000000000000000000" pitchFamily="2" charset="2"/>
              <a:buChar char="Ø"/>
            </a:pPr>
            <a:r>
              <a:rPr lang="en-US" sz="2700" dirty="0"/>
              <a:t>You can have this peace of God if you truly turn away from all your wicked and sinful ways and invite Jesus Christ into your heart now.</a:t>
            </a:r>
          </a:p>
        </p:txBody>
      </p:sp>
      <p:sp>
        <p:nvSpPr>
          <p:cNvPr id="2" name="Rectangle 1">
            <a:extLst>
              <a:ext uri="{FF2B5EF4-FFF2-40B4-BE49-F238E27FC236}">
                <a16:creationId xmlns:a16="http://schemas.microsoft.com/office/drawing/2014/main" id="{DF01106D-D5FE-A1CF-8342-E2BE83CF9608}"/>
              </a:ext>
            </a:extLst>
          </p:cNvPr>
          <p:cNvSpPr/>
          <p:nvPr/>
        </p:nvSpPr>
        <p:spPr>
          <a:xfrm>
            <a:off x="191344" y="0"/>
            <a:ext cx="12000656" cy="1044000"/>
          </a:xfrm>
          <a:prstGeom prst="rect">
            <a:avLst/>
          </a:prstGeom>
          <a:ln>
            <a:solidFill>
              <a:schemeClr val="tx1"/>
            </a:solidFill>
          </a:ln>
        </p:spPr>
        <p:txBody>
          <a:bodyPr wrap="square">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3. IMPORTANT LESSONS FROM PHINEHAS' EXEMPLARY ZEAL CONT’D.</a:t>
            </a:r>
            <a:endParaRPr lang="en-ZA" sz="3400" dirty="0">
              <a:solidFill>
                <a:srgbClr val="0000CC"/>
              </a:solidFill>
              <a:cs typeface="Times New Roman" pitchFamily="18" charset="0"/>
            </a:endParaRPr>
          </a:p>
        </p:txBody>
      </p:sp>
      <p:pic>
        <p:nvPicPr>
          <p:cNvPr id="9220" name="Picture 4" descr="Image result for God giving peace clipart">
            <a:extLst>
              <a:ext uri="{FF2B5EF4-FFF2-40B4-BE49-F238E27FC236}">
                <a16:creationId xmlns:a16="http://schemas.microsoft.com/office/drawing/2014/main" id="{9C87AC3A-28A6-C5FB-EC3B-B8C23F19B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45"/>
          <a:stretch/>
        </p:blipFill>
        <p:spPr bwMode="auto">
          <a:xfrm>
            <a:off x="191344" y="1556793"/>
            <a:ext cx="339679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376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00" y="1155501"/>
            <a:ext cx="11496600" cy="4929235"/>
          </a:xfrm>
          <a:prstGeom prst="rect">
            <a:avLst/>
          </a:prstGeom>
        </p:spPr>
        <p:txBody>
          <a:bodyPr wrap="square">
            <a:spAutoFit/>
          </a:bodyPr>
          <a:lstStyle/>
          <a:p>
            <a:pPr marL="400050" indent="-400050" algn="just">
              <a:lnSpc>
                <a:spcPct val="120000"/>
              </a:lnSpc>
              <a:spcAft>
                <a:spcPts val="600"/>
              </a:spcAft>
              <a:buFont typeface="Wingdings" pitchFamily="2" charset="2"/>
              <a:buChar char="Ø"/>
            </a:pPr>
            <a:r>
              <a:rPr lang="en-ZA" sz="2800" dirty="0">
                <a:cs typeface="Times New Roman" pitchFamily="18" charset="0"/>
              </a:rPr>
              <a:t>In many other villages, cities, or countries that Jesus entered, He performed many more miracles, and He continues to do the same today.</a:t>
            </a:r>
          </a:p>
          <a:p>
            <a:pPr marL="400050" indent="-400050" algn="just">
              <a:lnSpc>
                <a:spcPct val="120000"/>
              </a:lnSpc>
              <a:spcAft>
                <a:spcPts val="600"/>
              </a:spcAft>
              <a:buFont typeface="Wingdings" pitchFamily="2" charset="2"/>
              <a:buChar char="Ø"/>
            </a:pPr>
            <a:r>
              <a:rPr lang="en-ZA" sz="2800" dirty="0">
                <a:cs typeface="Times New Roman" pitchFamily="18" charset="0"/>
              </a:rPr>
              <a:t>The greatest miracle you can receive is the salvation of your soul. His power has not changed. </a:t>
            </a:r>
          </a:p>
          <a:p>
            <a:pPr marL="400050" indent="-400050" algn="just">
              <a:lnSpc>
                <a:spcPct val="120000"/>
              </a:lnSpc>
              <a:spcAft>
                <a:spcPts val="600"/>
              </a:spcAft>
              <a:buFont typeface="Wingdings" pitchFamily="2" charset="2"/>
              <a:buChar char="Ø"/>
            </a:pPr>
            <a:r>
              <a:rPr lang="en-ZA" sz="2800" dirty="0">
                <a:cs typeface="Times New Roman" pitchFamily="18" charset="0"/>
              </a:rPr>
              <a:t>Hebrews 13:8 says, </a:t>
            </a:r>
            <a:r>
              <a:rPr lang="en-ZA" sz="2800" dirty="0">
                <a:solidFill>
                  <a:srgbClr val="0000CC"/>
                </a:solidFill>
                <a:cs typeface="Times New Roman" pitchFamily="18" charset="0"/>
              </a:rPr>
              <a:t>“Jesus Christ same yesterday, and today and forever”. </a:t>
            </a:r>
          </a:p>
          <a:p>
            <a:pPr marL="400050" indent="-400050" algn="just">
              <a:lnSpc>
                <a:spcPct val="120000"/>
              </a:lnSpc>
              <a:spcAft>
                <a:spcPts val="600"/>
              </a:spcAft>
              <a:buFont typeface="Wingdings" pitchFamily="2" charset="2"/>
              <a:buChar char="Ø"/>
            </a:pPr>
            <a:r>
              <a:rPr lang="en-ZA" sz="2800" dirty="0">
                <a:cs typeface="Times New Roman" pitchFamily="18" charset="0"/>
              </a:rPr>
              <a:t>If you are not saved yet, come to Jesus now, believe His word, repent and surrender your life to Him.</a:t>
            </a:r>
            <a:endParaRPr lang="en-US" sz="2800" dirty="0">
              <a:cs typeface="Times New Roman" pitchFamily="18" charset="0"/>
            </a:endParaRPr>
          </a:p>
        </p:txBody>
      </p:sp>
      <p:sp>
        <p:nvSpPr>
          <p:cNvPr id="2" name="Rectangle 1">
            <a:extLst>
              <a:ext uri="{FF2B5EF4-FFF2-40B4-BE49-F238E27FC236}">
                <a16:creationId xmlns:a16="http://schemas.microsoft.com/office/drawing/2014/main" id="{DF01106D-D5FE-A1CF-8342-E2BE83CF9608}"/>
              </a:ext>
            </a:extLst>
          </p:cNvPr>
          <p:cNvSpPr/>
          <p:nvPr/>
        </p:nvSpPr>
        <p:spPr>
          <a:xfrm>
            <a:off x="119336" y="0"/>
            <a:ext cx="12072664" cy="1138773"/>
          </a:xfrm>
          <a:prstGeom prst="rect">
            <a:avLst/>
          </a:prstGeom>
          <a:ln>
            <a:solidFill>
              <a:schemeClr val="tx1"/>
            </a:solidFill>
          </a:ln>
        </p:spPr>
        <p:txBody>
          <a:bodyPr wrap="square">
            <a:spAutoFit/>
          </a:bodyPr>
          <a:lstStyle/>
          <a:p>
            <a:pPr marL="541338" indent="-541338" algn="just"/>
            <a:r>
              <a:rPr lang="en-ZA" sz="3400" dirty="0">
                <a:solidFill>
                  <a:srgbClr val="663300"/>
                </a:solidFill>
                <a:effectLst>
                  <a:outerShdw blurRad="38100" dist="38100" dir="2700000" algn="tl">
                    <a:srgbClr val="000000">
                      <a:alpha val="43137"/>
                    </a:srgbClr>
                  </a:outerShdw>
                </a:effectLst>
                <a:cs typeface="Times New Roman" pitchFamily="18" charset="0"/>
              </a:rPr>
              <a:t>3. IMPORTANT LESSONS FROM PHINEHAS' EXEMPLARY ZEAL CONT’D.</a:t>
            </a:r>
            <a:endParaRPr lang="en-ZA" sz="3400" dirty="0">
              <a:solidFill>
                <a:srgbClr val="0000CC"/>
              </a:solidFill>
              <a:cs typeface="Times New Roman" pitchFamily="18" charset="0"/>
            </a:endParaRPr>
          </a:p>
        </p:txBody>
      </p:sp>
    </p:spTree>
    <p:extLst>
      <p:ext uri="{BB962C8B-B14F-4D97-AF65-F5344CB8AC3E}">
        <p14:creationId xmlns:p14="http://schemas.microsoft.com/office/powerpoint/2010/main" val="3737099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9772" y="764704"/>
            <a:ext cx="8032892" cy="6044412"/>
          </a:xfrm>
          <a:prstGeom prst="rect">
            <a:avLst/>
          </a:prstGeom>
        </p:spPr>
        <p:txBody>
          <a:bodyPr wrap="square">
            <a:spAutoFit/>
          </a:bodyPr>
          <a:lstStyle/>
          <a:p>
            <a:pPr marL="457200" indent="-457200" algn="just">
              <a:lnSpc>
                <a:spcPct val="114000"/>
              </a:lnSpc>
              <a:spcAft>
                <a:spcPts val="600"/>
              </a:spcAft>
              <a:buAutoNum type="arabicPeriod"/>
            </a:pPr>
            <a:r>
              <a:rPr lang="en-US" sz="2700" dirty="0"/>
              <a:t>(a) What is immorality? (b) Anybody who commits sexual immorality defiles and destroys  ______________________________</a:t>
            </a:r>
          </a:p>
          <a:p>
            <a:pPr marL="457200" indent="-457200" algn="just">
              <a:lnSpc>
                <a:spcPct val="114000"/>
              </a:lnSpc>
              <a:spcAft>
                <a:spcPts val="600"/>
              </a:spcAft>
              <a:buAutoNum type="arabicPeriod"/>
            </a:pPr>
            <a:r>
              <a:rPr lang="en-US" sz="2700" dirty="0"/>
              <a:t>Why did Balaam counsel Balak, the king of Moab, to send the daughters of the land to entice the children of Israel?</a:t>
            </a:r>
          </a:p>
          <a:p>
            <a:pPr marL="457200" indent="-457200" algn="just">
              <a:lnSpc>
                <a:spcPct val="114000"/>
              </a:lnSpc>
              <a:spcAft>
                <a:spcPts val="600"/>
              </a:spcAft>
              <a:buAutoNum type="arabicPeriod"/>
            </a:pPr>
            <a:r>
              <a:rPr lang="en-US" sz="2700" dirty="0"/>
              <a:t>How did God punish the children of Israel for their sin? </a:t>
            </a:r>
          </a:p>
          <a:p>
            <a:pPr marL="457200" indent="-457200" algn="just">
              <a:lnSpc>
                <a:spcPct val="114000"/>
              </a:lnSpc>
              <a:spcAft>
                <a:spcPts val="600"/>
              </a:spcAft>
              <a:buAutoNum type="arabicPeriod"/>
            </a:pPr>
            <a:r>
              <a:rPr lang="en-US" sz="2700" dirty="0"/>
              <a:t>Who was the priest that defended God's righteous standard in our study?</a:t>
            </a:r>
          </a:p>
          <a:p>
            <a:pPr marL="457200" indent="-457200" algn="just">
              <a:lnSpc>
                <a:spcPct val="114000"/>
              </a:lnSpc>
              <a:spcAft>
                <a:spcPts val="600"/>
              </a:spcAft>
              <a:buAutoNum type="arabicPeriod"/>
            </a:pPr>
            <a:r>
              <a:rPr lang="en-US" sz="2700" dirty="0"/>
              <a:t>What should a sinful child do to escape God's judgment?</a:t>
            </a:r>
            <a:endParaRPr lang="en-US" sz="2700" dirty="0">
              <a:cs typeface="Times New Roman" pitchFamily="18" charset="0"/>
            </a:endParaRPr>
          </a:p>
        </p:txBody>
      </p:sp>
      <p:sp>
        <p:nvSpPr>
          <p:cNvPr id="3" name="TextBox 2">
            <a:extLst>
              <a:ext uri="{FF2B5EF4-FFF2-40B4-BE49-F238E27FC236}">
                <a16:creationId xmlns:a16="http://schemas.microsoft.com/office/drawing/2014/main" id="{C7B01685-1B14-4D43-B724-1E8BFBAA1D7F}"/>
              </a:ext>
            </a:extLst>
          </p:cNvPr>
          <p:cNvSpPr txBox="1"/>
          <p:nvPr/>
        </p:nvSpPr>
        <p:spPr>
          <a:xfrm>
            <a:off x="119336" y="30520"/>
            <a:ext cx="12072664" cy="615553"/>
          </a:xfrm>
          <a:prstGeom prst="rect">
            <a:avLst/>
          </a:prstGeom>
          <a:noFill/>
          <a:ln>
            <a:solidFill>
              <a:schemeClr val="tx1"/>
            </a:solidFill>
          </a:ln>
        </p:spPr>
        <p:txBody>
          <a:bodyPr wrap="square" anchor="ctr">
            <a:spAutoFit/>
          </a:bodyPr>
          <a:lstStyle/>
          <a:p>
            <a:pPr algn="just"/>
            <a:r>
              <a:rPr lang="en-ZA" sz="3400" dirty="0">
                <a:solidFill>
                  <a:srgbClr val="663300"/>
                </a:solidFill>
                <a:effectLst>
                  <a:outerShdw blurRad="38100" dist="38100" dir="2700000" algn="tl">
                    <a:srgbClr val="000000">
                      <a:alpha val="43137"/>
                    </a:srgbClr>
                  </a:outerShdw>
                </a:effectLst>
                <a:cs typeface="Times New Roman" pitchFamily="18" charset="0"/>
              </a:rPr>
              <a:t>QUESTIONS</a:t>
            </a:r>
          </a:p>
        </p:txBody>
      </p:sp>
      <p:pic>
        <p:nvPicPr>
          <p:cNvPr id="5" name="Picture 4">
            <a:extLst>
              <a:ext uri="{FF2B5EF4-FFF2-40B4-BE49-F238E27FC236}">
                <a16:creationId xmlns:a16="http://schemas.microsoft.com/office/drawing/2014/main" id="{823E641F-1A08-6FB9-0E36-A286E0901E9F}"/>
              </a:ext>
            </a:extLst>
          </p:cNvPr>
          <p:cNvPicPr>
            <a:picLocks noChangeAspect="1"/>
          </p:cNvPicPr>
          <p:nvPr/>
        </p:nvPicPr>
        <p:blipFill>
          <a:blip r:embed="rId2"/>
          <a:srcRect l="17939" t="6165" r="10303"/>
          <a:stretch/>
        </p:blipFill>
        <p:spPr>
          <a:xfrm>
            <a:off x="839416" y="1268760"/>
            <a:ext cx="3200356" cy="4320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0BF99-CAD6-151E-8219-2DBA2DE0FE39}"/>
              </a:ext>
            </a:extLst>
          </p:cNvPr>
          <p:cNvSpPr>
            <a:spLocks noGrp="1"/>
          </p:cNvSpPr>
          <p:nvPr>
            <p:ph idx="1"/>
          </p:nvPr>
        </p:nvSpPr>
        <p:spPr>
          <a:xfrm>
            <a:off x="639128" y="1556792"/>
            <a:ext cx="6897032" cy="3888432"/>
          </a:xfrm>
        </p:spPr>
        <p:txBody>
          <a:bodyPr>
            <a:noAutofit/>
          </a:bodyPr>
          <a:lstStyle/>
          <a:p>
            <a:pPr marL="109728" indent="0" algn="just">
              <a:lnSpc>
                <a:spcPct val="110000"/>
              </a:lnSpc>
              <a:spcBef>
                <a:spcPts val="0"/>
              </a:spcBef>
              <a:spcAft>
                <a:spcPts val="600"/>
              </a:spcAft>
              <a:buNone/>
            </a:pPr>
            <a:r>
              <a:rPr lang="en-ZA" sz="3600" dirty="0">
                <a:solidFill>
                  <a:srgbClr val="663300"/>
                </a:solidFill>
                <a:effectLst>
                  <a:outerShdw blurRad="38100" dist="38100" dir="2700000" algn="tl">
                    <a:srgbClr val="000000">
                      <a:alpha val="43137"/>
                    </a:srgbClr>
                  </a:outerShdw>
                </a:effectLst>
                <a:ea typeface="+mj-ea"/>
                <a:cs typeface="Times New Roman" pitchFamily="18" charset="0"/>
              </a:rPr>
              <a:t>MEMORY VERSE</a:t>
            </a:r>
          </a:p>
          <a:p>
            <a:pPr marL="109728" indent="0" algn="just">
              <a:lnSpc>
                <a:spcPct val="110000"/>
              </a:lnSpc>
              <a:spcBef>
                <a:spcPts val="0"/>
              </a:spcBef>
              <a:spcAft>
                <a:spcPts val="600"/>
              </a:spcAft>
              <a:buNone/>
            </a:pPr>
            <a:r>
              <a:rPr lang="en-ZA" sz="3600" b="1" dirty="0">
                <a:solidFill>
                  <a:srgbClr val="0000CC"/>
                </a:solidFill>
                <a:cs typeface="Times New Roman" pitchFamily="18" charset="0"/>
              </a:rPr>
              <a:t>“</a:t>
            </a:r>
            <a:r>
              <a:rPr lang="en-ZA" sz="3600" dirty="0">
                <a:solidFill>
                  <a:srgbClr val="0000CC"/>
                </a:solidFill>
                <a:cs typeface="Times New Roman" pitchFamily="18" charset="0"/>
              </a:rPr>
              <a:t>But Jesus said unto them, A prophet is not without honour, but in his own country, and among his own kin, and in his own house. </a:t>
            </a:r>
            <a:r>
              <a:rPr lang="en-ZA" sz="3600" dirty="0">
                <a:cs typeface="Times New Roman" pitchFamily="18" charset="0"/>
              </a:rPr>
              <a:t>Mark 6:4</a:t>
            </a:r>
            <a:endParaRPr lang="en-US" sz="3600" dirty="0">
              <a:cs typeface="Times New Roman" pitchFamily="18" charset="0"/>
            </a:endParaRPr>
          </a:p>
        </p:txBody>
      </p:sp>
      <p:pic>
        <p:nvPicPr>
          <p:cNvPr id="7" name="Picture 6" descr="A group of kids reading a bible&#10;&#10;AI-generated content may be incorrect.">
            <a:extLst>
              <a:ext uri="{FF2B5EF4-FFF2-40B4-BE49-F238E27FC236}">
                <a16:creationId xmlns:a16="http://schemas.microsoft.com/office/drawing/2014/main" id="{40806218-027C-F053-DA21-AD69B2CF5D66}"/>
              </a:ext>
            </a:extLst>
          </p:cNvPr>
          <p:cNvPicPr>
            <a:picLocks noChangeAspect="1"/>
          </p:cNvPicPr>
          <p:nvPr/>
        </p:nvPicPr>
        <p:blipFill>
          <a:blip r:embed="rId2"/>
          <a:stretch>
            <a:fillRect/>
          </a:stretch>
        </p:blipFill>
        <p:spPr>
          <a:xfrm>
            <a:off x="7657379" y="1752624"/>
            <a:ext cx="4327541" cy="3548583"/>
          </a:xfrm>
          <a:prstGeom prst="rect">
            <a:avLst/>
          </a:prstGeom>
        </p:spPr>
      </p:pic>
    </p:spTree>
    <p:extLst>
      <p:ext uri="{BB962C8B-B14F-4D97-AF65-F5344CB8AC3E}">
        <p14:creationId xmlns:p14="http://schemas.microsoft.com/office/powerpoint/2010/main" val="10315457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6415D-ADB7-DD07-36EB-30B44D88A666}"/>
              </a:ext>
            </a:extLst>
          </p:cNvPr>
          <p:cNvSpPr>
            <a:spLocks noGrp="1"/>
          </p:cNvSpPr>
          <p:nvPr>
            <p:ph type="title"/>
          </p:nvPr>
        </p:nvSpPr>
        <p:spPr>
          <a:xfrm>
            <a:off x="0" y="72611"/>
            <a:ext cx="12192000" cy="778098"/>
          </a:xfrm>
          <a:ln>
            <a:solidFill>
              <a:schemeClr val="tx1"/>
            </a:solidFill>
          </a:ln>
        </p:spPr>
        <p:txBody>
          <a:bodyPr>
            <a:normAutofit/>
          </a:bodyPr>
          <a:lstStyle/>
          <a:p>
            <a:pPr algn="ctr"/>
            <a:r>
              <a:rPr lang="en-CA" dirty="0">
                <a:solidFill>
                  <a:srgbClr val="663300"/>
                </a:solidFill>
                <a:effectLst>
                  <a:outerShdw blurRad="38100" dist="38100" dir="2700000" algn="tl">
                    <a:srgbClr val="000000">
                      <a:alpha val="43137"/>
                    </a:srgbClr>
                  </a:outerShdw>
                </a:effectLst>
              </a:rPr>
              <a:t>LESSON, THOUGHT, ACTIVITY &amp; CHORUSES</a:t>
            </a:r>
          </a:p>
        </p:txBody>
      </p:sp>
      <p:graphicFrame>
        <p:nvGraphicFramePr>
          <p:cNvPr id="5" name="Content Placeholder 1">
            <a:extLst>
              <a:ext uri="{FF2B5EF4-FFF2-40B4-BE49-F238E27FC236}">
                <a16:creationId xmlns:a16="http://schemas.microsoft.com/office/drawing/2014/main" id="{CC1BF00D-9F5B-0595-9164-AE742A432668}"/>
              </a:ext>
            </a:extLst>
          </p:cNvPr>
          <p:cNvGraphicFramePr>
            <a:graphicFrameLocks noGrp="1"/>
          </p:cNvGraphicFramePr>
          <p:nvPr>
            <p:ph idx="1"/>
            <p:extLst>
              <p:ext uri="{D42A27DB-BD31-4B8C-83A1-F6EECF244321}">
                <p14:modId xmlns:p14="http://schemas.microsoft.com/office/powerpoint/2010/main" val="253238185"/>
              </p:ext>
            </p:extLst>
          </p:nvPr>
        </p:nvGraphicFramePr>
        <p:xfrm>
          <a:off x="767408" y="953344"/>
          <a:ext cx="1123324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8C68C2D-E939-7B1E-82F5-CB0FE3AABC37}"/>
              </a:ext>
            </a:extLst>
          </p:cNvPr>
          <p:cNvSpPr txBox="1"/>
          <p:nvPr/>
        </p:nvSpPr>
        <p:spPr>
          <a:xfrm>
            <a:off x="983432" y="1196752"/>
            <a:ext cx="4896544"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LESSON</a:t>
            </a:r>
            <a:r>
              <a:rPr lang="en-US" sz="3000" dirty="0">
                <a:solidFill>
                  <a:schemeClr val="bg1"/>
                </a:solidFill>
                <a:effectLst>
                  <a:outerShdw blurRad="38100" dist="38100" dir="2700000" algn="tl">
                    <a:srgbClr val="000000">
                      <a:alpha val="43137"/>
                    </a:srgbClr>
                  </a:outerShdw>
                </a:effectLst>
              </a:rPr>
              <a:t>: Sin is dangerous and destructive.</a:t>
            </a:r>
            <a:endParaRPr lang="en-CA"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42385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400" y="908720"/>
            <a:ext cx="11305256" cy="5318957"/>
          </a:xfrm>
          <a:prstGeom prst="rect">
            <a:avLst/>
          </a:prstGeom>
          <a:noFill/>
        </p:spPr>
        <p:txBody>
          <a:bodyPr wrap="square" rtlCol="0">
            <a:spAutoFit/>
          </a:bodyPr>
          <a:lstStyle/>
          <a:p>
            <a:pPr marL="457200" indent="-457200" algn="just">
              <a:lnSpc>
                <a:spcPct val="110000"/>
              </a:lnSpc>
              <a:spcAft>
                <a:spcPts val="600"/>
              </a:spcAft>
              <a:buFont typeface="+mj-lt"/>
              <a:buAutoNum type="arabicPeriod"/>
            </a:pPr>
            <a:r>
              <a:rPr lang="en-ZA" sz="2400" dirty="0">
                <a:hlinkClick r:id="rId3">
                  <a:extLst>
                    <a:ext uri="{A12FA001-AC4F-418D-AE19-62706E023703}">
                      <ahyp:hlinkClr xmlns:ahyp="http://schemas.microsoft.com/office/drawing/2018/hyperlinkcolor" val="tx"/>
                    </a:ext>
                  </a:extLst>
                </a:hlinkClick>
              </a:rPr>
              <a:t>https://pluspng.com/ten-commandments-png-hd-7501.html</a:t>
            </a:r>
            <a:endParaRPr lang="en-ZA" sz="2400" dirty="0"/>
          </a:p>
          <a:p>
            <a:pPr marL="457200" indent="-457200" algn="just">
              <a:lnSpc>
                <a:spcPct val="110000"/>
              </a:lnSpc>
              <a:spcAft>
                <a:spcPts val="600"/>
              </a:spcAft>
              <a:buFont typeface="+mj-lt"/>
              <a:buAutoNum type="arabicPeriod"/>
            </a:pPr>
            <a:r>
              <a:rPr lang="en-ZA" sz="2400" dirty="0">
                <a:hlinkClick r:id="rId4">
                  <a:extLst>
                    <a:ext uri="{A12FA001-AC4F-418D-AE19-62706E023703}">
                      <ahyp:hlinkClr xmlns:ahyp="http://schemas.microsoft.com/office/drawing/2018/hyperlinkcolor" val="tx"/>
                    </a:ext>
                  </a:extLst>
                </a:hlinkClick>
              </a:rPr>
              <a:t>https://www.freepik.com/premium-ai-image/moses-leads-jews-through-desert-biblical-journey-promised-land-sinai-religious-historical-escape-narrated-bible-showcasing-moses-leadership-divine-intervention-israelite-exodus_150437664.htm</a:t>
            </a:r>
            <a:endParaRPr lang="en-ZA" sz="2400" dirty="0"/>
          </a:p>
          <a:p>
            <a:pPr marL="457200" indent="-457200" algn="just">
              <a:lnSpc>
                <a:spcPct val="110000"/>
              </a:lnSpc>
              <a:spcAft>
                <a:spcPts val="600"/>
              </a:spcAft>
              <a:buFont typeface="+mj-lt"/>
              <a:buAutoNum type="arabicPeriod"/>
            </a:pPr>
            <a:r>
              <a:rPr lang="en-ZA" sz="2400" dirty="0"/>
              <a:t>https://i.ytimg.com/vi/28UzzKrwDpQ/maxresdefault.jpg</a:t>
            </a:r>
          </a:p>
          <a:p>
            <a:pPr marL="457200" indent="-457200" algn="just">
              <a:lnSpc>
                <a:spcPct val="110000"/>
              </a:lnSpc>
              <a:spcAft>
                <a:spcPts val="600"/>
              </a:spcAft>
              <a:buFont typeface="+mj-lt"/>
              <a:buAutoNum type="arabicPeriod"/>
            </a:pPr>
            <a:r>
              <a:rPr lang="en-ZA" sz="2400" dirty="0">
                <a:hlinkClick r:id="rId5">
                  <a:extLst>
                    <a:ext uri="{A12FA001-AC4F-418D-AE19-62706E023703}">
                      <ahyp:hlinkClr xmlns:ahyp="http://schemas.microsoft.com/office/drawing/2018/hyperlinkcolor" val="tx"/>
                    </a:ext>
                  </a:extLst>
                </a:hlinkClick>
              </a:rPr>
              <a:t>https://st-takla.org/Gallery/var/albums/Bible/Illustrations/Bible-Slides/OT/04-Numbers/www-St-Takla-org--Bible-Slides-numbers-495.jpg?m=1419425495</a:t>
            </a:r>
            <a:endParaRPr lang="en-ZA" sz="2400" dirty="0"/>
          </a:p>
          <a:p>
            <a:pPr marL="457200" indent="-457200" algn="just">
              <a:lnSpc>
                <a:spcPct val="110000"/>
              </a:lnSpc>
              <a:spcAft>
                <a:spcPts val="600"/>
              </a:spcAft>
              <a:buFont typeface="+mj-lt"/>
              <a:buAutoNum type="arabicPeriod"/>
            </a:pPr>
            <a:r>
              <a:rPr lang="en-ZA" sz="2400" dirty="0">
                <a:hlinkClick r:id="rId6">
                  <a:extLst>
                    <a:ext uri="{A12FA001-AC4F-418D-AE19-62706E023703}">
                      <ahyp:hlinkClr xmlns:ahyp="http://schemas.microsoft.com/office/drawing/2018/hyperlinkcolor" val="tx"/>
                    </a:ext>
                  </a:extLst>
                </a:hlinkClick>
              </a:rPr>
              <a:t>https://png.pngtree.com/png-clipart/20190515/original/pngtree-jesus-god-god-crucifixion-png-image_3966930.jpg</a:t>
            </a:r>
            <a:endParaRPr lang="en-ZA" sz="2400" dirty="0"/>
          </a:p>
          <a:p>
            <a:pPr marL="457200" indent="-457200" algn="just">
              <a:lnSpc>
                <a:spcPct val="110000"/>
              </a:lnSpc>
              <a:spcAft>
                <a:spcPts val="600"/>
              </a:spcAft>
              <a:buFont typeface="+mj-lt"/>
              <a:buAutoNum type="arabicPeriod"/>
            </a:pPr>
            <a:r>
              <a:rPr lang="en-ZA" sz="2400" dirty="0"/>
              <a:t>https://i.ytimg.com/vi/5esaAShEOt4/maxresdefault.jpg</a:t>
            </a:r>
          </a:p>
        </p:txBody>
      </p:sp>
      <p:sp>
        <p:nvSpPr>
          <p:cNvPr id="3" name="TextBox 2">
            <a:extLst>
              <a:ext uri="{FF2B5EF4-FFF2-40B4-BE49-F238E27FC236}">
                <a16:creationId xmlns:a16="http://schemas.microsoft.com/office/drawing/2014/main" id="{015B5ADB-D90D-C7B4-4492-A55F636AFEFE}"/>
              </a:ext>
            </a:extLst>
          </p:cNvPr>
          <p:cNvSpPr txBox="1"/>
          <p:nvPr/>
        </p:nvSpPr>
        <p:spPr>
          <a:xfrm>
            <a:off x="119336" y="44624"/>
            <a:ext cx="12072664" cy="646331"/>
          </a:xfrm>
          <a:prstGeom prst="rect">
            <a:avLst/>
          </a:prstGeom>
          <a:noFill/>
          <a:ln>
            <a:solidFill>
              <a:schemeClr val="tx1"/>
            </a:solidFill>
          </a:ln>
        </p:spPr>
        <p:txBody>
          <a:bodyPr wrap="square" anchor="ctr">
            <a:spAutoFit/>
          </a:bodyPr>
          <a:lstStyle/>
          <a:p>
            <a:pPr algn="just"/>
            <a:r>
              <a:rPr lang="en-ZA" sz="3600" dirty="0">
                <a:solidFill>
                  <a:srgbClr val="663300"/>
                </a:solidFill>
                <a:effectLst>
                  <a:outerShdw blurRad="38100" dist="38100" dir="2700000" algn="tl">
                    <a:srgbClr val="000000">
                      <a:alpha val="43137"/>
                    </a:srgbClr>
                  </a:outerShdw>
                </a:effectLst>
                <a:cs typeface="Times New Roman" pitchFamily="18" charset="0"/>
              </a:rPr>
              <a:t>REFERENCES</a:t>
            </a:r>
            <a:endParaRPr lang="en-US" sz="3600" dirty="0">
              <a:solidFill>
                <a:srgbClr val="6633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9024" y="650835"/>
            <a:ext cx="11713640" cy="5889113"/>
          </a:xfrm>
          <a:prstGeom prst="rect">
            <a:avLst/>
          </a:prstGeom>
          <a:noFill/>
        </p:spPr>
        <p:txBody>
          <a:bodyPr wrap="square" rtlCol="0">
            <a:spAutoFit/>
          </a:bodyPr>
          <a:lstStyle/>
          <a:p>
            <a:pPr marL="361950" indent="-361950" algn="just">
              <a:lnSpc>
                <a:spcPct val="120000"/>
              </a:lnSpc>
              <a:spcAft>
                <a:spcPts val="600"/>
              </a:spcAft>
              <a:buFont typeface="Wingdings" pitchFamily="2" charset="2"/>
              <a:buChar char="Ø"/>
            </a:pPr>
            <a:r>
              <a:rPr lang="en-US" sz="3000" dirty="0">
                <a:cs typeface="Times New Roman" pitchFamily="18" charset="0"/>
              </a:rPr>
              <a:t>The children of Israel were special people loved by God. They were descendants of Abraham, Isaac and Jacob.</a:t>
            </a:r>
          </a:p>
          <a:p>
            <a:pPr marL="361950" indent="-361950" algn="just">
              <a:lnSpc>
                <a:spcPct val="120000"/>
              </a:lnSpc>
              <a:spcAft>
                <a:spcPts val="600"/>
              </a:spcAft>
              <a:buFont typeface="Wingdings" pitchFamily="2" charset="2"/>
              <a:buChar char="Ø"/>
            </a:pPr>
            <a:r>
              <a:rPr lang="en-US" sz="3000" dirty="0">
                <a:cs typeface="Times New Roman" pitchFamily="18" charset="0"/>
              </a:rPr>
              <a:t>God had special love and respect for them because of the uncommon obedience and the love Abraham showed to Him.</a:t>
            </a:r>
          </a:p>
          <a:p>
            <a:pPr marL="361950" indent="-361950" algn="just">
              <a:lnSpc>
                <a:spcPct val="120000"/>
              </a:lnSpc>
              <a:spcAft>
                <a:spcPts val="600"/>
              </a:spcAft>
              <a:buFont typeface="Wingdings" pitchFamily="2" charset="2"/>
              <a:buChar char="Ø"/>
            </a:pPr>
            <a:r>
              <a:rPr lang="en-US" sz="3000" dirty="0">
                <a:cs typeface="Times New Roman" pitchFamily="18" charset="0"/>
              </a:rPr>
              <a:t>Abraham was even called a friend of God. As born-again children are called friends of Jesus today.</a:t>
            </a:r>
            <a:r>
              <a:rPr lang="en-ZA" sz="3000" dirty="0">
                <a:cs typeface="Times New Roman" pitchFamily="18" charset="0"/>
              </a:rPr>
              <a:t> </a:t>
            </a:r>
          </a:p>
          <a:p>
            <a:pPr marL="361950" indent="-361950" algn="just">
              <a:lnSpc>
                <a:spcPct val="120000"/>
              </a:lnSpc>
              <a:spcAft>
                <a:spcPts val="600"/>
              </a:spcAft>
              <a:buFont typeface="Wingdings" pitchFamily="2" charset="2"/>
              <a:buChar char="Ø"/>
            </a:pPr>
            <a:r>
              <a:rPr lang="en-ZA" sz="3000" dirty="0">
                <a:solidFill>
                  <a:srgbClr val="0000CC"/>
                </a:solidFill>
                <a:cs typeface="Times New Roman" pitchFamily="18" charset="0"/>
              </a:rPr>
              <a:t>“</a:t>
            </a:r>
            <a:r>
              <a:rPr lang="en-US" sz="3000" dirty="0">
                <a:solidFill>
                  <a:srgbClr val="0000CC"/>
                </a:solidFill>
                <a:cs typeface="Times New Roman" pitchFamily="18" charset="0"/>
              </a:rPr>
              <a:t>And the scripture was fulfilled which saith, Abraham believed God, and it was imputed unto him for righteousness: and he was called the Friend of God” </a:t>
            </a:r>
            <a:r>
              <a:rPr lang="en-US" sz="3000" dirty="0">
                <a:cs typeface="Times New Roman" pitchFamily="18" charset="0"/>
              </a:rPr>
              <a:t>(James 2:23). </a:t>
            </a:r>
          </a:p>
          <a:p>
            <a:pPr marL="361950" indent="-361950" algn="just">
              <a:lnSpc>
                <a:spcPct val="120000"/>
              </a:lnSpc>
              <a:spcAft>
                <a:spcPts val="600"/>
              </a:spcAft>
              <a:buFont typeface="Wingdings" pitchFamily="2" charset="2"/>
              <a:buChar char="Ø"/>
            </a:pPr>
            <a:r>
              <a:rPr lang="en-US" sz="3000" dirty="0"/>
              <a:t>Are you a friend of Jesus? </a:t>
            </a:r>
            <a:endParaRPr lang="en-ZA" sz="3000" dirty="0">
              <a:cs typeface="Times New Roman" pitchFamily="18" charset="0"/>
            </a:endParaRPr>
          </a:p>
        </p:txBody>
      </p:sp>
      <p:sp>
        <p:nvSpPr>
          <p:cNvPr id="3" name="TextBox 2">
            <a:extLst>
              <a:ext uri="{FF2B5EF4-FFF2-40B4-BE49-F238E27FC236}">
                <a16:creationId xmlns:a16="http://schemas.microsoft.com/office/drawing/2014/main" id="{164CB959-30B8-9CD8-1AE9-B3C1E35BA8D3}"/>
              </a:ext>
            </a:extLst>
          </p:cNvPr>
          <p:cNvSpPr txBox="1"/>
          <p:nvPr/>
        </p:nvSpPr>
        <p:spPr>
          <a:xfrm>
            <a:off x="119336" y="8999"/>
            <a:ext cx="12072664" cy="720000"/>
          </a:xfrm>
          <a:prstGeom prst="rect">
            <a:avLst/>
          </a:prstGeom>
          <a:noFill/>
          <a:ln>
            <a:solidFill>
              <a:schemeClr val="tx1"/>
            </a:solidFill>
          </a:ln>
        </p:spPr>
        <p:txBody>
          <a:bodyPr wrap="square" anchor="ctr">
            <a:spAutoFit/>
          </a:bodyPr>
          <a:lstStyle/>
          <a:p>
            <a:pPr algn="just"/>
            <a:r>
              <a:rPr lang="en-ZA" sz="3800" dirty="0">
                <a:solidFill>
                  <a:srgbClr val="663300"/>
                </a:solidFill>
                <a:effectLst>
                  <a:outerShdw blurRad="38100" dist="38100" dir="2700000" algn="tl">
                    <a:srgbClr val="000000">
                      <a:alpha val="43137"/>
                    </a:srgbClr>
                  </a:outerShdw>
                </a:effectLst>
                <a:latin typeface="+mj-lt"/>
                <a:cs typeface="Times New Roman" pitchFamily="18" charset="0"/>
              </a:rPr>
              <a:t>INTRODUCTION</a:t>
            </a:r>
            <a:r>
              <a:rPr lang="en-ZA" dirty="0">
                <a:solidFill>
                  <a:srgbClr val="663300"/>
                </a:solidFill>
                <a:effectLst>
                  <a:outerShdw blurRad="38100" dist="38100" dir="2700000" algn="tl">
                    <a:srgbClr val="000000">
                      <a:alpha val="43137"/>
                    </a:srgbClr>
                  </a:outerShdw>
                </a:effectLst>
                <a:latin typeface="+mj-lt"/>
                <a:cs typeface="Times New Roman" pitchFamily="18" charset="0"/>
              </a:rPr>
              <a:t> </a:t>
            </a:r>
            <a:endParaRPr lang="en-ZA" dirty="0">
              <a:solidFill>
                <a:srgbClr val="663300"/>
              </a:solidFill>
              <a:effectLst>
                <a:outerShdw blurRad="38100" dist="38100" dir="2700000" algn="tl">
                  <a:srgbClr val="000000">
                    <a:alpha val="43137"/>
                  </a:srgbClr>
                </a:outerShdw>
              </a:effectLst>
              <a:latin typeface="+mj-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9777" y="726449"/>
            <a:ext cx="8064896" cy="6053965"/>
          </a:xfrm>
          <a:prstGeom prst="rect">
            <a:avLst/>
          </a:prstGeom>
        </p:spPr>
        <p:txBody>
          <a:bodyPr wrap="square">
            <a:spAutoFit/>
          </a:bodyPr>
          <a:lstStyle/>
          <a:p>
            <a:pPr marL="441325" indent="-441325" algn="just">
              <a:lnSpc>
                <a:spcPct val="95000"/>
              </a:lnSpc>
              <a:spcAft>
                <a:spcPts val="600"/>
              </a:spcAft>
              <a:buFont typeface="Wingdings" panose="05000000000000000000" pitchFamily="2" charset="2"/>
              <a:buChar char="v"/>
            </a:pPr>
            <a:r>
              <a:rPr lang="en-US" sz="2800" dirty="0"/>
              <a:t>As the children of Israel continued in their journey to the land of promise, where God was taking them to give them the best of everything, they were not like their father, Abraham. </a:t>
            </a:r>
          </a:p>
          <a:p>
            <a:pPr marL="441325" indent="-441325" algn="just">
              <a:lnSpc>
                <a:spcPct val="95000"/>
              </a:lnSpc>
              <a:spcAft>
                <a:spcPts val="600"/>
              </a:spcAft>
              <a:buFont typeface="Wingdings" panose="05000000000000000000" pitchFamily="2" charset="2"/>
              <a:buChar char="v"/>
            </a:pPr>
            <a:r>
              <a:rPr lang="en-US" sz="2800" dirty="0">
                <a:cs typeface="Times New Roman" pitchFamily="18" charset="0"/>
              </a:rPr>
              <a:t>Many times, they disobeyed and sinned against God. Their sin was so this time was so bad and disappointing. </a:t>
            </a:r>
          </a:p>
          <a:p>
            <a:pPr marL="441325" indent="-441325" algn="just">
              <a:lnSpc>
                <a:spcPct val="95000"/>
              </a:lnSpc>
              <a:spcAft>
                <a:spcPts val="600"/>
              </a:spcAft>
              <a:buFont typeface="Wingdings" panose="05000000000000000000" pitchFamily="2" charset="2"/>
              <a:buChar char="v"/>
            </a:pPr>
            <a:r>
              <a:rPr lang="en-US" sz="2800" dirty="0">
                <a:cs typeface="Times New Roman" pitchFamily="18" charset="0"/>
              </a:rPr>
              <a:t>They committed double sin of immorality and idolatry. However, there was a man who stood against the evildoers.</a:t>
            </a:r>
          </a:p>
          <a:p>
            <a:pPr marL="441325" indent="-441325" algn="just">
              <a:lnSpc>
                <a:spcPct val="95000"/>
              </a:lnSpc>
              <a:spcAft>
                <a:spcPts val="600"/>
              </a:spcAft>
              <a:buFont typeface="Wingdings" panose="05000000000000000000" pitchFamily="2" charset="2"/>
              <a:buChar char="v"/>
            </a:pPr>
            <a:r>
              <a:rPr lang="en-US" sz="2800" dirty="0"/>
              <a:t>He defended God's righteous standard and was </a:t>
            </a:r>
            <a:r>
              <a:rPr lang="en-US" sz="2800" dirty="0" err="1"/>
              <a:t>honoured</a:t>
            </a:r>
            <a:r>
              <a:rPr lang="en-US" sz="2800" dirty="0"/>
              <a:t>. </a:t>
            </a:r>
            <a:r>
              <a:rPr lang="en-US" sz="2800" dirty="0">
                <a:solidFill>
                  <a:schemeClr val="accent1">
                    <a:lumMod val="75000"/>
                  </a:schemeClr>
                </a:solidFill>
              </a:rPr>
              <a:t>You, too, must stand against sin in your immediate environment.</a:t>
            </a:r>
            <a:endParaRPr lang="en-ZA" sz="2800" dirty="0">
              <a:solidFill>
                <a:schemeClr val="accent1">
                  <a:lumMod val="75000"/>
                </a:schemeClr>
              </a:solidFill>
            </a:endParaRPr>
          </a:p>
        </p:txBody>
      </p:sp>
      <p:sp>
        <p:nvSpPr>
          <p:cNvPr id="2" name="TextBox 1">
            <a:extLst>
              <a:ext uri="{FF2B5EF4-FFF2-40B4-BE49-F238E27FC236}">
                <a16:creationId xmlns:a16="http://schemas.microsoft.com/office/drawing/2014/main" id="{739A1B0C-EB38-7B6B-0027-30CDCFA2356F}"/>
              </a:ext>
            </a:extLst>
          </p:cNvPr>
          <p:cNvSpPr txBox="1"/>
          <p:nvPr/>
        </p:nvSpPr>
        <p:spPr>
          <a:xfrm>
            <a:off x="70268" y="76765"/>
            <a:ext cx="12121732" cy="677108"/>
          </a:xfrm>
          <a:prstGeom prst="rect">
            <a:avLst/>
          </a:prstGeom>
          <a:noFill/>
          <a:ln>
            <a:solidFill>
              <a:schemeClr val="tx1"/>
            </a:solidFill>
          </a:ln>
        </p:spPr>
        <p:txBody>
          <a:bodyPr wrap="square" anchor="ctr">
            <a:spAutoFit/>
          </a:bodyPr>
          <a:lstStyle/>
          <a:p>
            <a:pPr algn="just"/>
            <a:r>
              <a:rPr lang="en-ZA" sz="3800" dirty="0">
                <a:solidFill>
                  <a:srgbClr val="663300"/>
                </a:solidFill>
                <a:effectLst>
                  <a:outerShdw blurRad="38100" dist="38100" dir="2700000" algn="tl">
                    <a:srgbClr val="000000">
                      <a:alpha val="43137"/>
                    </a:srgbClr>
                  </a:outerShdw>
                </a:effectLst>
                <a:latin typeface="+mj-lt"/>
                <a:cs typeface="Times New Roman" pitchFamily="18" charset="0"/>
              </a:rPr>
              <a:t>INTRODUCTION CONT’D</a:t>
            </a:r>
            <a:r>
              <a:rPr lang="en-ZA" sz="3600" dirty="0">
                <a:solidFill>
                  <a:srgbClr val="663300"/>
                </a:solidFill>
                <a:effectLst>
                  <a:outerShdw blurRad="38100" dist="38100" dir="2700000" algn="tl">
                    <a:srgbClr val="000000">
                      <a:alpha val="43137"/>
                    </a:srgbClr>
                  </a:outerShdw>
                </a:effectLst>
                <a:latin typeface="+mj-lt"/>
                <a:cs typeface="Times New Roman" pitchFamily="18" charset="0"/>
              </a:rPr>
              <a:t>. </a:t>
            </a:r>
            <a:endParaRPr lang="en-ZA" sz="3600" dirty="0">
              <a:solidFill>
                <a:srgbClr val="663300"/>
              </a:solidFill>
              <a:effectLst>
                <a:outerShdw blurRad="38100" dist="38100" dir="2700000" algn="tl">
                  <a:srgbClr val="000000">
                    <a:alpha val="43137"/>
                  </a:srgbClr>
                </a:outerShdw>
              </a:effectLst>
              <a:latin typeface="+mj-lt"/>
            </a:endParaRPr>
          </a:p>
        </p:txBody>
      </p:sp>
      <p:pic>
        <p:nvPicPr>
          <p:cNvPr id="3074" name="Picture 2" descr="Premium Photo | Moses leads jews through desert biblical journey to ...">
            <a:extLst>
              <a:ext uri="{FF2B5EF4-FFF2-40B4-BE49-F238E27FC236}">
                <a16:creationId xmlns:a16="http://schemas.microsoft.com/office/drawing/2014/main" id="{91F08E39-97A3-2055-A547-EA335F8122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20" y="1077242"/>
            <a:ext cx="3917756" cy="27062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 Secrets to Overcome Sin - Revive Nations">
            <a:extLst>
              <a:ext uri="{FF2B5EF4-FFF2-40B4-BE49-F238E27FC236}">
                <a16:creationId xmlns:a16="http://schemas.microsoft.com/office/drawing/2014/main" id="{458FF6AD-1983-1A59-01E6-88F3F24F47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2" y="3954979"/>
            <a:ext cx="3989764" cy="285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ppt_y</p:attrName>
                                        </p:attrNameLst>
                                      </p:cBhvr>
                                      <p:tavLst>
                                        <p:tav tm="0">
                                          <p:val>
                                            <p:strVal val="#ppt_y+#ppt_h*1.125000"/>
                                          </p:val>
                                        </p:tav>
                                        <p:tav tm="100000">
                                          <p:val>
                                            <p:strVal val="#ppt_y"/>
                                          </p:val>
                                        </p:tav>
                                      </p:tavLst>
                                    </p:anim>
                                    <p:animEffect transition="in" filter="wipe(up)">
                                      <p:cBhvr>
                                        <p:cTn id="8" dur="500"/>
                                        <p:tgtEl>
                                          <p:spTgt spid="3074"/>
                                        </p:tgtEl>
                                      </p:cBhvr>
                                    </p:animEffect>
                                  </p:childTnLst>
                                </p:cTn>
                              </p:par>
                              <p:par>
                                <p:cTn id="9" presetID="1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p:tgtEl>
                                          <p:spTgt spid="3076"/>
                                        </p:tgtEl>
                                        <p:attrNameLst>
                                          <p:attrName>ppt_y</p:attrName>
                                        </p:attrNameLst>
                                      </p:cBhvr>
                                      <p:tavLst>
                                        <p:tav tm="0">
                                          <p:val>
                                            <p:strVal val="#ppt_y+#ppt_h*1.125000"/>
                                          </p:val>
                                        </p:tav>
                                        <p:tav tm="100000">
                                          <p:val>
                                            <p:strVal val="#ppt_y"/>
                                          </p:val>
                                        </p:tav>
                                      </p:tavLst>
                                    </p:anim>
                                    <p:animEffect transition="in" filter="wipe(up)">
                                      <p:cBhvr>
                                        <p:cTn id="12" dur="500"/>
                                        <p:tgtEl>
                                          <p:spTgt spid="30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F8E902-123A-2CDD-111B-2833554F9933}"/>
              </a:ext>
            </a:extLst>
          </p:cNvPr>
          <p:cNvSpPr>
            <a:spLocks noGrp="1"/>
          </p:cNvSpPr>
          <p:nvPr>
            <p:ph type="title"/>
          </p:nvPr>
        </p:nvSpPr>
        <p:spPr>
          <a:xfrm>
            <a:off x="1002138" y="778768"/>
            <a:ext cx="10477164" cy="1584176"/>
          </a:xfrm>
          <a:prstGeom prst="downArrowCallout">
            <a:avLst>
              <a:gd name="adj1" fmla="val 18729"/>
              <a:gd name="adj2" fmla="val 20610"/>
              <a:gd name="adj3" fmla="val 25000"/>
              <a:gd name="adj4" fmla="val 64977"/>
            </a:avLst>
          </a:prstGeom>
          <a:ln>
            <a:solidFill>
              <a:schemeClr val="tx1"/>
            </a:solidFill>
          </a:ln>
        </p:spPr>
        <p:txBody>
          <a:bodyPr anchor="ctr">
            <a:normAutofit/>
          </a:bodyPr>
          <a:lstStyle/>
          <a:p>
            <a:pPr algn="ctr"/>
            <a:r>
              <a:rPr lang="en-CA" sz="3400" dirty="0">
                <a:solidFill>
                  <a:srgbClr val="663300"/>
                </a:solidFill>
                <a:effectLst>
                  <a:outerShdw blurRad="38100" dist="38100" dir="2700000" algn="tl">
                    <a:srgbClr val="000000">
                      <a:alpha val="43137"/>
                    </a:srgbClr>
                  </a:outerShdw>
                </a:effectLst>
              </a:rPr>
              <a:t>Our study is in three parts:</a:t>
            </a:r>
          </a:p>
        </p:txBody>
      </p:sp>
      <p:graphicFrame>
        <p:nvGraphicFramePr>
          <p:cNvPr id="5" name="Content Placeholder 1">
            <a:extLst>
              <a:ext uri="{FF2B5EF4-FFF2-40B4-BE49-F238E27FC236}">
                <a16:creationId xmlns:a16="http://schemas.microsoft.com/office/drawing/2014/main" id="{D89DB88D-052A-CA8E-E327-2F6018954FA7}"/>
              </a:ext>
            </a:extLst>
          </p:cNvPr>
          <p:cNvGraphicFramePr>
            <a:graphicFrameLocks noGrp="1"/>
          </p:cNvGraphicFramePr>
          <p:nvPr>
            <p:ph idx="1"/>
            <p:extLst>
              <p:ext uri="{D42A27DB-BD31-4B8C-83A1-F6EECF244321}">
                <p14:modId xmlns:p14="http://schemas.microsoft.com/office/powerpoint/2010/main" val="2877433705"/>
              </p:ext>
            </p:extLst>
          </p:nvPr>
        </p:nvGraphicFramePr>
        <p:xfrm>
          <a:off x="898572" y="1570856"/>
          <a:ext cx="1068429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95383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336" y="0"/>
            <a:ext cx="12072664" cy="1107996"/>
          </a:xfrm>
          <a:prstGeom prst="rect">
            <a:avLst/>
          </a:prstGeom>
          <a:ln>
            <a:solidFill>
              <a:schemeClr val="tx1"/>
            </a:solidFill>
          </a:ln>
        </p:spPr>
        <p:txBody>
          <a:bodyPr wrap="square">
            <a:spAutoFit/>
          </a:bodyPr>
          <a:lstStyle/>
          <a:p>
            <a:pPr marL="514350" indent="-514350" algn="just">
              <a:buFont typeface="+mj-lt"/>
              <a:buAutoNum type="arabicPeriod"/>
            </a:pPr>
            <a:r>
              <a:rPr lang="en-ZA" sz="3400" dirty="0">
                <a:solidFill>
                  <a:srgbClr val="663300"/>
                </a:solidFill>
                <a:effectLst>
                  <a:outerShdw blurRad="38100" dist="38100" dir="2700000" algn="tl">
                    <a:srgbClr val="000000">
                      <a:alpha val="43137"/>
                    </a:srgbClr>
                  </a:outerShdw>
                </a:effectLst>
              </a:rPr>
              <a:t>ISRAEL’S DISOBEDIENCE TO GOD’S COMMANDMENT: </a:t>
            </a:r>
            <a:r>
              <a:rPr lang="en-US" sz="3200" dirty="0">
                <a:solidFill>
                  <a:srgbClr val="0000CC"/>
                </a:solidFill>
                <a:cs typeface="Times New Roman" pitchFamily="18" charset="0"/>
              </a:rPr>
              <a:t>Num. 25:1-3,6; Exodus 20:14,3-5; 1 Corinthians 10:7,8</a:t>
            </a:r>
            <a:endParaRPr lang="en-ZA" sz="3200" dirty="0">
              <a:solidFill>
                <a:srgbClr val="0000CC"/>
              </a:solidFill>
              <a:cs typeface="Times New Roman" pitchFamily="18" charset="0"/>
            </a:endParaRPr>
          </a:p>
        </p:txBody>
      </p:sp>
      <p:sp>
        <p:nvSpPr>
          <p:cNvPr id="4" name="TextBox 3"/>
          <p:cNvSpPr txBox="1"/>
          <p:nvPr/>
        </p:nvSpPr>
        <p:spPr>
          <a:xfrm>
            <a:off x="3903458" y="1196752"/>
            <a:ext cx="8172000" cy="5652000"/>
          </a:xfrm>
          <a:prstGeom prst="rect">
            <a:avLst/>
          </a:prstGeom>
          <a:noFill/>
        </p:spPr>
        <p:txBody>
          <a:bodyPr wrap="square" rtlCol="0">
            <a:spAutoFit/>
          </a:bodyPr>
          <a:lstStyle/>
          <a:p>
            <a:pPr marL="450850" indent="-450850" algn="just">
              <a:lnSpc>
                <a:spcPct val="108000"/>
              </a:lnSpc>
              <a:spcAft>
                <a:spcPts val="600"/>
              </a:spcAft>
              <a:buFont typeface="Wingdings" panose="05000000000000000000" pitchFamily="2" charset="2"/>
              <a:buChar char="v"/>
            </a:pPr>
            <a:r>
              <a:rPr lang="en-US" sz="2750" dirty="0">
                <a:solidFill>
                  <a:srgbClr val="0000CC"/>
                </a:solidFill>
                <a:cs typeface="Times New Roman" pitchFamily="18" charset="0"/>
              </a:rPr>
              <a:t>“Thou shalt not bow down thyself to them, nor serve them: for I the LORD thy God am a jealous God, visiting the iniquity of the fathers upon the children unto the third and fourth generation of them that hate God. me; Thou shalt not commit adultery" </a:t>
            </a:r>
            <a:r>
              <a:rPr lang="en-US" sz="2750" dirty="0">
                <a:effectLst>
                  <a:outerShdw blurRad="38100" dist="38100" dir="2700000" algn="tl">
                    <a:srgbClr val="000000">
                      <a:alpha val="43137"/>
                    </a:srgbClr>
                  </a:outerShdw>
                </a:effectLst>
                <a:cs typeface="Times New Roman" pitchFamily="18" charset="0"/>
              </a:rPr>
              <a:t>(Exodus 20:3,5,14).</a:t>
            </a:r>
          </a:p>
          <a:p>
            <a:pPr marL="450850" indent="-450850" algn="just">
              <a:lnSpc>
                <a:spcPct val="108000"/>
              </a:lnSpc>
              <a:spcAft>
                <a:spcPts val="600"/>
              </a:spcAft>
              <a:buFont typeface="Wingdings" panose="05000000000000000000" pitchFamily="2" charset="2"/>
              <a:buChar char="v"/>
            </a:pPr>
            <a:r>
              <a:rPr lang="en-US" sz="2750" dirty="0">
                <a:cs typeface="Times New Roman" pitchFamily="18" charset="0"/>
              </a:rPr>
              <a:t> These commandments were the direct words from God, which He wrote on two tablets of stone that He gave to Israel through Moses, their leader.</a:t>
            </a:r>
          </a:p>
          <a:p>
            <a:pPr marL="450850" indent="-450850" algn="just">
              <a:lnSpc>
                <a:spcPct val="108000"/>
              </a:lnSpc>
              <a:spcAft>
                <a:spcPts val="600"/>
              </a:spcAft>
              <a:buFont typeface="Wingdings" panose="05000000000000000000" pitchFamily="2" charset="2"/>
              <a:buChar char="v"/>
            </a:pPr>
            <a:r>
              <a:rPr lang="en-US" sz="2750" dirty="0">
                <a:cs typeface="Times New Roman" pitchFamily="18" charset="0"/>
              </a:rPr>
              <a:t> It was a very clear instruction that was repeated over and over in other books of the Bible.</a:t>
            </a:r>
            <a:endParaRPr lang="en-ZA" sz="2750" dirty="0">
              <a:cs typeface="Times New Roman" pitchFamily="18" charset="0"/>
            </a:endParaRPr>
          </a:p>
        </p:txBody>
      </p:sp>
      <p:pic>
        <p:nvPicPr>
          <p:cNvPr id="4100" name="Picture 4" descr="Image result for the commandments">
            <a:extLst>
              <a:ext uri="{FF2B5EF4-FFF2-40B4-BE49-F238E27FC236}">
                <a16:creationId xmlns:a16="http://schemas.microsoft.com/office/drawing/2014/main" id="{8BEDCCFD-5225-15A1-F720-29480D088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8" y="1556792"/>
            <a:ext cx="3600400" cy="4873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 y="0"/>
            <a:ext cx="12100560" cy="1138773"/>
          </a:xfrm>
          <a:prstGeom prst="rect">
            <a:avLst/>
          </a:prstGeom>
          <a:ln>
            <a:solidFill>
              <a:schemeClr val="tx1"/>
            </a:solidFill>
          </a:ln>
        </p:spPr>
        <p:txBody>
          <a:bodyPr wrap="square">
            <a:spAutoFit/>
          </a:bodyPr>
          <a:lstStyle/>
          <a:p>
            <a:pPr marL="625475" indent="-625475" algn="just">
              <a:buFont typeface="+mj-lt"/>
              <a:buAutoNum type="arabicPeriod"/>
            </a:pPr>
            <a:r>
              <a:rPr lang="en-ZA" sz="3400" dirty="0">
                <a:solidFill>
                  <a:srgbClr val="663300"/>
                </a:solidFill>
                <a:effectLst>
                  <a:outerShdw blurRad="38100" dist="38100" dir="2700000" algn="tl">
                    <a:srgbClr val="000000">
                      <a:alpha val="43137"/>
                    </a:srgbClr>
                  </a:outerShdw>
                </a:effectLst>
              </a:rPr>
              <a:t>ISRAEL’S DISOBEDIENCE TO GOD’S COMMANDMENT </a:t>
            </a:r>
            <a:r>
              <a:rPr lang="en-ZA" sz="3400" dirty="0">
                <a:solidFill>
                  <a:srgbClr val="663300"/>
                </a:solidFill>
                <a:effectLst>
                  <a:outerShdw blurRad="38100" dist="38100" dir="2700000" algn="tl">
                    <a:srgbClr val="000000">
                      <a:alpha val="43137"/>
                    </a:srgbClr>
                  </a:outerShdw>
                </a:effectLst>
                <a:cs typeface="Times New Roman" pitchFamily="18" charset="0"/>
              </a:rPr>
              <a:t>CONT’D.</a:t>
            </a:r>
            <a:endParaRPr lang="en-ZA" sz="3400" dirty="0">
              <a:solidFill>
                <a:srgbClr val="0000CC"/>
              </a:solidFill>
              <a:effectLst>
                <a:outerShdw blurRad="38100" dist="38100" dir="2700000" algn="tl">
                  <a:srgbClr val="000000">
                    <a:alpha val="43137"/>
                  </a:srgbClr>
                </a:outerShdw>
              </a:effectLst>
              <a:cs typeface="Times New Roman" pitchFamily="18" charset="0"/>
            </a:endParaRPr>
          </a:p>
        </p:txBody>
      </p:sp>
      <p:sp>
        <p:nvSpPr>
          <p:cNvPr id="4" name="TextBox 3"/>
          <p:cNvSpPr txBox="1"/>
          <p:nvPr/>
        </p:nvSpPr>
        <p:spPr>
          <a:xfrm>
            <a:off x="551384" y="1138773"/>
            <a:ext cx="11549176" cy="5570756"/>
          </a:xfrm>
          <a:prstGeom prst="rect">
            <a:avLst/>
          </a:prstGeom>
          <a:noFill/>
        </p:spPr>
        <p:txBody>
          <a:bodyPr wrap="square" rtlCol="0">
            <a:spAutoFit/>
          </a:bodyPr>
          <a:lstStyle/>
          <a:p>
            <a:pPr marL="457200" indent="-457200" algn="just">
              <a:lnSpc>
                <a:spcPct val="114000"/>
              </a:lnSpc>
              <a:spcAft>
                <a:spcPts val="600"/>
              </a:spcAft>
              <a:buFont typeface="Wingdings" panose="05000000000000000000" pitchFamily="2" charset="2"/>
              <a:buChar char="v"/>
            </a:pPr>
            <a:r>
              <a:rPr lang="en-US" sz="2700" dirty="0">
                <a:cs typeface="Times New Roman" pitchFamily="18" charset="0"/>
              </a:rPr>
              <a:t>Not long after receiving the commandments, the children of Israel forgot about it and went into immorality and idol-worship. </a:t>
            </a:r>
          </a:p>
          <a:p>
            <a:pPr marL="457200" indent="-457200" algn="just">
              <a:lnSpc>
                <a:spcPct val="114000"/>
              </a:lnSpc>
              <a:spcAft>
                <a:spcPts val="600"/>
              </a:spcAft>
              <a:buFont typeface="Wingdings" panose="05000000000000000000" pitchFamily="2" charset="2"/>
              <a:buChar char="v"/>
            </a:pPr>
            <a:r>
              <a:rPr lang="en-US" sz="2700" dirty="0">
                <a:cs typeface="Times New Roman" pitchFamily="18" charset="0"/>
              </a:rPr>
              <a:t>Immorality includes: fornication, adultery, prostitution or harlotry, Idolatry on the other hand is worshipping of man-made gods like carved woods, stones, images and evil spirits. </a:t>
            </a:r>
          </a:p>
          <a:p>
            <a:pPr marL="457200" indent="-457200" algn="just">
              <a:lnSpc>
                <a:spcPct val="114000"/>
              </a:lnSpc>
              <a:spcAft>
                <a:spcPts val="600"/>
              </a:spcAft>
              <a:buFont typeface="Wingdings" panose="05000000000000000000" pitchFamily="2" charset="2"/>
              <a:buChar char="v"/>
            </a:pPr>
            <a:r>
              <a:rPr lang="en-US" sz="2700" dirty="0">
                <a:cs typeface="Times New Roman" pitchFamily="18" charset="0"/>
              </a:rPr>
              <a:t>God hates these two sins. Anyone who commits immorality defiles and destroys his/her own body, which is the temple of God.</a:t>
            </a:r>
          </a:p>
          <a:p>
            <a:pPr marL="457200" indent="-457200" algn="just">
              <a:lnSpc>
                <a:spcPct val="114000"/>
              </a:lnSpc>
              <a:spcAft>
                <a:spcPts val="600"/>
              </a:spcAft>
              <a:buFont typeface="Wingdings" panose="05000000000000000000" pitchFamily="2" charset="2"/>
              <a:buChar char="v"/>
            </a:pPr>
            <a:r>
              <a:rPr lang="en-US" sz="2700" dirty="0">
                <a:solidFill>
                  <a:srgbClr val="0000CC"/>
                </a:solidFill>
                <a:cs typeface="Times New Roman" pitchFamily="18" charset="0"/>
              </a:rPr>
              <a:t>“Flee fornication. Every sin that a man doeth is without the body; but he that committeth fornication </a:t>
            </a:r>
            <a:r>
              <a:rPr lang="en-US" sz="2700" dirty="0" err="1">
                <a:solidFill>
                  <a:srgbClr val="0000CC"/>
                </a:solidFill>
                <a:cs typeface="Times New Roman" pitchFamily="18" charset="0"/>
              </a:rPr>
              <a:t>sinneth</a:t>
            </a:r>
            <a:r>
              <a:rPr lang="en-US" sz="2700" dirty="0">
                <a:solidFill>
                  <a:srgbClr val="0000CC"/>
                </a:solidFill>
                <a:cs typeface="Times New Roman" pitchFamily="18" charset="0"/>
              </a:rPr>
              <a:t> against his own body" </a:t>
            </a:r>
            <a:r>
              <a:rPr lang="en-US" sz="2700" dirty="0">
                <a:cs typeface="Times New Roman" pitchFamily="18" charset="0"/>
              </a:rPr>
              <a:t>(1 Cor. 6:18).</a:t>
            </a:r>
          </a:p>
          <a:p>
            <a:pPr marL="457200" indent="-457200" algn="just">
              <a:lnSpc>
                <a:spcPct val="114000"/>
              </a:lnSpc>
              <a:spcAft>
                <a:spcPts val="600"/>
              </a:spcAft>
              <a:buFont typeface="Wingdings" panose="05000000000000000000" pitchFamily="2" charset="2"/>
              <a:buChar char="v"/>
            </a:pPr>
            <a:r>
              <a:rPr lang="en-US" sz="2700" dirty="0">
                <a:solidFill>
                  <a:srgbClr val="000000"/>
                </a:solidFill>
                <a:cs typeface="Times New Roman" pitchFamily="18" charset="0"/>
              </a:rPr>
              <a:t>Idol worship is a mark of rebellion against the authority and the ownership of God over our lives.</a:t>
            </a:r>
          </a:p>
        </p:txBody>
      </p:sp>
    </p:spTree>
    <p:extLst>
      <p:ext uri="{BB962C8B-B14F-4D97-AF65-F5344CB8AC3E}">
        <p14:creationId xmlns:p14="http://schemas.microsoft.com/office/powerpoint/2010/main" val="90803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8A1E-68DE-B0E5-9698-80CC4BC950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8A6FE4-1A32-5873-402C-9F7DB98E45AD}"/>
              </a:ext>
            </a:extLst>
          </p:cNvPr>
          <p:cNvSpPr txBox="1"/>
          <p:nvPr/>
        </p:nvSpPr>
        <p:spPr>
          <a:xfrm>
            <a:off x="4295800" y="1268760"/>
            <a:ext cx="7698478" cy="5493812"/>
          </a:xfrm>
          <a:prstGeom prst="rect">
            <a:avLst/>
          </a:prstGeom>
          <a:noFill/>
        </p:spPr>
        <p:txBody>
          <a:bodyPr wrap="square" rtlCol="0">
            <a:spAutoFit/>
          </a:bodyPr>
          <a:lstStyle/>
          <a:p>
            <a:pPr marL="457200" indent="-457200" algn="just">
              <a:lnSpc>
                <a:spcPct val="114000"/>
              </a:lnSpc>
              <a:spcAft>
                <a:spcPts val="600"/>
              </a:spcAft>
              <a:buFont typeface="Wingdings" panose="05000000000000000000" pitchFamily="2" charset="2"/>
              <a:buChar char="Ø"/>
            </a:pPr>
            <a:r>
              <a:rPr lang="en-US" sz="2700" dirty="0"/>
              <a:t>As Israel journeyed to the Promised Land, they came to Shittim, where they needed to stay for some time before they continued their journey. </a:t>
            </a:r>
          </a:p>
          <a:p>
            <a:pPr marL="457200" indent="-457200" algn="just">
              <a:lnSpc>
                <a:spcPct val="114000"/>
              </a:lnSpc>
              <a:spcAft>
                <a:spcPts val="600"/>
              </a:spcAft>
              <a:buFont typeface="Wingdings" panose="05000000000000000000" pitchFamily="2" charset="2"/>
              <a:buChar char="Ø"/>
            </a:pPr>
            <a:r>
              <a:rPr lang="en-US" sz="2700" dirty="0"/>
              <a:t>There, they started committing immorality with the daughters of Moab.</a:t>
            </a:r>
          </a:p>
          <a:p>
            <a:pPr marL="457200" indent="-457200" algn="just">
              <a:lnSpc>
                <a:spcPct val="114000"/>
              </a:lnSpc>
              <a:spcAft>
                <a:spcPts val="600"/>
              </a:spcAft>
              <a:buFont typeface="Wingdings" panose="05000000000000000000" pitchFamily="2" charset="2"/>
              <a:buChar char="Ø"/>
            </a:pPr>
            <a:r>
              <a:rPr lang="en-US" sz="2700" dirty="0"/>
              <a:t>They also joined those people to worship their idols, ate food sacrificed to those idols and bowed down to the idols of the people. </a:t>
            </a:r>
          </a:p>
          <a:p>
            <a:pPr marL="457200" indent="-457200" algn="just">
              <a:lnSpc>
                <a:spcPct val="114000"/>
              </a:lnSpc>
              <a:spcAft>
                <a:spcPts val="600"/>
              </a:spcAft>
              <a:buFont typeface="Wingdings" panose="05000000000000000000" pitchFamily="2" charset="2"/>
              <a:buChar char="Ø"/>
            </a:pPr>
            <a:r>
              <a:rPr lang="en-US" sz="2700" dirty="0"/>
              <a:t>It was a very bad and grievous sin in the sight of God.</a:t>
            </a:r>
          </a:p>
        </p:txBody>
      </p:sp>
      <p:sp>
        <p:nvSpPr>
          <p:cNvPr id="2" name="Rectangle 1">
            <a:extLst>
              <a:ext uri="{FF2B5EF4-FFF2-40B4-BE49-F238E27FC236}">
                <a16:creationId xmlns:a16="http://schemas.microsoft.com/office/drawing/2014/main" id="{458B9598-4F1A-BE07-7C99-E146D92D4BC9}"/>
              </a:ext>
            </a:extLst>
          </p:cNvPr>
          <p:cNvSpPr/>
          <p:nvPr/>
        </p:nvSpPr>
        <p:spPr>
          <a:xfrm>
            <a:off x="191344" y="0"/>
            <a:ext cx="12000656" cy="1138773"/>
          </a:xfrm>
          <a:prstGeom prst="rect">
            <a:avLst/>
          </a:prstGeom>
          <a:ln>
            <a:solidFill>
              <a:schemeClr val="tx1"/>
            </a:solidFill>
          </a:ln>
        </p:spPr>
        <p:txBody>
          <a:bodyPr wrap="square">
            <a:spAutoFit/>
          </a:bodyPr>
          <a:lstStyle/>
          <a:p>
            <a:pPr marL="457200" indent="-457200" algn="just">
              <a:buFont typeface="+mj-lt"/>
              <a:buAutoNum type="arabicPeriod"/>
            </a:pPr>
            <a:r>
              <a:rPr lang="en-ZA" sz="3400" dirty="0">
                <a:solidFill>
                  <a:srgbClr val="663300"/>
                </a:solidFill>
                <a:effectLst>
                  <a:outerShdw blurRad="38100" dist="38100" dir="2700000" algn="tl">
                    <a:srgbClr val="000000">
                      <a:alpha val="43137"/>
                    </a:srgbClr>
                  </a:outerShdw>
                </a:effectLst>
              </a:rPr>
              <a:t>ISRAEL’S DISOBEDIENCE TO GOD’S COMMANDMENT </a:t>
            </a:r>
            <a:r>
              <a:rPr lang="en-ZA" sz="3400" dirty="0">
                <a:solidFill>
                  <a:srgbClr val="663300"/>
                </a:solidFill>
                <a:effectLst>
                  <a:outerShdw blurRad="38100" dist="38100" dir="2700000" algn="tl">
                    <a:srgbClr val="000000">
                      <a:alpha val="43137"/>
                    </a:srgbClr>
                  </a:outerShdw>
                </a:effectLst>
                <a:cs typeface="Times New Roman" pitchFamily="18" charset="0"/>
              </a:rPr>
              <a:t>CONT’D</a:t>
            </a:r>
            <a:r>
              <a:rPr lang="en-ZA" sz="3400" dirty="0">
                <a:solidFill>
                  <a:srgbClr val="663300"/>
                </a:solidFill>
                <a:effectLst>
                  <a:outerShdw blurRad="38100" dist="38100" dir="2700000" algn="tl">
                    <a:srgbClr val="000000">
                      <a:alpha val="43137"/>
                    </a:srgbClr>
                  </a:outerShdw>
                </a:effectLst>
              </a:rPr>
              <a:t>.</a:t>
            </a:r>
            <a:endParaRPr lang="en-ZA" sz="3400" dirty="0">
              <a:solidFill>
                <a:srgbClr val="0000CC"/>
              </a:solidFill>
              <a:effectLst>
                <a:outerShdw blurRad="38100" dist="38100" dir="2700000" algn="tl">
                  <a:srgbClr val="000000">
                    <a:alpha val="43137"/>
                  </a:srgbClr>
                </a:outerShdw>
              </a:effectLst>
              <a:cs typeface="Times New Roman" pitchFamily="18" charset="0"/>
            </a:endParaRPr>
          </a:p>
        </p:txBody>
      </p:sp>
      <p:sp>
        <p:nvSpPr>
          <p:cNvPr id="6" name="AutoShape 4" descr="9 of The World's Greatest Ancient Cities - WorldAtlas">
            <a:extLst>
              <a:ext uri="{FF2B5EF4-FFF2-40B4-BE49-F238E27FC236}">
                <a16:creationId xmlns:a16="http://schemas.microsoft.com/office/drawing/2014/main" id="{70FFFA27-7616-FC0D-5523-40A8AE15B2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2" descr="Jesus White Robe Stretching Hand Blue Background Asking Lord Help Stock Photo by ©motortion ...">
            <a:extLst>
              <a:ext uri="{FF2B5EF4-FFF2-40B4-BE49-F238E27FC236}">
                <a16:creationId xmlns:a16="http://schemas.microsoft.com/office/drawing/2014/main" id="{03E85AA0-8155-2CDB-C6AB-A9CB13744AC7}"/>
              </a:ext>
            </a:extLst>
          </p:cNvPr>
          <p:cNvPicPr>
            <a:picLocks noChangeAspect="1" noChangeArrowheads="1"/>
          </p:cNvPicPr>
          <p:nvPr/>
        </p:nvPicPr>
        <p:blipFill>
          <a:blip r:embed="rId2" cstate="print"/>
          <a:srcRect l="40085"/>
          <a:stretch/>
        </p:blipFill>
        <p:spPr bwMode="auto">
          <a:xfrm>
            <a:off x="197722" y="1268760"/>
            <a:ext cx="4098078" cy="5387166"/>
          </a:xfrm>
          <a:prstGeom prst="rect">
            <a:avLst/>
          </a:prstGeom>
          <a:noFill/>
        </p:spPr>
      </p:pic>
    </p:spTree>
    <p:extLst>
      <p:ext uri="{BB962C8B-B14F-4D97-AF65-F5344CB8AC3E}">
        <p14:creationId xmlns:p14="http://schemas.microsoft.com/office/powerpoint/2010/main" val="8378526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960" y="1196752"/>
            <a:ext cx="7508224" cy="5703869"/>
          </a:xfrm>
          <a:prstGeom prst="rect">
            <a:avLst/>
          </a:prstGeom>
          <a:noFill/>
        </p:spPr>
        <p:txBody>
          <a:bodyPr wrap="square" rtlCol="0">
            <a:spAutoFit/>
          </a:bodyPr>
          <a:lstStyle/>
          <a:p>
            <a:pPr marL="342900" indent="-342900" algn="just">
              <a:lnSpc>
                <a:spcPct val="102000"/>
              </a:lnSpc>
              <a:spcAft>
                <a:spcPts val="600"/>
              </a:spcAft>
              <a:buFont typeface="Wingdings" panose="05000000000000000000" pitchFamily="2" charset="2"/>
              <a:buChar char="Ø"/>
            </a:pPr>
            <a:r>
              <a:rPr lang="en-US" sz="2650" dirty="0"/>
              <a:t>Before this time, Balaam had tried to curse the children of Israel, but he could not because God was with them. God protected them from the curses of Balaam.</a:t>
            </a:r>
          </a:p>
          <a:p>
            <a:pPr marL="342900" indent="-342900" algn="just">
              <a:lnSpc>
                <a:spcPct val="102000"/>
              </a:lnSpc>
              <a:spcAft>
                <a:spcPts val="600"/>
              </a:spcAft>
              <a:buFont typeface="Wingdings" panose="05000000000000000000" pitchFamily="2" charset="2"/>
              <a:buChar char="Ø"/>
            </a:pPr>
            <a:r>
              <a:rPr lang="en-US" sz="2650" dirty="0"/>
              <a:t>So, Balaam counselled Balak, the king of Moab, to send the daughters of the land to entice the children of Israel to commit immorality. Israel yielded to the temptation and committed a great sin against the Lord.</a:t>
            </a:r>
          </a:p>
          <a:p>
            <a:pPr marL="342900" indent="-342900" algn="just">
              <a:lnSpc>
                <a:spcPct val="102000"/>
              </a:lnSpc>
              <a:spcAft>
                <a:spcPts val="600"/>
              </a:spcAft>
              <a:buFont typeface="Wingdings" panose="05000000000000000000" pitchFamily="2" charset="2"/>
              <a:buChar char="Ø"/>
            </a:pPr>
            <a:r>
              <a:rPr lang="en-US" sz="2650" dirty="0"/>
              <a:t>A songwriter counselled, "Yield not to temptation, for yielding is sin." </a:t>
            </a:r>
          </a:p>
          <a:p>
            <a:pPr marL="342900" indent="-342900" algn="just">
              <a:lnSpc>
                <a:spcPct val="102000"/>
              </a:lnSpc>
              <a:spcAft>
                <a:spcPts val="600"/>
              </a:spcAft>
              <a:buFont typeface="Wingdings" panose="05000000000000000000" pitchFamily="2" charset="2"/>
              <a:buChar char="Ø"/>
            </a:pPr>
            <a:r>
              <a:rPr lang="en-US" sz="2650" dirty="0"/>
              <a:t>The Bible says, </a:t>
            </a:r>
            <a:r>
              <a:rPr lang="en-US" sz="2650" dirty="0">
                <a:solidFill>
                  <a:srgbClr val="0000CC"/>
                </a:solidFill>
              </a:rPr>
              <a:t>"My son, if sinners entice thee, consent thou not" </a:t>
            </a:r>
            <a:r>
              <a:rPr lang="en-US" sz="2650" dirty="0"/>
              <a:t>(</a:t>
            </a:r>
            <a:r>
              <a:rPr lang="en-US" sz="2650" dirty="0">
                <a:effectLst>
                  <a:outerShdw blurRad="38100" dist="38100" dir="2700000" algn="tl">
                    <a:srgbClr val="000000">
                      <a:alpha val="43137"/>
                    </a:srgbClr>
                  </a:outerShdw>
                </a:effectLst>
              </a:rPr>
              <a:t>Proverbs 1:10</a:t>
            </a:r>
            <a:r>
              <a:rPr lang="en-US" sz="2650" dirty="0"/>
              <a:t>).</a:t>
            </a:r>
          </a:p>
        </p:txBody>
      </p:sp>
      <p:sp>
        <p:nvSpPr>
          <p:cNvPr id="2" name="Rectangle 1">
            <a:extLst>
              <a:ext uri="{FF2B5EF4-FFF2-40B4-BE49-F238E27FC236}">
                <a16:creationId xmlns:a16="http://schemas.microsoft.com/office/drawing/2014/main" id="{75EEE82E-FCF6-6F5A-6B01-289EC801654B}"/>
              </a:ext>
            </a:extLst>
          </p:cNvPr>
          <p:cNvSpPr/>
          <p:nvPr/>
        </p:nvSpPr>
        <p:spPr>
          <a:xfrm>
            <a:off x="263352" y="0"/>
            <a:ext cx="11928648" cy="1080000"/>
          </a:xfrm>
          <a:prstGeom prst="rect">
            <a:avLst/>
          </a:prstGeom>
          <a:ln>
            <a:solidFill>
              <a:schemeClr val="tx1"/>
            </a:solidFill>
          </a:ln>
        </p:spPr>
        <p:txBody>
          <a:bodyPr wrap="square">
            <a:spAutoFit/>
          </a:bodyPr>
          <a:lstStyle/>
          <a:p>
            <a:pPr marL="457200" indent="-457200" algn="just">
              <a:buFont typeface="+mj-lt"/>
              <a:buAutoNum type="arabicPeriod"/>
            </a:pPr>
            <a:r>
              <a:rPr lang="en-ZA" sz="3400" dirty="0">
                <a:solidFill>
                  <a:srgbClr val="663300"/>
                </a:solidFill>
                <a:effectLst>
                  <a:outerShdw blurRad="38100" dist="38100" dir="2700000" algn="tl">
                    <a:srgbClr val="000000">
                      <a:alpha val="43137"/>
                    </a:srgbClr>
                  </a:outerShdw>
                </a:effectLst>
              </a:rPr>
              <a:t>ISRAEL’S DISOBEDIENCE TO GOD’S COMMANDMENT </a:t>
            </a:r>
            <a:r>
              <a:rPr lang="en-ZA" sz="3400" dirty="0">
                <a:solidFill>
                  <a:srgbClr val="663300"/>
                </a:solidFill>
                <a:effectLst>
                  <a:outerShdw blurRad="38100" dist="38100" dir="2700000" algn="tl">
                    <a:srgbClr val="000000">
                      <a:alpha val="43137"/>
                    </a:srgbClr>
                  </a:outerShdw>
                </a:effectLst>
                <a:cs typeface="Times New Roman" pitchFamily="18" charset="0"/>
              </a:rPr>
              <a:t>CONT’D.</a:t>
            </a:r>
            <a:endParaRPr lang="en-ZA" sz="3400" dirty="0">
              <a:solidFill>
                <a:srgbClr val="0000CC"/>
              </a:solidFill>
              <a:effectLst>
                <a:outerShdw blurRad="38100" dist="38100" dir="2700000" algn="tl">
                  <a:srgbClr val="000000">
                    <a:alpha val="43137"/>
                  </a:srgbClr>
                </a:outerShdw>
              </a:effectLst>
              <a:cs typeface="Times New Roman" pitchFamily="18" charset="0"/>
            </a:endParaRPr>
          </a:p>
        </p:txBody>
      </p:sp>
      <p:pic>
        <p:nvPicPr>
          <p:cNvPr id="6148" name="Picture 4" descr="God is protecting us | #motivation #inspiration #education #God #Jesus ...">
            <a:extLst>
              <a:ext uri="{FF2B5EF4-FFF2-40B4-BE49-F238E27FC236}">
                <a16:creationId xmlns:a16="http://schemas.microsoft.com/office/drawing/2014/main" id="{CBFF0E05-4E05-06FA-BBE2-C452830CE6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0" y="1196752"/>
            <a:ext cx="417646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balaam and balak counse;">
            <a:extLst>
              <a:ext uri="{FF2B5EF4-FFF2-40B4-BE49-F238E27FC236}">
                <a16:creationId xmlns:a16="http://schemas.microsoft.com/office/drawing/2014/main" id="{2335C4AA-B863-055F-7E61-88935A7C8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00" y="3919027"/>
            <a:ext cx="4176464" cy="282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659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p:tgtEl>
                                          <p:spTgt spid="6148"/>
                                        </p:tgtEl>
                                        <p:attrNameLst>
                                          <p:attrName>ppt_y</p:attrName>
                                        </p:attrNameLst>
                                      </p:cBhvr>
                                      <p:tavLst>
                                        <p:tav tm="0">
                                          <p:val>
                                            <p:strVal val="#ppt_y+#ppt_h*1.125000"/>
                                          </p:val>
                                        </p:tav>
                                        <p:tav tm="100000">
                                          <p:val>
                                            <p:strVal val="#ppt_y"/>
                                          </p:val>
                                        </p:tav>
                                      </p:tavLst>
                                    </p:anim>
                                    <p:animEffect transition="in" filter="wipe(up)">
                                      <p:cBhvr>
                                        <p:cTn id="12" dur="500"/>
                                        <p:tgtEl>
                                          <p:spTgt spid="6148"/>
                                        </p:tgtEl>
                                      </p:cBhvr>
                                    </p:animEffect>
                                  </p:childTnLst>
                                </p:cTn>
                              </p:par>
                              <p:par>
                                <p:cTn id="13" presetID="12" presetClass="entr" presetSubtype="4" fill="hold" nodeType="withEffect">
                                  <p:stCondLst>
                                    <p:cond delay="0"/>
                                  </p:stCondLst>
                                  <p:childTnLst>
                                    <p:set>
                                      <p:cBhvr>
                                        <p:cTn id="14" dur="1" fill="hold">
                                          <p:stCondLst>
                                            <p:cond delay="0"/>
                                          </p:stCondLst>
                                        </p:cTn>
                                        <p:tgtEl>
                                          <p:spTgt spid="6152"/>
                                        </p:tgtEl>
                                        <p:attrNameLst>
                                          <p:attrName>style.visibility</p:attrName>
                                        </p:attrNameLst>
                                      </p:cBhvr>
                                      <p:to>
                                        <p:strVal val="visible"/>
                                      </p:to>
                                    </p:set>
                                    <p:anim calcmode="lin" valueType="num">
                                      <p:cBhvr additive="base">
                                        <p:cTn id="15" dur="500"/>
                                        <p:tgtEl>
                                          <p:spTgt spid="6152"/>
                                        </p:tgtEl>
                                        <p:attrNameLst>
                                          <p:attrName>ppt_y</p:attrName>
                                        </p:attrNameLst>
                                      </p:cBhvr>
                                      <p:tavLst>
                                        <p:tav tm="0">
                                          <p:val>
                                            <p:strVal val="#ppt_y+#ppt_h*1.125000"/>
                                          </p:val>
                                        </p:tav>
                                        <p:tav tm="100000">
                                          <p:val>
                                            <p:strVal val="#ppt_y"/>
                                          </p:val>
                                        </p:tav>
                                      </p:tavLst>
                                    </p:anim>
                                    <p:animEffect transition="in" filter="wipe(up)">
                                      <p:cBhvr>
                                        <p:cTn id="16" dur="500"/>
                                        <p:tgtEl>
                                          <p:spTgt spid="615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ustom 5">
      <a:majorFont>
        <a:latin typeface="Arial"/>
        <a:ea typeface=""/>
        <a:cs typeface=""/>
      </a:majorFont>
      <a:minorFont>
        <a:latin typeface="Arial"/>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665ca17-a361-4090-adb0-dff861d5fe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A43F9C16796D4091CBDF08EB933E01" ma:contentTypeVersion="10" ma:contentTypeDescription="Create a new document." ma:contentTypeScope="" ma:versionID="4e7c0a55ed29aef778fd590d4507a993">
  <xsd:schema xmlns:xsd="http://www.w3.org/2001/XMLSchema" xmlns:xs="http://www.w3.org/2001/XMLSchema" xmlns:p="http://schemas.microsoft.com/office/2006/metadata/properties" xmlns:ns3="8665ca17-a361-4090-adb0-dff861d5feec" targetNamespace="http://schemas.microsoft.com/office/2006/metadata/properties" ma:root="true" ma:fieldsID="b1695bcd361a6d2c8455885f7d6c57dc" ns3:_="">
    <xsd:import namespace="8665ca17-a361-4090-adb0-dff861d5feec"/>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5ca17-a361-4090-adb0-dff861d5f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853B2-B132-48F2-8976-BB4B51860A42}">
  <ds:schemaRef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8665ca17-a361-4090-adb0-dff861d5feec"/>
    <ds:schemaRef ds:uri="http://purl.org/dc/elements/1.1/"/>
  </ds:schemaRefs>
</ds:datastoreItem>
</file>

<file path=customXml/itemProps2.xml><?xml version="1.0" encoding="utf-8"?>
<ds:datastoreItem xmlns:ds="http://schemas.openxmlformats.org/officeDocument/2006/customXml" ds:itemID="{692839BD-0E67-4735-A4DC-D9F479CF4929}">
  <ds:schemaRefs>
    <ds:schemaRef ds:uri="http://schemas.microsoft.com/sharepoint/v3/contenttype/forms"/>
  </ds:schemaRefs>
</ds:datastoreItem>
</file>

<file path=customXml/itemProps3.xml><?xml version="1.0" encoding="utf-8"?>
<ds:datastoreItem xmlns:ds="http://schemas.openxmlformats.org/officeDocument/2006/customXml" ds:itemID="{1DB75DC7-AAF7-43B2-8C6C-8E71E1327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5ca17-a361-4090-adb0-dff861d5fe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13379</TotalTime>
  <Words>2052</Words>
  <Application>Microsoft Office PowerPoint</Application>
  <PresentationFormat>Widescreen</PresentationFormat>
  <Paragraphs>110</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Times New Roman</vt:lpstr>
      <vt:lpstr>Wingdings</vt:lpstr>
      <vt:lpstr>Wingdings 3</vt:lpstr>
      <vt:lpstr>Wisp</vt:lpstr>
      <vt:lpstr>ISRAEL'S SIN AND THE ZEAL OF PHINEHAS  TEXT: Numbers 28: 1-18</vt:lpstr>
      <vt:lpstr>PowerPoint Presentation</vt:lpstr>
      <vt:lpstr>PowerPoint Presentation</vt:lpstr>
      <vt:lpstr>PowerPoint Presentation</vt:lpstr>
      <vt:lpstr>Our study is in three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THOUGHT, ACTIVITY &amp; CHORUSES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DLBC</dc:creator>
  <cp:lastModifiedBy>DLBC Manitoba</cp:lastModifiedBy>
  <cp:revision>12</cp:revision>
  <dcterms:created xsi:type="dcterms:W3CDTF">2023-09-05T22:35:10Z</dcterms:created>
  <dcterms:modified xsi:type="dcterms:W3CDTF">2025-05-30T06:42:34Z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0x01010059A43F9C16796D4091CBDF08EB933E01</vt:lpwstr>
  </property>
</Properties>
</file>