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7" r:id="rId6"/>
    <p:sldId id="260" r:id="rId7"/>
    <p:sldId id="271" r:id="rId8"/>
    <p:sldId id="261" r:id="rId9"/>
    <p:sldId id="272" r:id="rId10"/>
    <p:sldId id="262" r:id="rId11"/>
    <p:sldId id="263" r:id="rId12"/>
    <p:sldId id="273" r:id="rId13"/>
    <p:sldId id="264" r:id="rId14"/>
    <p:sldId id="265" r:id="rId15"/>
    <p:sldId id="274" r:id="rId16"/>
    <p:sldId id="275" r:id="rId17"/>
    <p:sldId id="266" r:id="rId18"/>
    <p:sldId id="268" r:id="rId19"/>
    <p:sldId id="26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8000"/>
    <a:srgbClr val="7030A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1806" y="4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026F7D-A636-439A-817E-655EF4465A57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B097EFA-B9F5-4C8A-9102-66319F5D92C4}">
      <dgm:prSet/>
      <dgm:spPr/>
      <dgm:t>
        <a:bodyPr/>
        <a:lstStyle/>
        <a:p>
          <a:pPr marL="627063" indent="-627063" algn="just">
            <a:lnSpc>
              <a:spcPct val="110000"/>
            </a:lnSpc>
            <a:spcBef>
              <a:spcPts val="0"/>
            </a:spcBef>
            <a:spcAft>
              <a:spcPts val="0"/>
            </a:spcAft>
            <a:tabLst>
              <a:tab pos="627063" algn="l"/>
            </a:tabLst>
          </a:pPr>
          <a:r>
            <a:rPr lang="en-US" dirty="0"/>
            <a:t>1.	REASONS FOR PRAYING</a:t>
          </a:r>
        </a:p>
      </dgm:t>
    </dgm:pt>
    <dgm:pt modelId="{08BD5590-FDA6-4B9F-A786-B4312B4E4EA3}" type="parTrans" cxnId="{3D8F5EF0-CE00-4526-9CDD-6C5AD457B3DE}">
      <dgm:prSet/>
      <dgm:spPr/>
      <dgm:t>
        <a:bodyPr/>
        <a:lstStyle/>
        <a:p>
          <a:pPr>
            <a:lnSpc>
              <a:spcPct val="110000"/>
            </a:lnSpc>
            <a:spcBef>
              <a:spcPts val="0"/>
            </a:spcBef>
            <a:spcAft>
              <a:spcPts val="0"/>
            </a:spcAft>
          </a:pPr>
          <a:endParaRPr lang="en-US" dirty="0"/>
        </a:p>
      </dgm:t>
    </dgm:pt>
    <dgm:pt modelId="{72233DA4-4E14-4F30-8939-5B443E46FEF5}" type="sibTrans" cxnId="{3D8F5EF0-CE00-4526-9CDD-6C5AD457B3DE}">
      <dgm:prSet/>
      <dgm:spPr/>
      <dgm:t>
        <a:bodyPr/>
        <a:lstStyle/>
        <a:p>
          <a:pPr>
            <a:lnSpc>
              <a:spcPct val="110000"/>
            </a:lnSpc>
            <a:spcBef>
              <a:spcPts val="0"/>
            </a:spcBef>
            <a:spcAft>
              <a:spcPts val="0"/>
            </a:spcAft>
          </a:pPr>
          <a:endParaRPr lang="en-US" dirty="0"/>
        </a:p>
      </dgm:t>
    </dgm:pt>
    <dgm:pt modelId="{BF5B963D-08F8-4D29-BCB7-FA3057BFF8EC}">
      <dgm:prSet/>
      <dgm:spPr/>
      <dgm:t>
        <a:bodyPr/>
        <a:lstStyle/>
        <a:p>
          <a:pPr marL="531813" indent="-531813" algn="just">
            <a:lnSpc>
              <a:spcPct val="110000"/>
            </a:lnSpc>
            <a:spcBef>
              <a:spcPts val="0"/>
            </a:spcBef>
            <a:spcAft>
              <a:spcPts val="0"/>
            </a:spcAft>
          </a:pPr>
          <a:r>
            <a:rPr lang="en-US" dirty="0"/>
            <a:t>2.	RIGHT ATTITUDES IN PRAYER</a:t>
          </a:r>
        </a:p>
      </dgm:t>
    </dgm:pt>
    <dgm:pt modelId="{8F6F6647-AA39-47DD-9C3D-EB4DEAD5CC9A}" type="parTrans" cxnId="{37B6C512-8B68-4725-97EF-F0C80634C960}">
      <dgm:prSet/>
      <dgm:spPr/>
      <dgm:t>
        <a:bodyPr/>
        <a:lstStyle/>
        <a:p>
          <a:pPr>
            <a:lnSpc>
              <a:spcPct val="110000"/>
            </a:lnSpc>
            <a:spcBef>
              <a:spcPts val="0"/>
            </a:spcBef>
            <a:spcAft>
              <a:spcPts val="0"/>
            </a:spcAft>
          </a:pPr>
          <a:endParaRPr lang="en-US" dirty="0"/>
        </a:p>
      </dgm:t>
    </dgm:pt>
    <dgm:pt modelId="{7567D9CF-A61A-4748-9B7D-3991F1C2A098}" type="sibTrans" cxnId="{37B6C512-8B68-4725-97EF-F0C80634C960}">
      <dgm:prSet/>
      <dgm:spPr/>
      <dgm:t>
        <a:bodyPr/>
        <a:lstStyle/>
        <a:p>
          <a:pPr>
            <a:lnSpc>
              <a:spcPct val="110000"/>
            </a:lnSpc>
            <a:spcBef>
              <a:spcPts val="0"/>
            </a:spcBef>
            <a:spcAft>
              <a:spcPts val="0"/>
            </a:spcAft>
          </a:pPr>
          <a:endParaRPr lang="en-US" dirty="0"/>
        </a:p>
      </dgm:t>
    </dgm:pt>
    <dgm:pt modelId="{AD22DD2C-1DEE-4AE9-AA86-146731E1C6FE}">
      <dgm:prSet/>
      <dgm:spPr/>
      <dgm:t>
        <a:bodyPr/>
        <a:lstStyle/>
        <a:p>
          <a:pPr marL="531813" indent="-531813" algn="just">
            <a:lnSpc>
              <a:spcPct val="110000"/>
            </a:lnSpc>
            <a:spcBef>
              <a:spcPts val="0"/>
            </a:spcBef>
            <a:spcAft>
              <a:spcPts val="0"/>
            </a:spcAft>
          </a:pPr>
          <a:r>
            <a:rPr lang="en-US" dirty="0"/>
            <a:t>3. REWARDS FOR PRAYING WITH RIGHT ATTITUDE</a:t>
          </a:r>
        </a:p>
      </dgm:t>
    </dgm:pt>
    <dgm:pt modelId="{9AD3CFCA-5082-44BA-A815-DFDE0DAD65B9}" type="parTrans" cxnId="{4B204692-1C3B-45CD-994F-85568C381B2B}">
      <dgm:prSet/>
      <dgm:spPr/>
      <dgm:t>
        <a:bodyPr/>
        <a:lstStyle/>
        <a:p>
          <a:pPr>
            <a:lnSpc>
              <a:spcPct val="110000"/>
            </a:lnSpc>
            <a:spcBef>
              <a:spcPts val="0"/>
            </a:spcBef>
            <a:spcAft>
              <a:spcPts val="0"/>
            </a:spcAft>
          </a:pPr>
          <a:endParaRPr lang="en-US" dirty="0"/>
        </a:p>
      </dgm:t>
    </dgm:pt>
    <dgm:pt modelId="{429C36E1-4FF8-49F9-8FE9-C540FC5F4E9F}" type="sibTrans" cxnId="{4B204692-1C3B-45CD-994F-85568C381B2B}">
      <dgm:prSet/>
      <dgm:spPr/>
      <dgm:t>
        <a:bodyPr/>
        <a:lstStyle/>
        <a:p>
          <a:pPr>
            <a:lnSpc>
              <a:spcPct val="110000"/>
            </a:lnSpc>
            <a:spcBef>
              <a:spcPts val="0"/>
            </a:spcBef>
            <a:spcAft>
              <a:spcPts val="0"/>
            </a:spcAft>
          </a:pPr>
          <a:endParaRPr lang="en-US" dirty="0"/>
        </a:p>
      </dgm:t>
    </dgm:pt>
    <dgm:pt modelId="{A5B9CD3B-111A-43AF-84D1-32AA1D357604}" type="pres">
      <dgm:prSet presAssocID="{96026F7D-A636-439A-817E-655EF4465A57}" presName="linear" presStyleCnt="0">
        <dgm:presLayoutVars>
          <dgm:animLvl val="lvl"/>
          <dgm:resizeHandles val="exact"/>
        </dgm:presLayoutVars>
      </dgm:prSet>
      <dgm:spPr/>
    </dgm:pt>
    <dgm:pt modelId="{DB4609E5-5488-42A9-90C8-A74E66D171F1}" type="pres">
      <dgm:prSet presAssocID="{FB097EFA-B9F5-4C8A-9102-66319F5D92C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702517D-782C-4BBC-AC5B-6FEA8AB9E325}" type="pres">
      <dgm:prSet presAssocID="{72233DA4-4E14-4F30-8939-5B443E46FEF5}" presName="spacer" presStyleCnt="0"/>
      <dgm:spPr/>
    </dgm:pt>
    <dgm:pt modelId="{95E86226-FEC0-4281-B228-799D4750E8D0}" type="pres">
      <dgm:prSet presAssocID="{BF5B963D-08F8-4D29-BCB7-FA3057BFF8E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A6891B5-0DBF-475B-B08A-5A425CE2C37E}" type="pres">
      <dgm:prSet presAssocID="{7567D9CF-A61A-4748-9B7D-3991F1C2A098}" presName="spacer" presStyleCnt="0"/>
      <dgm:spPr/>
    </dgm:pt>
    <dgm:pt modelId="{5D7238CA-5DAE-483A-A90F-22E8ED1924F3}" type="pres">
      <dgm:prSet presAssocID="{AD22DD2C-1DEE-4AE9-AA86-146731E1C6F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490F10B-5525-466E-9A0C-0214C00517EB}" type="presOf" srcId="{BF5B963D-08F8-4D29-BCB7-FA3057BFF8EC}" destId="{95E86226-FEC0-4281-B228-799D4750E8D0}" srcOrd="0" destOrd="0" presId="urn:microsoft.com/office/officeart/2005/8/layout/vList2"/>
    <dgm:cxn modelId="{37B6C512-8B68-4725-97EF-F0C80634C960}" srcId="{96026F7D-A636-439A-817E-655EF4465A57}" destId="{BF5B963D-08F8-4D29-BCB7-FA3057BFF8EC}" srcOrd="1" destOrd="0" parTransId="{8F6F6647-AA39-47DD-9C3D-EB4DEAD5CC9A}" sibTransId="{7567D9CF-A61A-4748-9B7D-3991F1C2A098}"/>
    <dgm:cxn modelId="{0D766A32-932E-4802-8C16-BF16E395C093}" type="presOf" srcId="{FB097EFA-B9F5-4C8A-9102-66319F5D92C4}" destId="{DB4609E5-5488-42A9-90C8-A74E66D171F1}" srcOrd="0" destOrd="0" presId="urn:microsoft.com/office/officeart/2005/8/layout/vList2"/>
    <dgm:cxn modelId="{D96B184F-69C1-4E47-ABAA-28BAF19B4F41}" type="presOf" srcId="{96026F7D-A636-439A-817E-655EF4465A57}" destId="{A5B9CD3B-111A-43AF-84D1-32AA1D357604}" srcOrd="0" destOrd="0" presId="urn:microsoft.com/office/officeart/2005/8/layout/vList2"/>
    <dgm:cxn modelId="{4B204692-1C3B-45CD-994F-85568C381B2B}" srcId="{96026F7D-A636-439A-817E-655EF4465A57}" destId="{AD22DD2C-1DEE-4AE9-AA86-146731E1C6FE}" srcOrd="2" destOrd="0" parTransId="{9AD3CFCA-5082-44BA-A815-DFDE0DAD65B9}" sibTransId="{429C36E1-4FF8-49F9-8FE9-C540FC5F4E9F}"/>
    <dgm:cxn modelId="{EF48AEC0-5D4D-4311-8115-BDDE28F7F74D}" type="presOf" srcId="{AD22DD2C-1DEE-4AE9-AA86-146731E1C6FE}" destId="{5D7238CA-5DAE-483A-A90F-22E8ED1924F3}" srcOrd="0" destOrd="0" presId="urn:microsoft.com/office/officeart/2005/8/layout/vList2"/>
    <dgm:cxn modelId="{3D8F5EF0-CE00-4526-9CDD-6C5AD457B3DE}" srcId="{96026F7D-A636-439A-817E-655EF4465A57}" destId="{FB097EFA-B9F5-4C8A-9102-66319F5D92C4}" srcOrd="0" destOrd="0" parTransId="{08BD5590-FDA6-4B9F-A786-B4312B4E4EA3}" sibTransId="{72233DA4-4E14-4F30-8939-5B443E46FEF5}"/>
    <dgm:cxn modelId="{51BF3AAD-6E72-4838-8E02-7C3AEB67D9EE}" type="presParOf" srcId="{A5B9CD3B-111A-43AF-84D1-32AA1D357604}" destId="{DB4609E5-5488-42A9-90C8-A74E66D171F1}" srcOrd="0" destOrd="0" presId="urn:microsoft.com/office/officeart/2005/8/layout/vList2"/>
    <dgm:cxn modelId="{53999EA3-0482-43E2-92F3-E30105C5345B}" type="presParOf" srcId="{A5B9CD3B-111A-43AF-84D1-32AA1D357604}" destId="{1702517D-782C-4BBC-AC5B-6FEA8AB9E325}" srcOrd="1" destOrd="0" presId="urn:microsoft.com/office/officeart/2005/8/layout/vList2"/>
    <dgm:cxn modelId="{9CCB86F8-B417-487E-846E-9DAB56B62998}" type="presParOf" srcId="{A5B9CD3B-111A-43AF-84D1-32AA1D357604}" destId="{95E86226-FEC0-4281-B228-799D4750E8D0}" srcOrd="2" destOrd="0" presId="urn:microsoft.com/office/officeart/2005/8/layout/vList2"/>
    <dgm:cxn modelId="{09C592F0-3A89-4379-85C2-1F45BEA3551F}" type="presParOf" srcId="{A5B9CD3B-111A-43AF-84D1-32AA1D357604}" destId="{8A6891B5-0DBF-475B-B08A-5A425CE2C37E}" srcOrd="3" destOrd="0" presId="urn:microsoft.com/office/officeart/2005/8/layout/vList2"/>
    <dgm:cxn modelId="{47973508-528C-4070-8782-5F65560428A5}" type="presParOf" srcId="{A5B9CD3B-111A-43AF-84D1-32AA1D357604}" destId="{5D7238CA-5DAE-483A-A90F-22E8ED1924F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4609E5-5488-42A9-90C8-A74E66D171F1}">
      <dsp:nvSpPr>
        <dsp:cNvPr id="0" name=""/>
        <dsp:cNvSpPr/>
      </dsp:nvSpPr>
      <dsp:spPr>
        <a:xfrm>
          <a:off x="0" y="197401"/>
          <a:ext cx="6730277" cy="1599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627063" lvl="0" indent="-627063" algn="just" defTabSz="1644650">
            <a:lnSpc>
              <a:spcPct val="110000"/>
            </a:lnSpc>
            <a:spcBef>
              <a:spcPts val="0"/>
            </a:spcBef>
            <a:spcAft>
              <a:spcPts val="0"/>
            </a:spcAft>
            <a:buNone/>
            <a:tabLst>
              <a:tab pos="627063" algn="l"/>
            </a:tabLst>
          </a:pPr>
          <a:r>
            <a:rPr lang="en-US" sz="3700" kern="1200" dirty="0"/>
            <a:t>1.	REASONS FOR PRAYING</a:t>
          </a:r>
        </a:p>
      </dsp:txBody>
      <dsp:txXfrm>
        <a:off x="78091" y="275492"/>
        <a:ext cx="6574095" cy="1443518"/>
      </dsp:txXfrm>
    </dsp:sp>
    <dsp:sp modelId="{95E86226-FEC0-4281-B228-799D4750E8D0}">
      <dsp:nvSpPr>
        <dsp:cNvPr id="0" name=""/>
        <dsp:cNvSpPr/>
      </dsp:nvSpPr>
      <dsp:spPr>
        <a:xfrm>
          <a:off x="0" y="1903662"/>
          <a:ext cx="6730277" cy="15997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531813" lvl="0" indent="-531813" algn="just" defTabSz="1644650">
            <a:lnSpc>
              <a:spcPct val="110000"/>
            </a:lnSpc>
            <a:spcBef>
              <a:spcPts val="0"/>
            </a:spcBef>
            <a:spcAft>
              <a:spcPts val="0"/>
            </a:spcAft>
            <a:buNone/>
          </a:pPr>
          <a:r>
            <a:rPr lang="en-US" sz="3700" kern="1200" dirty="0"/>
            <a:t>2.	RIGHT ATTITUDES IN PRAYER</a:t>
          </a:r>
        </a:p>
      </dsp:txBody>
      <dsp:txXfrm>
        <a:off x="78091" y="1981753"/>
        <a:ext cx="6574095" cy="1443518"/>
      </dsp:txXfrm>
    </dsp:sp>
    <dsp:sp modelId="{5D7238CA-5DAE-483A-A90F-22E8ED1924F3}">
      <dsp:nvSpPr>
        <dsp:cNvPr id="0" name=""/>
        <dsp:cNvSpPr/>
      </dsp:nvSpPr>
      <dsp:spPr>
        <a:xfrm>
          <a:off x="0" y="3609922"/>
          <a:ext cx="6730277" cy="15997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531813" lvl="0" indent="-531813" algn="just" defTabSz="1644650">
            <a:lnSpc>
              <a:spcPct val="110000"/>
            </a:lnSpc>
            <a:spcBef>
              <a:spcPts val="0"/>
            </a:spcBef>
            <a:spcAft>
              <a:spcPts val="0"/>
            </a:spcAft>
            <a:buNone/>
          </a:pPr>
          <a:r>
            <a:rPr lang="en-US" sz="3700" kern="1200" dirty="0"/>
            <a:t>3. REWARDS FOR PRAYING WITH RIGHT ATTITUDE</a:t>
          </a:r>
        </a:p>
      </dsp:txBody>
      <dsp:txXfrm>
        <a:off x="78091" y="3688013"/>
        <a:ext cx="6574095" cy="14435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18F60-0039-4B28-B58E-9055CB38A224}" type="datetimeFigureOut">
              <a:rPr lang="en-CA" smtClean="0"/>
              <a:t>2025-09-23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41F12-DEF6-4E67-8F84-7E07B30078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4041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41F12-DEF6-4E67-8F84-7E07B3007810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8648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41F12-DEF6-4E67-8F84-7E07B3007810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9254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41F12-DEF6-4E67-8F84-7E07B3007810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8671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41F12-DEF6-4E67-8F84-7E07B3007810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3592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2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48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42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483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59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32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50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13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138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76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9/23/2025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9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90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7.jpe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.pn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5.jpe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%3A%2F%2Fwww.shutterstock.com%2Fsearch%2Fcartoon-kid-doing-homework&amp;psig=AOvVaw3bzA6zwitLh7DbogwyJbY1&amp;ust=1758072050548000&amp;source=images&amp;cd=vfe&amp;opi=89978449&amp;ved=0CBUQjRxqFwoTCLi0i_KO3I8DFQAAAAAdAAAAABAE" TargetMode="External"/><Relationship Id="rId2" Type="http://schemas.openxmlformats.org/officeDocument/2006/relationships/hyperlink" Target="https://www.google.com/url?sa=i&amp;url=https%3A%2F%2Fwww.istockphoto.com%2Fillustrations%2Fchildrenshymns&amp;psig=AOvVaw189ekt2QYcLRtotwd895Z3&amp;ust=1758072012273000&amp;source=images&amp;cd=vfe&amp;opi=89978449&amp;ved=0CBUQjRxqFwoTCKjFzt-O3I8DFQAAAAAdAAAAABA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om/url?sa=i&amp;url=https%3A%2F%2Fwww.dreamstime.com%2Fillustration%2Fgod-talking-to.html&amp;psig=AOvVaw3btJCRYaWMsOgLKvDmGuGM&amp;ust=1758067327905000&amp;source=images&amp;cd=vfe&amp;opi=89978449&amp;ved=0CBUQjRxqFwoTCPjbg7qC3I8DFQAAAAAdAAAAABA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microsoft.com/office/2007/relationships/hdphoto" Target="../media/hdphoto3.wdp"/><Relationship Id="rId7" Type="http://schemas.openxmlformats.org/officeDocument/2006/relationships/diagramLayout" Target="../diagrams/layou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035">
            <a:extLst>
              <a:ext uri="{FF2B5EF4-FFF2-40B4-BE49-F238E27FC236}">
                <a16:creationId xmlns:a16="http://schemas.microsoft.com/office/drawing/2014/main" id="{CFB57ED5-941D-44E2-9320-56A0A026F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38" name="Rectangle 1037">
            <a:extLst>
              <a:ext uri="{FF2B5EF4-FFF2-40B4-BE49-F238E27FC236}">
                <a16:creationId xmlns:a16="http://schemas.microsoft.com/office/drawing/2014/main" id="{7A1BE9A9-6FBF-4CF1-8F0C-BFCFF1FD9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53241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hildren Praying Stock Illustrations – 2,917 Children ...">
            <a:extLst>
              <a:ext uri="{FF2B5EF4-FFF2-40B4-BE49-F238E27FC236}">
                <a16:creationId xmlns:a16="http://schemas.microsoft.com/office/drawing/2014/main" id="{5DD7C4F8-A602-9B7E-8AD6-B08980793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8" b="5048"/>
          <a:stretch>
            <a:fillRect/>
          </a:stretch>
        </p:blipFill>
        <p:spPr bwMode="auto">
          <a:xfrm>
            <a:off x="633999" y="1054100"/>
            <a:ext cx="5462001" cy="438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1034">
            <a:extLst>
              <a:ext uri="{FF2B5EF4-FFF2-40B4-BE49-F238E27FC236}">
                <a16:creationId xmlns:a16="http://schemas.microsoft.com/office/drawing/2014/main" id="{C4AE8163-578C-46A4-BF65-BD3AEEF2A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1" y="822325"/>
            <a:ext cx="5149596" cy="4846228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09982" y="1248745"/>
            <a:ext cx="5040414" cy="3736099"/>
          </a:xfrm>
        </p:spPr>
        <p:txBody>
          <a:bodyPr anchor="ctr">
            <a:normAutofit/>
          </a:bodyPr>
          <a:lstStyle/>
          <a:p>
            <a:pPr algn="r"/>
            <a:r>
              <a:rPr lang="en-US" sz="7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Attitude in Prayer</a:t>
            </a: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346F56CC-F97A-40DF-9A88-6D8BF7A6A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5756954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9" name="Group 1038">
            <a:extLst>
              <a:ext uri="{FF2B5EF4-FFF2-40B4-BE49-F238E27FC236}">
                <a16:creationId xmlns:a16="http://schemas.microsoft.com/office/drawing/2014/main" id="{694818F1-2ACF-4181-B8B6-7637EB92B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1040" name="Oval 1039">
              <a:extLst>
                <a:ext uri="{FF2B5EF4-FFF2-40B4-BE49-F238E27FC236}">
                  <a16:creationId xmlns:a16="http://schemas.microsoft.com/office/drawing/2014/main" id="{31BF4AB6-91C5-40DA-AFC8-BBDA46BB2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41" name="Oval 1040">
              <a:extLst>
                <a:ext uri="{FF2B5EF4-FFF2-40B4-BE49-F238E27FC236}">
                  <a16:creationId xmlns:a16="http://schemas.microsoft.com/office/drawing/2014/main" id="{CA6D6306-ED75-4DC2-9BEF-160516C2FA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artoon Humble Stock Illustrations – 1,414 Cartoon Humble Stock  Illustrations, Vectors &amp; Clipart - Dreamstime">
            <a:extLst>
              <a:ext uri="{FF2B5EF4-FFF2-40B4-BE49-F238E27FC236}">
                <a16:creationId xmlns:a16="http://schemas.microsoft.com/office/drawing/2014/main" id="{0908E987-97D3-02D3-AA03-EC97220F4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6" r="1" b="12589"/>
          <a:stretch>
            <a:fillRect/>
          </a:stretch>
        </p:blipFill>
        <p:spPr bwMode="auto">
          <a:xfrm>
            <a:off x="3344" y="3509433"/>
            <a:ext cx="4475150" cy="33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2" name="Rectangle 5141">
            <a:extLst>
              <a:ext uri="{FF2B5EF4-FFF2-40B4-BE49-F238E27FC236}">
                <a16:creationId xmlns:a16="http://schemas.microsoft.com/office/drawing/2014/main" id="{881BB01C-2DAE-48BD-8E81-DAE2E1BC4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070" y="0"/>
            <a:ext cx="7541930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0641" y="38818"/>
            <a:ext cx="7488015" cy="1116000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/>
          </a:bodyPr>
          <a:lstStyle/>
          <a:p>
            <a:pPr marL="531813" indent="-531813" algn="just"/>
            <a:r>
              <a:rPr lang="en-US" sz="36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	Right Attitude in Prayers: </a:t>
            </a:r>
            <a:r>
              <a:rPr lang="en-CA" sz="2800" dirty="0">
                <a:solidFill>
                  <a:srgbClr val="0000CC"/>
                </a:solidFill>
              </a:rPr>
              <a:t>L</a:t>
            </a:r>
            <a:r>
              <a:rPr lang="en-CA" sz="2800" cap="none" dirty="0">
                <a:solidFill>
                  <a:srgbClr val="0000CC"/>
                </a:solidFill>
              </a:rPr>
              <a:t>uke</a:t>
            </a:r>
            <a:r>
              <a:rPr lang="en-CA" sz="2800" dirty="0">
                <a:solidFill>
                  <a:srgbClr val="0000CC"/>
                </a:solidFill>
              </a:rPr>
              <a:t> 18:1-14; M</a:t>
            </a:r>
            <a:r>
              <a:rPr lang="en-CA" sz="2800" cap="none" dirty="0">
                <a:solidFill>
                  <a:srgbClr val="0000CC"/>
                </a:solidFill>
              </a:rPr>
              <a:t>att.</a:t>
            </a:r>
            <a:r>
              <a:rPr lang="en-CA" sz="2800" dirty="0">
                <a:solidFill>
                  <a:srgbClr val="0000CC"/>
                </a:solidFill>
              </a:rPr>
              <a:t> 6:5-13; M</a:t>
            </a:r>
            <a:r>
              <a:rPr lang="en-CA" sz="2800" cap="none" dirty="0">
                <a:solidFill>
                  <a:srgbClr val="0000CC"/>
                </a:solidFill>
              </a:rPr>
              <a:t>ark </a:t>
            </a:r>
            <a:r>
              <a:rPr lang="en-CA" sz="2800" dirty="0">
                <a:solidFill>
                  <a:srgbClr val="0000CC"/>
                </a:solidFill>
              </a:rPr>
              <a:t>11:22-26</a:t>
            </a:r>
            <a:endParaRPr lang="en-US" sz="2800" dirty="0">
              <a:solidFill>
                <a:srgbClr val="0000CC"/>
              </a:solidFill>
            </a:endParaRPr>
          </a:p>
        </p:txBody>
      </p:sp>
      <p:pic>
        <p:nvPicPr>
          <p:cNvPr id="5122" name="Picture 2" descr="Cartoon Humility Stock Illustrations – 324 Cartoon Humility Stock  Illustrations, Vectors &amp; Clipart - Dreamstime">
            <a:extLst>
              <a:ext uri="{FF2B5EF4-FFF2-40B4-BE49-F238E27FC236}">
                <a16:creationId xmlns:a16="http://schemas.microsoft.com/office/drawing/2014/main" id="{59FE8D98-FABB-FFA6-AEAC-EE765A46D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2" b="-2"/>
          <a:stretch>
            <a:fillRect/>
          </a:stretch>
        </p:blipFill>
        <p:spPr bwMode="auto">
          <a:xfrm>
            <a:off x="3344" y="10"/>
            <a:ext cx="4475150" cy="334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4909" y="1218667"/>
            <a:ext cx="6804000" cy="5561326"/>
          </a:xfrm>
        </p:spPr>
        <p:txBody>
          <a:bodyPr>
            <a:noAutofit/>
          </a:bodyPr>
          <a:lstStyle/>
          <a:p>
            <a:pPr marL="273050" indent="-27305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500" dirty="0"/>
              <a:t>Right attitude means the right manner of life or the correct behavioral pattern you must possess if you want God to answer your prayers. </a:t>
            </a:r>
          </a:p>
          <a:p>
            <a:pPr marL="273050" indent="-27305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500" dirty="0"/>
              <a:t>Almost everyone prays, but not everyone receives answers to their prayers. </a:t>
            </a:r>
            <a:r>
              <a:rPr lang="en-US" sz="2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Why? </a:t>
            </a:r>
          </a:p>
          <a:p>
            <a:pPr marL="273050" indent="-27305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500" dirty="0"/>
              <a:t>Because they do not possess the right attitude. </a:t>
            </a:r>
          </a:p>
          <a:p>
            <a:pPr marL="273050" indent="-27305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500" dirty="0"/>
              <a:t>God is interested in answering our prayers because His name is glorified thereby. </a:t>
            </a:r>
          </a:p>
          <a:p>
            <a:pPr marL="273050" indent="-27305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500" dirty="0"/>
              <a:t>But many things constitute hindrances to the answer to our prayers.</a:t>
            </a:r>
          </a:p>
        </p:txBody>
      </p:sp>
      <p:grpSp>
        <p:nvGrpSpPr>
          <p:cNvPr id="5144" name="Group 5143">
            <a:extLst>
              <a:ext uri="{FF2B5EF4-FFF2-40B4-BE49-F238E27FC236}">
                <a16:creationId xmlns:a16="http://schemas.microsoft.com/office/drawing/2014/main" id="{AD55FF18-1979-4730-A345-E74E328F0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5145" name="Oval 5144">
              <a:extLst>
                <a:ext uri="{FF2B5EF4-FFF2-40B4-BE49-F238E27FC236}">
                  <a16:creationId xmlns:a16="http://schemas.microsoft.com/office/drawing/2014/main" id="{6F8381C4-0751-4A6E-BFF7-48DF67BFA0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5146" name="Oval 5145">
              <a:extLst>
                <a:ext uri="{FF2B5EF4-FFF2-40B4-BE49-F238E27FC236}">
                  <a16:creationId xmlns:a16="http://schemas.microsoft.com/office/drawing/2014/main" id="{F7320C1D-D7A9-4392-B3B6-ACEF193A8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80" name="Rectangle 6179">
            <a:extLst>
              <a:ext uri="{FF2B5EF4-FFF2-40B4-BE49-F238E27FC236}">
                <a16:creationId xmlns:a16="http://schemas.microsoft.com/office/drawing/2014/main" id="{4FCA88C2-C73C-4062-A097-8FBCE3090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82" name="Rectangle 6181">
            <a:extLst>
              <a:ext uri="{FF2B5EF4-FFF2-40B4-BE49-F238E27FC236}">
                <a16:creationId xmlns:a16="http://schemas.microsoft.com/office/drawing/2014/main" id="{83981C21-E132-4402-B31B-D725C1CE7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53241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84" name="Rectangle 6183">
            <a:extLst>
              <a:ext uri="{FF2B5EF4-FFF2-40B4-BE49-F238E27FC236}">
                <a16:creationId xmlns:a16="http://schemas.microsoft.com/office/drawing/2014/main" id="{6A685C77-4E84-486A-9AE5-F3635BE98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2" y="822324"/>
            <a:ext cx="5149596" cy="5228279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602" y="1971358"/>
            <a:ext cx="5021259" cy="2528694"/>
          </a:xfrm>
        </p:spPr>
        <p:txBody>
          <a:bodyPr>
            <a:normAutofit/>
          </a:bodyPr>
          <a:lstStyle/>
          <a:p>
            <a:pPr marL="449263" indent="-449263" algn="r">
              <a:lnSpc>
                <a:spcPct val="120000"/>
              </a:lnSpc>
            </a:pPr>
            <a:r>
              <a:rPr lang="en-US" sz="40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	 Right Attitude in Prayers CONT’D.</a:t>
            </a:r>
            <a:endParaRPr lang="en-CA" sz="4000" dirty="0">
              <a:solidFill>
                <a:srgbClr val="66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198" y="796270"/>
            <a:ext cx="5759198" cy="5292000"/>
          </a:xfrm>
        </p:spPr>
        <p:txBody>
          <a:bodyPr anchor="ctr">
            <a:noAutofit/>
          </a:bodyPr>
          <a:lstStyle/>
          <a:p>
            <a:pPr marL="352425" indent="-352425" algn="just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008000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450" dirty="0">
                <a:solidFill>
                  <a:srgbClr val="008000"/>
                </a:solidFill>
              </a:rPr>
              <a:t>For God to answer your prayers, the following right attitudes must be in your life.  </a:t>
            </a:r>
          </a:p>
          <a:p>
            <a:pPr marL="546100" indent="-273050" algn="just" defTabSz="449263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romanLcPeriod"/>
              <a:tabLst>
                <a:tab pos="546100" algn="l"/>
                <a:tab pos="625475" algn="l"/>
              </a:tabLst>
            </a:pPr>
            <a:r>
              <a:rPr lang="en-US" sz="2450" dirty="0"/>
              <a:t>Be sure you are born again, and you must maintain that relationship by regularly praying, reading and meditating on God's word every day.</a:t>
            </a:r>
          </a:p>
          <a:p>
            <a:pPr marL="546100" indent="-273050" algn="just" defTabSz="449263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romanLcPeriod"/>
              <a:tabLst>
                <a:tab pos="546100" algn="l"/>
                <a:tab pos="625475" algn="l"/>
              </a:tabLst>
            </a:pPr>
            <a:r>
              <a:rPr lang="en-US" sz="2450" dirty="0"/>
              <a:t>Do not keep offences in your heart. You must forgive anyone who offends you, even as God has forgiven you. </a:t>
            </a:r>
          </a:p>
          <a:p>
            <a:pPr marL="546100" indent="-273050" algn="just" defTabSz="449263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romanLcPeriod"/>
              <a:tabLst>
                <a:tab pos="546100" algn="l"/>
                <a:tab pos="625475" algn="l"/>
              </a:tabLst>
            </a:pPr>
            <a:r>
              <a:rPr lang="en-US" sz="2450" dirty="0"/>
              <a:t>Be humble as you go to God in prayer. </a:t>
            </a:r>
          </a:p>
        </p:txBody>
      </p:sp>
      <p:sp>
        <p:nvSpPr>
          <p:cNvPr id="6186" name="Rectangle 6185">
            <a:extLst>
              <a:ext uri="{FF2B5EF4-FFF2-40B4-BE49-F238E27FC236}">
                <a16:creationId xmlns:a16="http://schemas.microsoft.com/office/drawing/2014/main" id="{E55C1C3E-5158-47F3-8FD9-14B22C3E6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121662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ADE5CC-527F-0933-5748-DD846D355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97A67-E323-D5B2-66C7-B07EB278F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69"/>
            <a:ext cx="12192000" cy="792000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/>
          </a:bodyPr>
          <a:lstStyle/>
          <a:p>
            <a:pPr marL="449263" indent="-449263" algn="just"/>
            <a:r>
              <a:rPr lang="en-US" sz="36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	 Right Attitude in Prayers CONT’D.</a:t>
            </a:r>
            <a:endParaRPr lang="en-CA" sz="3600" dirty="0">
              <a:solidFill>
                <a:srgbClr val="6633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40B85-FE1B-BA67-5AE1-2C827124D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205" y="866274"/>
            <a:ext cx="7090450" cy="5775157"/>
          </a:xfrm>
        </p:spPr>
        <p:txBody>
          <a:bodyPr>
            <a:noAutofit/>
          </a:bodyPr>
          <a:lstStyle/>
          <a:p>
            <a:pPr marL="546100" indent="-546100" algn="just" defTabSz="44926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AutoNum type="romanLcPeriod" startAt="4"/>
              <a:tabLst>
                <a:tab pos="546100" algn="l"/>
                <a:tab pos="625475" algn="l"/>
              </a:tabLst>
            </a:pPr>
            <a:r>
              <a:rPr lang="en-US" sz="2500" dirty="0"/>
              <a:t>You must be persistent. Do not give up until your prayers are answered. </a:t>
            </a:r>
          </a:p>
          <a:p>
            <a:pPr marL="546100" indent="-546100" algn="just" defTabSz="44926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AutoNum type="romanLcPeriod" startAt="4"/>
              <a:tabLst>
                <a:tab pos="546100" algn="l"/>
                <a:tab pos="625475" algn="l"/>
              </a:tabLst>
            </a:pPr>
            <a:r>
              <a:rPr lang="en-US" sz="2500" dirty="0"/>
              <a:t>Pray in faith, claiming the promises of God concerning what you are asking. </a:t>
            </a:r>
          </a:p>
          <a:p>
            <a:pPr marL="546100" indent="-546100" algn="just" defTabSz="44926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AutoNum type="romanLcPeriod" startAt="4"/>
              <a:tabLst>
                <a:tab pos="546100" algn="l"/>
                <a:tab pos="625475" algn="l"/>
              </a:tabLst>
            </a:pPr>
            <a:r>
              <a:rPr lang="en-US" sz="2500" dirty="0"/>
              <a:t>Never doubt but believe that your prayers are answered, even when you have not yet experienced it. </a:t>
            </a:r>
          </a:p>
          <a:p>
            <a:pPr marL="977900" indent="-4318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tabLst>
                <a:tab pos="722313" algn="l"/>
              </a:tabLst>
            </a:pPr>
            <a:r>
              <a:rPr lang="en-US" sz="2500" dirty="0"/>
              <a:t>If these things are in your life, circumstances and situations will bow before you in Jesus’ name. </a:t>
            </a:r>
          </a:p>
          <a:p>
            <a:pPr marL="977900" indent="-4318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tabLst>
                <a:tab pos="722313" algn="l"/>
              </a:tabLst>
            </a:pPr>
            <a:r>
              <a:rPr lang="en-US" sz="2500" dirty="0"/>
              <a:t>But if they are not there, pray now that God should put them in your life, and He will answer your prayer in Jesus' name.</a:t>
            </a:r>
          </a:p>
        </p:txBody>
      </p:sp>
      <p:pic>
        <p:nvPicPr>
          <p:cNvPr id="6148" name="Picture 4" descr="2,000+ Cartoon Of A Forgiveness Stock Photos, Pictures &amp; Royalty-Free  Images - iStock">
            <a:extLst>
              <a:ext uri="{FF2B5EF4-FFF2-40B4-BE49-F238E27FC236}">
                <a16:creationId xmlns:a16="http://schemas.microsoft.com/office/drawing/2014/main" id="{3D58F54A-C5BF-291D-C3C9-01B5CED51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3"/>
          <a:stretch>
            <a:fillRect/>
          </a:stretch>
        </p:blipFill>
        <p:spPr bwMode="auto">
          <a:xfrm>
            <a:off x="7534655" y="2121404"/>
            <a:ext cx="3593593" cy="202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2,000+ Cartoon Of A Forgiveness Stock Photos, Pictures &amp; Royalty-Free  Images - iStock">
            <a:extLst>
              <a:ext uri="{FF2B5EF4-FFF2-40B4-BE49-F238E27FC236}">
                <a16:creationId xmlns:a16="http://schemas.microsoft.com/office/drawing/2014/main" id="{E962CA86-8C23-EA25-AE79-9FBC5B641A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5" r="5" b="11223"/>
          <a:stretch>
            <a:fillRect/>
          </a:stretch>
        </p:blipFill>
        <p:spPr bwMode="auto">
          <a:xfrm>
            <a:off x="7534655" y="4216120"/>
            <a:ext cx="2333487" cy="200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75" name="Rectangle 6174">
            <a:extLst>
              <a:ext uri="{FF2B5EF4-FFF2-40B4-BE49-F238E27FC236}">
                <a16:creationId xmlns:a16="http://schemas.microsoft.com/office/drawing/2014/main" id="{5052E935-A22F-6D49-53BF-C994AD264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946250" y="4216115"/>
            <a:ext cx="1181998" cy="2001805"/>
          </a:xfrm>
          <a:prstGeom prst="rect">
            <a:avLst/>
          </a:prstGeom>
          <a:blipFill dpi="0" rotWithShape="1"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tile tx="0" ty="0" sx="92000" sy="89000" flip="xy" algn="ctr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975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7" name="Rectangle 7196">
            <a:extLst>
              <a:ext uri="{FF2B5EF4-FFF2-40B4-BE49-F238E27FC236}">
                <a16:creationId xmlns:a16="http://schemas.microsoft.com/office/drawing/2014/main" id="{881BB01C-2DAE-48BD-8E81-DAE2E1BC4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070" y="0"/>
            <a:ext cx="754193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1448" y="100397"/>
            <a:ext cx="7520552" cy="1512000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/>
          </a:bodyPr>
          <a:lstStyle/>
          <a:p>
            <a:pPr marL="625475" indent="-625475" algn="just"/>
            <a:r>
              <a:rPr lang="en-US" sz="36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Reward for Praying with Right Attitude: </a:t>
            </a:r>
            <a:r>
              <a:rPr lang="en-CA" sz="3000" dirty="0">
                <a:solidFill>
                  <a:srgbClr val="0000CC"/>
                </a:solidFill>
              </a:rPr>
              <a:t>L</a:t>
            </a:r>
            <a:r>
              <a:rPr lang="en-CA" sz="3000" cap="none" dirty="0">
                <a:solidFill>
                  <a:srgbClr val="0000CC"/>
                </a:solidFill>
              </a:rPr>
              <a:t>uke</a:t>
            </a:r>
            <a:r>
              <a:rPr lang="en-CA" sz="3000" dirty="0">
                <a:solidFill>
                  <a:srgbClr val="0000CC"/>
                </a:solidFill>
              </a:rPr>
              <a:t> 18:7,8,14; M</a:t>
            </a:r>
            <a:r>
              <a:rPr lang="en-CA" sz="3000" cap="none" dirty="0">
                <a:solidFill>
                  <a:srgbClr val="0000CC"/>
                </a:solidFill>
              </a:rPr>
              <a:t>atthew</a:t>
            </a:r>
            <a:r>
              <a:rPr lang="en-CA" sz="3000" dirty="0">
                <a:solidFill>
                  <a:srgbClr val="0000CC"/>
                </a:solidFill>
              </a:rPr>
              <a:t> 7:7-11</a:t>
            </a:r>
            <a:endParaRPr lang="en-US" sz="3000" dirty="0">
              <a:solidFill>
                <a:srgbClr val="0000CC"/>
              </a:solidFill>
            </a:endParaRPr>
          </a:p>
        </p:txBody>
      </p:sp>
      <p:pic>
        <p:nvPicPr>
          <p:cNvPr id="7174" name="Picture 6" descr="Support, christianity, business success concept. Jesus Christ religious  biblical cartoon character son of God leading young happy businessman  walking on water. Heaven blessing help goal achievement. 23081760 Vector  Art at Vecteezy">
            <a:extLst>
              <a:ext uri="{FF2B5EF4-FFF2-40B4-BE49-F238E27FC236}">
                <a16:creationId xmlns:a16="http://schemas.microsoft.com/office/drawing/2014/main" id="{8A2E6A11-BB59-8072-EA0C-549E3B84A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" r="4444" b="-3"/>
          <a:stretch>
            <a:fillRect/>
          </a:stretch>
        </p:blipFill>
        <p:spPr bwMode="auto">
          <a:xfrm>
            <a:off x="3344" y="10"/>
            <a:ext cx="4475150" cy="334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4908" y="1712793"/>
            <a:ext cx="6913747" cy="4984329"/>
          </a:xfrm>
        </p:spPr>
        <p:txBody>
          <a:bodyPr>
            <a:noAutofit/>
          </a:bodyPr>
          <a:lstStyle/>
          <a:p>
            <a:pPr marL="355600" indent="-355600" algn="just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500" dirty="0"/>
              <a:t>The prayer that is said with the right attitude does incredible wonders. Satan cannot withstand such prayers. </a:t>
            </a:r>
          </a:p>
          <a:p>
            <a:pPr marL="355600" indent="-355600" algn="just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500" dirty="0"/>
              <a:t>Jesus said that if we possess these right attitudes, we will say to this mountain be thou removed, and be cast into the sea, and doubt not, </a:t>
            </a:r>
            <a:r>
              <a:rPr lang="en-US" sz="2500" dirty="0">
                <a:solidFill>
                  <a:srgbClr val="0000CC"/>
                </a:solidFill>
              </a:rPr>
              <a:t>“we shall receive whatsoever we ask.” </a:t>
            </a:r>
          </a:p>
          <a:p>
            <a:pPr marL="355600" indent="-355600" algn="just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500" dirty="0"/>
              <a:t>Mountains of sicknesses and disease, bad luck and bad dreams, long-standing challenges, and lots of others will vanish if we possess the right attitude. </a:t>
            </a:r>
          </a:p>
        </p:txBody>
      </p:sp>
      <p:grpSp>
        <p:nvGrpSpPr>
          <p:cNvPr id="7199" name="Group 7198">
            <a:extLst>
              <a:ext uri="{FF2B5EF4-FFF2-40B4-BE49-F238E27FC236}">
                <a16:creationId xmlns:a16="http://schemas.microsoft.com/office/drawing/2014/main" id="{AD55FF18-1979-4730-A345-E74E328F0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200" name="Oval 7199">
              <a:extLst>
                <a:ext uri="{FF2B5EF4-FFF2-40B4-BE49-F238E27FC236}">
                  <a16:creationId xmlns:a16="http://schemas.microsoft.com/office/drawing/2014/main" id="{6F8381C4-0751-4A6E-BFF7-48DF67BFA0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201" name="Oval 7200">
              <a:extLst>
                <a:ext uri="{FF2B5EF4-FFF2-40B4-BE49-F238E27FC236}">
                  <a16:creationId xmlns:a16="http://schemas.microsoft.com/office/drawing/2014/main" id="{F7320C1D-D7A9-4392-B3B6-ACEF193A8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0043C2A-8936-DE7E-D1AA-6B33DC8881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075" y="3064042"/>
            <a:ext cx="3983920" cy="36330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0017"/>
            <a:ext cx="8445004" cy="1135621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/>
          </a:bodyPr>
          <a:lstStyle/>
          <a:p>
            <a:pPr marL="531813" indent="-531813">
              <a:tabLst>
                <a:tab pos="531813" algn="l"/>
              </a:tabLst>
            </a:pPr>
            <a:r>
              <a:rPr lang="en-US" sz="34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Reward for Praying with Right Attitude CONT’D.</a:t>
            </a:r>
            <a:endParaRPr lang="en-CA" sz="3400" dirty="0">
              <a:solidFill>
                <a:srgbClr val="66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988" y="1320185"/>
            <a:ext cx="7910864" cy="5128742"/>
          </a:xfrm>
        </p:spPr>
        <p:txBody>
          <a:bodyPr>
            <a:noAutofit/>
          </a:bodyPr>
          <a:lstStyle/>
          <a:p>
            <a:pPr marL="355600" indent="-35560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500" dirty="0"/>
              <a:t>The Bible is filled with testimonies of people or groups of people who displayed the right attitude in prayer and the wonderful things that happened.</a:t>
            </a:r>
          </a:p>
          <a:p>
            <a:pPr marL="722313" indent="-369888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romanLcPeriod"/>
              <a:tabLst>
                <a:tab pos="722313" algn="l"/>
              </a:tabLst>
            </a:pPr>
            <a:r>
              <a:rPr lang="en-US" sz="2500" dirty="0"/>
              <a:t>Joshua prayed, and the sun and the moon stood still till the children of Israel were able to overcome their enemies. </a:t>
            </a:r>
          </a:p>
          <a:p>
            <a:pPr marL="722313" indent="-369888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romanLcPeriod"/>
              <a:tabLst>
                <a:tab pos="722313" algn="l"/>
              </a:tabLst>
            </a:pPr>
            <a:r>
              <a:rPr lang="en-US" sz="2500" dirty="0"/>
              <a:t>Abraham prayed, and Lot and his two daughters were delivered from Sodom and Gomorrah. </a:t>
            </a:r>
          </a:p>
          <a:p>
            <a:pPr marL="722313" indent="-369888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romanLcPeriod"/>
              <a:tabLst>
                <a:tab pos="722313" algn="l"/>
              </a:tabLst>
            </a:pPr>
            <a:r>
              <a:rPr lang="en-US" sz="2500" dirty="0"/>
              <a:t>Elijah prayed, and there was no rain for three and a half years, and he prayed again, and God sent rain.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16809C-0648-C68E-1999-021F2466CE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593" r="-2" b="9176"/>
          <a:stretch>
            <a:fillRect/>
          </a:stretch>
        </p:blipFill>
        <p:spPr>
          <a:xfrm>
            <a:off x="8445003" y="178556"/>
            <a:ext cx="3394071" cy="32452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909C38-DBA0-6E39-F734-929ADDBE65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0497" b="1"/>
          <a:stretch>
            <a:fillRect/>
          </a:stretch>
        </p:blipFill>
        <p:spPr>
          <a:xfrm>
            <a:off x="8445003" y="3760714"/>
            <a:ext cx="3394071" cy="29187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3631A8-D016-D1B7-BFD0-88DC70E53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utting God to the Test | gloriadeionline">
            <a:extLst>
              <a:ext uri="{FF2B5EF4-FFF2-40B4-BE49-F238E27FC236}">
                <a16:creationId xmlns:a16="http://schemas.microsoft.com/office/drawing/2014/main" id="{ED79C4E8-2B2C-FD43-3BD7-8D3B34B90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7" r="1" b="5746"/>
          <a:stretch>
            <a:fillRect/>
          </a:stretch>
        </p:blipFill>
        <p:spPr bwMode="auto">
          <a:xfrm>
            <a:off x="3344" y="3737811"/>
            <a:ext cx="4475150" cy="312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7" name="Rectangle 8216">
            <a:extLst>
              <a:ext uri="{FF2B5EF4-FFF2-40B4-BE49-F238E27FC236}">
                <a16:creationId xmlns:a16="http://schemas.microsoft.com/office/drawing/2014/main" id="{39399930-AD79-71D5-1091-6340300D7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070" y="0"/>
            <a:ext cx="7541930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EAF180-93F0-37BC-904B-FCA55D0C5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0070" y="107639"/>
            <a:ext cx="7538586" cy="1327970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/>
          </a:bodyPr>
          <a:lstStyle/>
          <a:p>
            <a:pPr marL="531813" indent="-531813" algn="just">
              <a:lnSpc>
                <a:spcPct val="100000"/>
              </a:lnSpc>
              <a:tabLst>
                <a:tab pos="531813" algn="l"/>
              </a:tabLst>
            </a:pPr>
            <a:r>
              <a:rPr lang="en-US" sz="36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Reward for Praying with Right Attitude CONT’D.</a:t>
            </a:r>
            <a:endParaRPr lang="en-CA" sz="3600" dirty="0"/>
          </a:p>
        </p:txBody>
      </p:sp>
      <p:pic>
        <p:nvPicPr>
          <p:cNvPr id="2050" name="Picture 2" descr="Daniel in the lions den (7) | Images :: Behance">
            <a:extLst>
              <a:ext uri="{FF2B5EF4-FFF2-40B4-BE49-F238E27FC236}">
                <a16:creationId xmlns:a16="http://schemas.microsoft.com/office/drawing/2014/main" id="{A8226E93-43DB-500B-9113-C71C0E96B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45" r="1" b="5827"/>
          <a:stretch>
            <a:fillRect/>
          </a:stretch>
        </p:blipFill>
        <p:spPr bwMode="auto">
          <a:xfrm>
            <a:off x="53534" y="107639"/>
            <a:ext cx="4475150" cy="349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2FADB-2508-E07F-8B3D-10A44B29D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2842" y="1521955"/>
            <a:ext cx="7148737" cy="5135733"/>
          </a:xfrm>
        </p:spPr>
        <p:txBody>
          <a:bodyPr>
            <a:noAutofit/>
          </a:bodyPr>
          <a:lstStyle/>
          <a:p>
            <a:pPr marL="866775" indent="-514350" algn="just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AutoNum type="romanLcPeriod" startAt="4"/>
              <a:tabLst>
                <a:tab pos="722313" algn="l"/>
              </a:tabLst>
            </a:pPr>
            <a:r>
              <a:rPr lang="en-US" sz="2500" dirty="0"/>
              <a:t>Elisha 5prayed and the widow's son was raised to life. </a:t>
            </a:r>
          </a:p>
          <a:p>
            <a:pPr marL="866775" indent="-514350" algn="just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AutoNum type="romanLcPeriod" startAt="4"/>
              <a:tabLst>
                <a:tab pos="722313" algn="l"/>
              </a:tabLst>
            </a:pPr>
            <a:r>
              <a:rPr lang="en-US" sz="2500" dirty="0"/>
              <a:t>Daniel prayed in the lions’ den, and God sent His angel to shut-up the mouths of the lions so they could not hurt him </a:t>
            </a:r>
          </a:p>
          <a:p>
            <a:pPr marL="866775" indent="-514350" algn="just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AutoNum type="romanLcPeriod" startAt="4"/>
              <a:tabLst>
                <a:tab pos="722313" algn="l"/>
              </a:tabLst>
            </a:pPr>
            <a:r>
              <a:rPr lang="en-US" sz="2500" dirty="0"/>
              <a:t>The disciples of Jesus prayed, and multitudes were getting saved and healed. Peter was set free from prison, and he escaped the wrath of Herod. </a:t>
            </a:r>
          </a:p>
          <a:p>
            <a:pPr marL="866775" indent="-514350" algn="just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AutoNum type="romanLcPeriod" startAt="4"/>
              <a:tabLst>
                <a:tab pos="722313" algn="l"/>
              </a:tabLst>
            </a:pPr>
            <a:r>
              <a:rPr lang="en-US" sz="2500" dirty="0"/>
              <a:t>Paul and Silas prayed and sang praises in the prison, and the prison doors opened; heir chains were loosed.</a:t>
            </a:r>
          </a:p>
        </p:txBody>
      </p:sp>
      <p:grpSp>
        <p:nvGrpSpPr>
          <p:cNvPr id="8219" name="Group 8218">
            <a:extLst>
              <a:ext uri="{FF2B5EF4-FFF2-40B4-BE49-F238E27FC236}">
                <a16:creationId xmlns:a16="http://schemas.microsoft.com/office/drawing/2014/main" id="{B99F7A9F-22EA-3858-31E7-DB40AED29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220" name="Oval 8219">
              <a:extLst>
                <a:ext uri="{FF2B5EF4-FFF2-40B4-BE49-F238E27FC236}">
                  <a16:creationId xmlns:a16="http://schemas.microsoft.com/office/drawing/2014/main" id="{1D6DB0FE-D793-AA96-1119-5221AD49A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8221" name="Oval 8220">
              <a:extLst>
                <a:ext uri="{FF2B5EF4-FFF2-40B4-BE49-F238E27FC236}">
                  <a16:creationId xmlns:a16="http://schemas.microsoft.com/office/drawing/2014/main" id="{9CBC2B49-3BCF-A9C4-87CB-902F523B2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350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DA57FB-3D73-B836-F073-8AD47A3D5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26" name="Rectangle 8225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28" name="Rectangle 8227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8230" name="Rectangle 8229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8232" name="Rectangle 8231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8A0A7B-7004-E5A0-ED94-F7818AD68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pPr marL="722313" indent="-722313" algn="just">
              <a:tabLst>
                <a:tab pos="722313" algn="l"/>
              </a:tabLst>
            </a:pPr>
            <a:r>
              <a:rPr lang="en-US" sz="36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Reward for Praying with Right Attitude CONT’D.</a:t>
            </a:r>
            <a:endParaRPr lang="en-CA" sz="36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A person walking on a cross&#10;&#10;AI-generated content may be incorrect.">
            <a:extLst>
              <a:ext uri="{FF2B5EF4-FFF2-40B4-BE49-F238E27FC236}">
                <a16:creationId xmlns:a16="http://schemas.microsoft.com/office/drawing/2014/main" id="{E570FE01-9F6F-7B09-B1C6-7AB334222C2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413" r="-2" b="-2"/>
          <a:stretch>
            <a:fillRect/>
          </a:stretch>
        </p:blipFill>
        <p:spPr>
          <a:xfrm>
            <a:off x="1007196" y="2265037"/>
            <a:ext cx="4080520" cy="412884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8284A-AB0B-82CC-B451-4EDD5D125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7716" y="2170168"/>
            <a:ext cx="6040532" cy="4687832"/>
          </a:xfrm>
        </p:spPr>
        <p:txBody>
          <a:bodyPr anchor="ctr">
            <a:noAutofit/>
          </a:bodyPr>
          <a:lstStyle/>
          <a:p>
            <a:pPr marL="449263" indent="-449263" algn="just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450" dirty="0"/>
              <a:t>Jesus calls all boys and girls to put off their sinful attitude of fighting and quarrelling, stealing, anger and bitterness, lying and keeping malice and the rest of them. </a:t>
            </a:r>
          </a:p>
          <a:p>
            <a:pPr marL="449263" indent="-449263" algn="just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450" dirty="0"/>
              <a:t>With all these in your life, your prayers will not be answered. </a:t>
            </a:r>
          </a:p>
          <a:p>
            <a:pPr marL="449263" indent="-449263" algn="just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450" dirty="0"/>
              <a:t>But put on the new man, which after God is created in righteousness and true holiness, and your prayers will be answered speedily in Jesus' name!</a:t>
            </a:r>
            <a:endParaRPr lang="en-CA" sz="2450" dirty="0"/>
          </a:p>
        </p:txBody>
      </p:sp>
      <p:sp>
        <p:nvSpPr>
          <p:cNvPr id="8234" name="Oval 8233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8236" name="Oval 8235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3763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Boy Character Thinking with Hand on Chin and Question Mark with  Line Art 59531106 Vector Art at Vecteezy">
            <a:extLst>
              <a:ext uri="{FF2B5EF4-FFF2-40B4-BE49-F238E27FC236}">
                <a16:creationId xmlns:a16="http://schemas.microsoft.com/office/drawing/2014/main" id="{08B7595B-29C6-9B31-695D-C718D2542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4"/>
          <a:stretch>
            <a:fillRect/>
          </a:stretch>
        </p:blipFill>
        <p:spPr bwMode="auto">
          <a:xfrm>
            <a:off x="6746126" y="1341770"/>
            <a:ext cx="5445874" cy="440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149"/>
            <a:ext cx="12192000" cy="903820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/>
          </a:bodyPr>
          <a:lstStyle/>
          <a:p>
            <a:pPr algn="just"/>
            <a:r>
              <a:rPr lang="en-CA" sz="3600" cap="none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708" y="934969"/>
            <a:ext cx="6332274" cy="5228532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600" dirty="0"/>
              <a:t>What is prayer?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600" dirty="0"/>
              <a:t>What do you learn from the parable that Jesus told in our Bible passage? 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600" dirty="0"/>
              <a:t>Mention some right attitudes you must possess for your prayers to be answered.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600" dirty="0"/>
              <a:t>Where and when can we pray?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600" dirty="0"/>
              <a:t>Mention three people who prayed with the right attitude in the Bible and the miracles that happened.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B20111-4892-EE04-DAF5-21CA08B8B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183A8-B480-F4AB-2296-B94939EF0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35" y="814496"/>
            <a:ext cx="6383829" cy="5940000"/>
          </a:xfrm>
        </p:spPr>
        <p:txBody>
          <a:bodyPr>
            <a:noAutofit/>
          </a:bodyPr>
          <a:lstStyle/>
          <a:p>
            <a:pPr marL="531813" indent="-531813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00CC"/>
              </a:buClr>
              <a:buSzPct val="100000"/>
              <a:buFont typeface="Wingdings" panose="05000000000000000000" pitchFamily="2" charset="2"/>
              <a:buChar char="q"/>
              <a:tabLst>
                <a:tab pos="531813" algn="l"/>
              </a:tabLst>
            </a:pPr>
            <a:r>
              <a:rPr lang="en-US" sz="29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LESSON: </a:t>
            </a:r>
            <a:r>
              <a:rPr lang="en-US" sz="2900" dirty="0"/>
              <a:t>Right attitude in prayer attracts an immediate answer from God.</a:t>
            </a:r>
          </a:p>
          <a:p>
            <a:pPr marL="531813" indent="-531813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7030A0"/>
              </a:buClr>
              <a:buSzPct val="100000"/>
              <a:buFont typeface="Wingdings" panose="05000000000000000000" pitchFamily="2" charset="2"/>
              <a:buChar char="q"/>
              <a:tabLst>
                <a:tab pos="531813" algn="l"/>
              </a:tabLst>
            </a:pPr>
            <a:r>
              <a:rPr lang="en-US" sz="29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THOUGHT: </a:t>
            </a:r>
            <a:r>
              <a:rPr lang="en-US" sz="2900" dirty="0"/>
              <a:t>I will always pray with the right attitude.</a:t>
            </a:r>
          </a:p>
          <a:p>
            <a:pPr marL="531813" indent="-531813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q"/>
              <a:tabLst>
                <a:tab pos="531813" algn="l"/>
              </a:tabLst>
            </a:pPr>
            <a:r>
              <a:rPr lang="en-US" sz="29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ACTIVITY: </a:t>
            </a:r>
            <a:r>
              <a:rPr lang="en-US" sz="2900" dirty="0"/>
              <a:t>The teacher should lead the children in a prayer session, searching their hearts to see those things that hinder their prayers. They should confess these things to God and pray for forgiveness from God.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A60F87-92BA-3E6E-4C33-48B71983F303}"/>
              </a:ext>
            </a:extLst>
          </p:cNvPr>
          <p:cNvSpPr txBox="1"/>
          <p:nvPr/>
        </p:nvSpPr>
        <p:spPr>
          <a:xfrm>
            <a:off x="6651965" y="2179796"/>
            <a:ext cx="5418970" cy="4423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1813" indent="-531813" algn="just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9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CONGREGATIONALSONG: </a:t>
            </a:r>
            <a:r>
              <a:rPr lang="en-US" sz="2900" dirty="0"/>
              <a:t>GHS 5- NEVER GIVE UP</a:t>
            </a:r>
          </a:p>
          <a:p>
            <a:pPr marL="531813" indent="-531813" algn="just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CHORUSES: </a:t>
            </a:r>
          </a:p>
          <a:p>
            <a:pPr marL="1255713" indent="-723900" algn="just">
              <a:lnSpc>
                <a:spcPct val="114000"/>
              </a:lnSpc>
              <a:spcAft>
                <a:spcPts val="600"/>
              </a:spcAft>
              <a:buAutoNum type="romanUcParenBoth"/>
            </a:pPr>
            <a:r>
              <a:rPr lang="en-US" sz="2900" dirty="0"/>
              <a:t>Prayer is the key </a:t>
            </a:r>
          </a:p>
          <a:p>
            <a:pPr marL="1255713" indent="-723900" algn="just">
              <a:lnSpc>
                <a:spcPct val="114000"/>
              </a:lnSpc>
              <a:spcAft>
                <a:spcPts val="600"/>
              </a:spcAft>
              <a:buAutoNum type="romanUcParenBoth"/>
            </a:pPr>
            <a:r>
              <a:rPr lang="en-US" sz="2900" dirty="0"/>
              <a:t>Let us continue to pray and never be tired</a:t>
            </a:r>
          </a:p>
          <a:p>
            <a:pPr marL="1255713" indent="-723900" algn="just">
              <a:lnSpc>
                <a:spcPct val="114000"/>
              </a:lnSpc>
              <a:spcAft>
                <a:spcPts val="600"/>
              </a:spcAft>
              <a:buAutoNum type="romanUcParenBoth"/>
            </a:pPr>
            <a:r>
              <a:rPr lang="en-US" sz="2900" dirty="0"/>
              <a:t>When saints pray, Satan trembles.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6E24E2-4D02-3525-553E-A94B8C948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1344"/>
            <a:ext cx="12192000" cy="720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LESSON, THOUGHT, ACTIVITY, CHORUSES</a:t>
            </a:r>
            <a:endParaRPr sz="36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C27E9A-56DD-59D9-B42A-AA7DABAB7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5218" y="881235"/>
            <a:ext cx="5192463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8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4E4990-D85F-0415-DE1F-5705BA866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28C0-A346-2971-3115-95BCD863D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2247"/>
            <a:ext cx="12192000" cy="58004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4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References</a:t>
            </a:r>
            <a:endParaRPr sz="34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130A4-8379-648F-0E08-EB4FAAA77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287" y="669583"/>
            <a:ext cx="11869947" cy="6098874"/>
          </a:xfrm>
        </p:spPr>
        <p:txBody>
          <a:bodyPr>
            <a:noAutofit/>
          </a:bodyPr>
          <a:lstStyle/>
          <a:p>
            <a:pPr marL="274638" indent="-274638" algn="just">
              <a:lnSpc>
                <a:spcPct val="88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165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.https://www.google.com/url?sa=i&amp;url=https%3A%2F%2Fwww.istockphoto.com%2Fillustrations%2Fchildrenshymns&amp;psig=AOvVaw189ekt2QYcLRtotwd895Z3&amp;ust=1758072012273000&amp;source=images&amp;cd=vfe&amp;opi=89978449&amp;ved=0CBUQjRxqFwoTCKjFzt-O3I8DFQAAAAAdAAAAABAv</a:t>
            </a:r>
            <a:br>
              <a:rPr lang="en-US" sz="1650" dirty="0"/>
            </a:br>
            <a:r>
              <a:rPr lang="en-US" sz="165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https://www.google.com/url?sa=i&amp;url=https%3A%2F%2Fwww.shutterstock.com%2Fsearch%2Fcartoon-kid-doing </a:t>
            </a:r>
            <a:r>
              <a:rPr lang="en-US" sz="1650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homework&amp;psig</a:t>
            </a:r>
            <a:r>
              <a:rPr lang="en-US" sz="165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=AOvVaw3bzA6zwitLh7DbogwyJbY1&amp;ust=1758072050548000&amp;source=images&amp;cd=vfe&amp;opi=89978449&amp;ved=0CBUQjRxqFwoTCLi0i_KO3I8DFQAAAAAdAAAAABAE</a:t>
            </a:r>
            <a:r>
              <a:rPr lang="en-US" sz="1650" dirty="0"/>
              <a:t> </a:t>
            </a:r>
          </a:p>
          <a:p>
            <a:pPr marL="274638" indent="-274638" algn="just">
              <a:lnSpc>
                <a:spcPct val="88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1650" dirty="0"/>
              <a:t>https://www.google.com/</a:t>
            </a:r>
            <a:r>
              <a:rPr lang="en-US" sz="1650" dirty="0" err="1"/>
              <a:t>imgres?q</a:t>
            </a:r>
            <a:r>
              <a:rPr lang="en-US" sz="1650" dirty="0"/>
              <a:t>=child%20praying%20cartoon&amp;imgurl=https%3A%2F%2Fmedia.istockphoto.com%2Fid%2F186244305%2Fvector%2Flittle-girl-praying.jpg%3Fs%3D612x612%26w%3D0%26k%3D20%26c%3DGK7De1TqqPMckCTK1hn41HlSHyDRwp18E2L2ZhWrJyg%3D&amp;imgrefurl=https%3A%2F%2Fwww.istockphoto.com%2Fillustrations%2Fcartoon-of-the-children-praying&amp;docid=9p1sgk7ka3i-gM&amp;tbnid=q3tWxqtMspDlYM&amp;vet=12ahUKEwjNj_v2idyPAxVUADQIHeG4L9YQM3oECBMQAA..i&amp;w=612&amp;h=408&amp;hcb=2&amp;ved=2ahUKEwjNj_v2idyPAxVUADQIHeG4L9YQM3oECBMQAA</a:t>
            </a:r>
          </a:p>
          <a:p>
            <a:pPr marL="274638" indent="-274638" algn="just">
              <a:lnSpc>
                <a:spcPct val="88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1650" dirty="0"/>
              <a:t>.https://www.google.com/</a:t>
            </a:r>
            <a:r>
              <a:rPr lang="en-US" sz="1650" dirty="0" err="1"/>
              <a:t>imgres?q</a:t>
            </a:r>
            <a:r>
              <a:rPr lang="en-US" sz="1650" dirty="0"/>
              <a:t>=child%20praying%20cartoon&amp;imgurl=https%3A%2F%2Fthumbs.dreamstime.com%2Fb%2Fpraying-children-29210097.jpg&amp;imgrefurl=https%3A%2F%2Fwww.dreamstime.com%2Fillustration%2Fchildren-praying.html&amp;docid=2I4bSVsGhnMfsM&amp;tbnid=bQ8ZexDieQ8cmM&amp;vet=12ahUKEwjNj_v2idyPAxVUADQIHeG4L9YQM3oECBcQAA..i&amp;w=800&amp;h=714&amp;hcb=2&amp;ved=2ahUKEwjNj_v2idyPAxVUADQIHeG4L9YQM3oECBcQAA</a:t>
            </a:r>
          </a:p>
          <a:p>
            <a:pPr marL="274638" indent="-274638" algn="just">
              <a:lnSpc>
                <a:spcPct val="88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165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https://www.google.com/url?sa=i&amp;url=https%3A%2F%2Fwww.dreamstime.com%2Fillustration%2Fgod-talking-to.html&amp;psig=AOvVaw3btJCRYaWMsOgLKvDmGuGM&amp;ust=1758067327905000&amp;source=images&amp;cd=vfe&amp;opi=89978449&amp;ved=0CBUQjRxqFwoTCPjbg7qC3I8DFQAAAAAdAAAAABAE</a:t>
            </a:r>
            <a:endParaRPr lang="en-US" sz="1650" dirty="0"/>
          </a:p>
          <a:p>
            <a:pPr marL="274638" indent="-274638" algn="just">
              <a:lnSpc>
                <a:spcPct val="88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1650" dirty="0"/>
              <a:t>https://www.google.com/</a:t>
            </a:r>
            <a:r>
              <a:rPr lang="en-US" sz="1650" dirty="0" err="1"/>
              <a:t>imgres?q</a:t>
            </a:r>
            <a:r>
              <a:rPr lang="en-US" sz="1650" dirty="0"/>
              <a:t>=talking%20to%20God%20cartoon&amp;imgurl=https%3A%2F%2Fwww.shutterstock.com%2Fimage-vector%2Fgirl-calling-jesus-god-that-260nw-1493183429.jpg&amp;imgrefurl=https%3A%2F%2Fwww.shutterstock.com%2Fimage-vector%2Fgirl-calling-jesus-god-that-cartoon-1493183429&amp;docid=fF39nxUPMqWnaM&amp;tbnid=WBlz0amNGwSYQM&amp;vet=12ahUKEwjY6qWl_duPAxXWyOYEHRCCMDkQM3oECB0QAA..i&amp;w=255&amp;h=280&amp;hcb=2&amp;ved=2ahUKEwjY6qWl_duPAxXWyOYEHRCCMDkQM3oECB0QAA</a:t>
            </a:r>
          </a:p>
        </p:txBody>
      </p:sp>
    </p:spTree>
    <p:extLst>
      <p:ext uri="{BB962C8B-B14F-4D97-AF65-F5344CB8AC3E}">
        <p14:creationId xmlns:p14="http://schemas.microsoft.com/office/powerpoint/2010/main" val="166946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d Talking To Stock Illustrations – 82 God Talking To Stock Illustrations,  Vectors &amp; Clipart - Dreamstime">
            <a:extLst>
              <a:ext uri="{FF2B5EF4-FFF2-40B4-BE49-F238E27FC236}">
                <a16:creationId xmlns:a16="http://schemas.microsoft.com/office/drawing/2014/main" id="{1C48958A-FB6B-D4C7-F806-7D3D15EF5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87"/>
          <a:stretch>
            <a:fillRect/>
          </a:stretch>
        </p:blipFill>
        <p:spPr bwMode="auto">
          <a:xfrm>
            <a:off x="20" y="10"/>
            <a:ext cx="1219198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Rectangle 1030">
            <a:extLst>
              <a:ext uri="{FF2B5EF4-FFF2-40B4-BE49-F238E27FC236}">
                <a16:creationId xmlns:a16="http://schemas.microsoft.com/office/drawing/2014/main" id="{F79FF99C-BAA9-404F-9C96-6DD456B4F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49C44AFD-C72D-4D9C-84C6-73E615CE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" y="75609"/>
            <a:ext cx="6231704" cy="936000"/>
          </a:xfrm>
        </p:spPr>
        <p:txBody>
          <a:bodyPr anchor="ctr">
            <a:normAutofit fontScale="90000"/>
          </a:bodyPr>
          <a:lstStyle/>
          <a:p>
            <a:r>
              <a:rPr lang="en-CA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Memory Verse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735" y="1087208"/>
            <a:ext cx="11449589" cy="2088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“And he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spake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parable unto them to this end, that men ought always to pray, and not to faint” </a:t>
            </a:r>
            <a:r>
              <a:rPr lang="en-US" sz="4800" dirty="0"/>
              <a:t>(</a:t>
            </a:r>
            <a:r>
              <a:rPr lang="en-US" sz="4800" dirty="0">
                <a:solidFill>
                  <a:srgbClr val="FFFF00"/>
                </a:solidFill>
              </a:rPr>
              <a:t>Luke 18:1</a:t>
            </a:r>
            <a:r>
              <a:rPr lang="en-US" sz="4800" dirty="0"/>
              <a:t>).</a:t>
            </a:r>
          </a:p>
        </p:txBody>
      </p:sp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1D25B14F-36E0-41E8-956F-CABEF1ADD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36" name="Oval 1035">
              <a:extLst>
                <a:ext uri="{FF2B5EF4-FFF2-40B4-BE49-F238E27FC236}">
                  <a16:creationId xmlns:a16="http://schemas.microsoft.com/office/drawing/2014/main" id="{4AFB9EA5-DE4D-4E6B-A302-F55174E4B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37" name="Oval 1036">
              <a:extLst>
                <a:ext uri="{FF2B5EF4-FFF2-40B4-BE49-F238E27FC236}">
                  <a16:creationId xmlns:a16="http://schemas.microsoft.com/office/drawing/2014/main" id="{E44092F4-4D9B-4D0A-8832-C29E786F8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4DF77195-6833-D2EE-5510-F113E3909608}"/>
              </a:ext>
            </a:extLst>
          </p:cNvPr>
          <p:cNvSpPr txBox="1">
            <a:spLocks/>
          </p:cNvSpPr>
          <p:nvPr/>
        </p:nvSpPr>
        <p:spPr>
          <a:xfrm>
            <a:off x="333075" y="5188943"/>
            <a:ext cx="7734917" cy="1181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Text: </a:t>
            </a:r>
            <a:r>
              <a:rPr lang="en-CA" dirty="0">
                <a:solidFill>
                  <a:srgbClr val="FFFF00"/>
                </a:solidFill>
              </a:rPr>
              <a:t>L</a:t>
            </a:r>
            <a:r>
              <a:rPr lang="en-CA" cap="none" dirty="0">
                <a:solidFill>
                  <a:srgbClr val="FFFF00"/>
                </a:solidFill>
              </a:rPr>
              <a:t>uke</a:t>
            </a:r>
            <a:r>
              <a:rPr lang="en-CA" dirty="0">
                <a:solidFill>
                  <a:srgbClr val="FFFF00"/>
                </a:solidFill>
              </a:rPr>
              <a:t> 18:1-14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10246">
            <a:extLst>
              <a:ext uri="{FF2B5EF4-FFF2-40B4-BE49-F238E27FC236}">
                <a16:creationId xmlns:a16="http://schemas.microsoft.com/office/drawing/2014/main" id="{4863AD45-F025-4500-8898-7DE237E4C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5274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5274" y="-4008"/>
            <a:ext cx="4646726" cy="720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/>
            <a:r>
              <a:rPr lang="en-CA" sz="40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78" y="44036"/>
            <a:ext cx="7384249" cy="6629197"/>
          </a:xfrm>
          <a:noFill/>
        </p:spPr>
        <p:txBody>
          <a:bodyPr>
            <a:noAutofit/>
          </a:bodyPr>
          <a:lstStyle/>
          <a:p>
            <a:pPr marL="355600" indent="-355600" algn="just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7030A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7030A0"/>
                </a:solidFill>
              </a:rPr>
              <a:t>The parables of Jesus in our Bible passage reveal some important truth about prayer that should serve as a guide to build up our prayer life. </a:t>
            </a:r>
          </a:p>
          <a:p>
            <a:pPr marL="723900" indent="-368300" algn="just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romanLcPeriod"/>
            </a:pPr>
            <a:r>
              <a:rPr lang="en-US" sz="2400" dirty="0"/>
              <a:t>Prayer is communion with God, and He is always willing and loves to hear us talk to Him. </a:t>
            </a:r>
          </a:p>
          <a:p>
            <a:pPr marL="723900" indent="-368300" algn="just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romanLcPeriod"/>
            </a:pPr>
            <a:r>
              <a:rPr lang="en-US" sz="2400" dirty="0"/>
              <a:t>God answers prayers, and He can do all things. </a:t>
            </a:r>
          </a:p>
          <a:p>
            <a:pPr marL="723900" indent="-368300" algn="just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romanLcPeriod"/>
            </a:pPr>
            <a:r>
              <a:rPr lang="en-US" sz="2400" dirty="0"/>
              <a:t>There are hindrances to prayers, but persistence and the right attitude will overcome such hindrances.</a:t>
            </a:r>
          </a:p>
          <a:p>
            <a:pPr marL="723900" indent="-368300" algn="just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romanLcPeriod"/>
            </a:pPr>
            <a:r>
              <a:rPr lang="en-US" sz="2400" dirty="0"/>
              <a:t>Persistent prayer shows our faith in God.</a:t>
            </a:r>
          </a:p>
          <a:p>
            <a:pPr marL="723900" indent="-368300" algn="just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romanLcPeriod"/>
            </a:pPr>
            <a:r>
              <a:rPr lang="en-US" sz="2400" dirty="0"/>
              <a:t>Our prayers should come from a humble heart. There should be no show of self-righteousness. </a:t>
            </a:r>
          </a:p>
          <a:p>
            <a:pPr marL="723900" indent="-368300" algn="just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romanLcPeriod"/>
            </a:pPr>
            <a:r>
              <a:rPr lang="en-US" sz="2400" dirty="0"/>
              <a:t>Sinners who sincerely repent will receive pardon and peace. </a:t>
            </a:r>
          </a:p>
          <a:p>
            <a:pPr marL="723900" indent="-368300" algn="just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romanLcPeriod"/>
            </a:pPr>
            <a:r>
              <a:rPr lang="en-US" sz="2400" dirty="0"/>
              <a:t>Prayer is mandatory for all friends of Jesus. They ought always to pray a faint. </a:t>
            </a:r>
          </a:p>
        </p:txBody>
      </p:sp>
      <p:pic>
        <p:nvPicPr>
          <p:cNvPr id="10242" name="Picture 2" descr="Girl Calling Jesus God That Jesus Stock Vector (Royalty Free) 1493183429 |  Shutterstock">
            <a:extLst>
              <a:ext uri="{FF2B5EF4-FFF2-40B4-BE49-F238E27FC236}">
                <a16:creationId xmlns:a16="http://schemas.microsoft.com/office/drawing/2014/main" id="{541A6D5F-E273-043B-98A5-0DDF3C0066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" t="21237" r="2850" b="5771"/>
          <a:stretch>
            <a:fillRect/>
          </a:stretch>
        </p:blipFill>
        <p:spPr bwMode="auto">
          <a:xfrm>
            <a:off x="7563710" y="1880296"/>
            <a:ext cx="4628290" cy="385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49" name="Group 10248">
            <a:extLst>
              <a:ext uri="{FF2B5EF4-FFF2-40B4-BE49-F238E27FC236}">
                <a16:creationId xmlns:a16="http://schemas.microsoft.com/office/drawing/2014/main" id="{639A5BF8-72C2-43E2-A19E-D54875260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250" name="Oval 10249">
              <a:extLst>
                <a:ext uri="{FF2B5EF4-FFF2-40B4-BE49-F238E27FC236}">
                  <a16:creationId xmlns:a16="http://schemas.microsoft.com/office/drawing/2014/main" id="{892693D9-6EE8-42C4-B9CB-C347A34A56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251" name="Oval 10250">
              <a:extLst>
                <a:ext uri="{FF2B5EF4-FFF2-40B4-BE49-F238E27FC236}">
                  <a16:creationId xmlns:a16="http://schemas.microsoft.com/office/drawing/2014/main" id="{6EB50024-24B3-46AB-9E69-716EE1883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80" name="Rectangle 11279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82" name="Rectangle 11281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11284" name="Rectangle 11283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11286" name="Rectangle 11285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pPr algn="just"/>
            <a:r>
              <a:rPr lang="en-CA" sz="40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CONt'd.</a:t>
            </a:r>
          </a:p>
        </p:txBody>
      </p:sp>
      <p:pic>
        <p:nvPicPr>
          <p:cNvPr id="11266" name="Picture 2" descr="3,400+ Cartoon Of The Children Praying Stock Illustrations, Royalty-Free  Vector Graphics &amp; Clip Art - iStock">
            <a:extLst>
              <a:ext uri="{FF2B5EF4-FFF2-40B4-BE49-F238E27FC236}">
                <a16:creationId xmlns:a16="http://schemas.microsoft.com/office/drawing/2014/main" id="{F393369D-8696-D78A-F841-C255F262D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" r="11468" b="3"/>
          <a:stretch>
            <a:fillRect/>
          </a:stretch>
        </p:blipFill>
        <p:spPr bwMode="auto">
          <a:xfrm>
            <a:off x="1007196" y="2265037"/>
            <a:ext cx="5088800" cy="442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380" y="2320412"/>
            <a:ext cx="4887868" cy="4337277"/>
          </a:xfrm>
        </p:spPr>
        <p:txBody>
          <a:bodyPr anchor="ctr">
            <a:noAutofit/>
          </a:bodyPr>
          <a:lstStyle/>
          <a:p>
            <a:pPr marL="355600" indent="-355600" algn="just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prayerful are you? </a:t>
            </a:r>
          </a:p>
          <a:p>
            <a:pPr marL="355600" indent="-355600" algn="just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/>
              <a:t>Remember that life is filled with lots of adversaries, but through prayers, you will overcome and enjoy bountiful blessings</a:t>
            </a:r>
          </a:p>
          <a:p>
            <a:pPr marL="355600" indent="-355600" algn="just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/>
              <a:t>You must consciously develop the attitude of praying. Do not spend your time playing; there is no reward for playing. </a:t>
            </a:r>
          </a:p>
          <a:p>
            <a:pPr marL="355600" indent="-355600" algn="just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dirty="0"/>
              <a:t>But when you pray, bountiful blessings will pour into your life. </a:t>
            </a:r>
          </a:p>
        </p:txBody>
      </p:sp>
      <p:sp>
        <p:nvSpPr>
          <p:cNvPr id="11288" name="Oval 11287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1290" name="Oval 11289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59D8741-EAD6-41B1-A882-70D70FC35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1035" y="1679569"/>
            <a:ext cx="3498864" cy="3498858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5444F36-3103-4D11-A25F-C054D460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134" y="1864667"/>
            <a:ext cx="3128666" cy="3128662"/>
          </a:xfrm>
          <a:prstGeom prst="ellips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5210A4E-7BCF-8D84-5D81-FDCAC1A4F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145" y="2376862"/>
            <a:ext cx="2640646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en-CA" sz="3600" dirty="0">
                <a:solidFill>
                  <a:srgbClr val="FFFFFF"/>
                </a:solidFill>
              </a:rPr>
              <a:t>3 points to consider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AE34D29-6398-0A05-9031-A9B8EA2CC6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3405779"/>
              </p:ext>
            </p:extLst>
          </p:nvPr>
        </p:nvGraphicFramePr>
        <p:xfrm>
          <a:off x="5371418" y="661222"/>
          <a:ext cx="6730277" cy="5407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940B56D9-5F0A-6991-C90C-08CA1F70EE3D}"/>
              </a:ext>
            </a:extLst>
          </p:cNvPr>
          <p:cNvSpPr txBox="1">
            <a:spLocks/>
          </p:cNvSpPr>
          <p:nvPr/>
        </p:nvSpPr>
        <p:spPr>
          <a:xfrm>
            <a:off x="5458675" y="789749"/>
            <a:ext cx="6730277" cy="527849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endParaRPr lang="en-CA" dirty="0"/>
          </a:p>
          <a:p>
            <a:endParaRPr lang="en-CA" sz="6600" dirty="0"/>
          </a:p>
        </p:txBody>
      </p:sp>
    </p:spTree>
    <p:extLst>
      <p:ext uri="{BB962C8B-B14F-4D97-AF65-F5344CB8AC3E}">
        <p14:creationId xmlns:p14="http://schemas.microsoft.com/office/powerpoint/2010/main" val="16646411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Rectangle 3089">
            <a:extLst>
              <a:ext uri="{FF2B5EF4-FFF2-40B4-BE49-F238E27FC236}">
                <a16:creationId xmlns:a16="http://schemas.microsoft.com/office/drawing/2014/main" id="{14452A4A-2853-4001-9BA1-21733333F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5774268" cy="5780684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732" y="416899"/>
            <a:ext cx="5765483" cy="1368000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 fontScale="90000"/>
          </a:bodyPr>
          <a:lstStyle/>
          <a:p>
            <a:pPr marL="355600" indent="-355600" algn="just">
              <a:buFont typeface="+mj-lt"/>
              <a:buAutoNum type="arabicPeriod"/>
            </a:pPr>
            <a:r>
              <a:rPr lang="en-US" sz="36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Reasons for Praying: </a:t>
            </a:r>
            <a:r>
              <a:rPr lang="en-CA" sz="3100" dirty="0">
                <a:solidFill>
                  <a:srgbClr val="0000CC"/>
                </a:solidFill>
              </a:rPr>
              <a:t>L</a:t>
            </a:r>
            <a:r>
              <a:rPr lang="en-CA" sz="3100" cap="none" dirty="0">
                <a:solidFill>
                  <a:srgbClr val="0000CC"/>
                </a:solidFill>
              </a:rPr>
              <a:t>uke</a:t>
            </a:r>
            <a:r>
              <a:rPr lang="en-CA" sz="3100" dirty="0">
                <a:solidFill>
                  <a:srgbClr val="0000CC"/>
                </a:solidFill>
              </a:rPr>
              <a:t> 18:1-14; M</a:t>
            </a:r>
            <a:r>
              <a:rPr lang="en-CA" sz="3100" cap="none" dirty="0">
                <a:solidFill>
                  <a:srgbClr val="0000CC"/>
                </a:solidFill>
              </a:rPr>
              <a:t>atthew</a:t>
            </a:r>
            <a:r>
              <a:rPr lang="en-CA" sz="3100" dirty="0">
                <a:solidFill>
                  <a:srgbClr val="0000CC"/>
                </a:solidFill>
              </a:rPr>
              <a:t> 7:7,8; E</a:t>
            </a:r>
            <a:r>
              <a:rPr lang="en-CA" sz="3100" cap="none" dirty="0">
                <a:solidFill>
                  <a:srgbClr val="0000CC"/>
                </a:solidFill>
              </a:rPr>
              <a:t>ph.</a:t>
            </a:r>
            <a:r>
              <a:rPr lang="en-CA" sz="3100" dirty="0">
                <a:solidFill>
                  <a:srgbClr val="0000CC"/>
                </a:solidFill>
              </a:rPr>
              <a:t> 6:18; P</a:t>
            </a:r>
            <a:r>
              <a:rPr lang="en-CA" sz="3100" cap="none" dirty="0">
                <a:solidFill>
                  <a:srgbClr val="0000CC"/>
                </a:solidFill>
              </a:rPr>
              <a:t>hil,</a:t>
            </a:r>
            <a:r>
              <a:rPr lang="en-CA" sz="3100" dirty="0">
                <a:solidFill>
                  <a:srgbClr val="0000CC"/>
                </a:solidFill>
              </a:rPr>
              <a:t> 4:6; 1 T</a:t>
            </a:r>
            <a:r>
              <a:rPr lang="en-CA" sz="3100" cap="none" dirty="0">
                <a:solidFill>
                  <a:srgbClr val="0000CC"/>
                </a:solidFill>
              </a:rPr>
              <a:t>hess,</a:t>
            </a:r>
            <a:r>
              <a:rPr lang="en-CA" sz="3100" dirty="0">
                <a:solidFill>
                  <a:srgbClr val="0000CC"/>
                </a:solidFill>
              </a:rPr>
              <a:t> 5:1</a:t>
            </a:r>
            <a:endParaRPr lang="en-US" sz="3100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266" y="1809318"/>
            <a:ext cx="5431734" cy="4293099"/>
          </a:xfrm>
        </p:spPr>
        <p:txBody>
          <a:bodyPr>
            <a:noAutofit/>
          </a:bodyPr>
          <a:lstStyle/>
          <a:p>
            <a:pPr marL="355600" indent="-355600" algn="just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50" dirty="0"/>
              <a:t>Prayer is talking to God about our needs and the needs of others. </a:t>
            </a:r>
          </a:p>
          <a:p>
            <a:pPr marL="355600" indent="-355600" algn="just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50" dirty="0"/>
              <a:t>Prayer is indispensable in the life of children of God because it is what connects us to heaven and brings blessings from God to us. </a:t>
            </a:r>
          </a:p>
          <a:p>
            <a:pPr marL="355600" indent="-355600" algn="just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50" dirty="0"/>
              <a:t>To stop praying is to stop existing.. </a:t>
            </a:r>
          </a:p>
          <a:p>
            <a:pPr marL="355600" indent="-355600" algn="just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50" dirty="0"/>
              <a:t> A prayerful child is a powerful child, and a prayerless child is a powerless child. </a:t>
            </a:r>
          </a:p>
        </p:txBody>
      </p:sp>
      <p:pic>
        <p:nvPicPr>
          <p:cNvPr id="1028" name="Picture 4" descr="11,619 Boy Praying Stock Vectors and ...">
            <a:extLst>
              <a:ext uri="{FF2B5EF4-FFF2-40B4-BE49-F238E27FC236}">
                <a16:creationId xmlns:a16="http://schemas.microsoft.com/office/drawing/2014/main" id="{9AB91E9D-B63E-2696-B3B5-5A50BD49A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0" r="8904" b="-4"/>
          <a:stretch>
            <a:fillRect/>
          </a:stretch>
        </p:blipFill>
        <p:spPr bwMode="auto">
          <a:xfrm>
            <a:off x="6241217" y="321733"/>
            <a:ext cx="2380871" cy="284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2" name="Rectangle 3091">
            <a:extLst>
              <a:ext uri="{FF2B5EF4-FFF2-40B4-BE49-F238E27FC236}">
                <a16:creationId xmlns:a16="http://schemas.microsoft.com/office/drawing/2014/main" id="{7CB9AC1C-79C9-4966-8F90-DBA8A6984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776089" y="321733"/>
            <a:ext cx="3091859" cy="1844147"/>
          </a:xfrm>
          <a:prstGeom prst="rect">
            <a:avLst/>
          </a:prstGeom>
          <a:blipFill dpi="0" rotWithShape="1"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tile tx="0" ty="0" sx="92000" sy="89000" flip="xy" algn="ctr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3094" name="Rectangle 3093">
            <a:extLst>
              <a:ext uri="{FF2B5EF4-FFF2-40B4-BE49-F238E27FC236}">
                <a16:creationId xmlns:a16="http://schemas.microsoft.com/office/drawing/2014/main" id="{D7479254-2731-44C5-88FB-BF4A5EF71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250000" y="3324678"/>
            <a:ext cx="2361497" cy="2777740"/>
          </a:xfrm>
          <a:prstGeom prst="rect">
            <a:avLst/>
          </a:prstGeom>
          <a:blipFill dpi="0"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2000" sy="89000" flip="xy" algn="ctr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pic>
        <p:nvPicPr>
          <p:cNvPr id="3076" name="Picture 4" descr="Pin by Luana on Fofurinhas | Bible illustrations, Christian bible verses,  Christian cartoons">
            <a:extLst>
              <a:ext uri="{FF2B5EF4-FFF2-40B4-BE49-F238E27FC236}">
                <a16:creationId xmlns:a16="http://schemas.microsoft.com/office/drawing/2014/main" id="{B08FB618-2101-3928-EB16-8A8A1CF0F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5" r="3750" b="1"/>
          <a:stretch>
            <a:fillRect/>
          </a:stretch>
        </p:blipFill>
        <p:spPr bwMode="auto">
          <a:xfrm>
            <a:off x="8776087" y="2330472"/>
            <a:ext cx="3106457" cy="377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96" name="Group 3095">
            <a:extLst>
              <a:ext uri="{FF2B5EF4-FFF2-40B4-BE49-F238E27FC236}">
                <a16:creationId xmlns:a16="http://schemas.microsoft.com/office/drawing/2014/main" id="{1C0F8264-A19C-4C08-B6EA-A0BC6DEFB7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097" name="Oval 3096">
              <a:extLst>
                <a:ext uri="{FF2B5EF4-FFF2-40B4-BE49-F238E27FC236}">
                  <a16:creationId xmlns:a16="http://schemas.microsoft.com/office/drawing/2014/main" id="{4264CC83-0D4A-4285-9A2E-94AAA96B57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098" name="Oval 3097">
              <a:extLst>
                <a:ext uri="{FF2B5EF4-FFF2-40B4-BE49-F238E27FC236}">
                  <a16:creationId xmlns:a16="http://schemas.microsoft.com/office/drawing/2014/main" id="{A816401C-2A1E-456D-957D-2394225128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4A9C13-E53E-64C9-B7C7-4691B5E99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3080">
            <a:extLst>
              <a:ext uri="{FF2B5EF4-FFF2-40B4-BE49-F238E27FC236}">
                <a16:creationId xmlns:a16="http://schemas.microsoft.com/office/drawing/2014/main" id="{624EC25A-FA4E-1866-D534-08334DFB6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070" y="0"/>
            <a:ext cx="754193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49F9EF-D265-19F0-FEB6-F7664DA33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448" y="-6687"/>
            <a:ext cx="7517208" cy="720000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 fontScale="90000"/>
          </a:bodyPr>
          <a:lstStyle/>
          <a:p>
            <a:pPr marL="449263" indent="-449263" algn="just">
              <a:lnSpc>
                <a:spcPct val="100000"/>
              </a:lnSpc>
              <a:buFont typeface="+mj-lt"/>
              <a:buAutoNum type="arabicPeriod"/>
            </a:pPr>
            <a:r>
              <a:rPr lang="en-US" sz="36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Reasons for Praying</a:t>
            </a:r>
            <a:r>
              <a:rPr lang="en-CA" sz="36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CONT’D.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FB0E3-6D70-0526-D6E6-8C6DE99BF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2065" y="794551"/>
            <a:ext cx="7102555" cy="5863138"/>
          </a:xfrm>
        </p:spPr>
        <p:txBody>
          <a:bodyPr>
            <a:noAutofit/>
          </a:bodyPr>
          <a:lstStyle/>
          <a:p>
            <a:pPr marL="355600" indent="-355600" algn="just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2400" dirty="0"/>
              <a:t>The answers to these questions will help us better understand the reasons prayer is important.</a:t>
            </a:r>
          </a:p>
          <a:p>
            <a:pPr marL="514350" indent="-338138" algn="just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romanLcPeriod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do we pray?</a:t>
            </a:r>
          </a:p>
          <a:p>
            <a:pPr marL="546100" indent="-273050" algn="just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sz="2400" dirty="0"/>
              <a:t>We pray because God commands us to pray</a:t>
            </a:r>
          </a:p>
          <a:p>
            <a:pPr marL="546100" indent="-273050" algn="just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sz="2400" dirty="0"/>
              <a:t>The only means to connect with God is through prayer</a:t>
            </a:r>
          </a:p>
          <a:p>
            <a:pPr marL="546100" indent="-273050" algn="just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sz="2400" dirty="0"/>
              <a:t>A sinner must pray to receive Christian experiences and other blessings he/she desire.</a:t>
            </a:r>
          </a:p>
          <a:p>
            <a:pPr marL="546100" indent="-273050" algn="just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sz="2400" dirty="0"/>
              <a:t>Through prayers, we renew our trust in God’s faithfulness as we cast all our cares on Him</a:t>
            </a:r>
          </a:p>
          <a:p>
            <a:pPr marL="546100" indent="-273050" algn="just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sz="2400" dirty="0"/>
              <a:t>Also, through prayers, we receive mercy, grace and help in times of need (</a:t>
            </a:r>
            <a:r>
              <a:rPr lang="en-US" sz="2400" dirty="0">
                <a:solidFill>
                  <a:srgbClr val="0000CC"/>
                </a:solidFill>
              </a:rPr>
              <a:t>Hebrews 4:16</a:t>
            </a:r>
            <a:r>
              <a:rPr lang="en-US" sz="2400" dirty="0"/>
              <a:t>).</a:t>
            </a:r>
          </a:p>
        </p:txBody>
      </p:sp>
      <p:grpSp>
        <p:nvGrpSpPr>
          <p:cNvPr id="3083" name="Group 3082">
            <a:extLst>
              <a:ext uri="{FF2B5EF4-FFF2-40B4-BE49-F238E27FC236}">
                <a16:creationId xmlns:a16="http://schemas.microsoft.com/office/drawing/2014/main" id="{9DF801A9-A075-8509-64E3-90C6168DC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084" name="Oval 3083">
              <a:extLst>
                <a:ext uri="{FF2B5EF4-FFF2-40B4-BE49-F238E27FC236}">
                  <a16:creationId xmlns:a16="http://schemas.microsoft.com/office/drawing/2014/main" id="{841C3D17-F376-E2B5-2CF2-6A0A238B2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085" name="Oval 3084">
              <a:extLst>
                <a:ext uri="{FF2B5EF4-FFF2-40B4-BE49-F238E27FC236}">
                  <a16:creationId xmlns:a16="http://schemas.microsoft.com/office/drawing/2014/main" id="{CA9002C2-7957-443D-6BA5-96F2FFD68E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1F12F03-0338-7FF5-FD41-84FEDB5D96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540" y="201759"/>
            <a:ext cx="4166569" cy="645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46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Learning How to Cast Your Care on the God Who Cares for You">
            <a:extLst>
              <a:ext uri="{FF2B5EF4-FFF2-40B4-BE49-F238E27FC236}">
                <a16:creationId xmlns:a16="http://schemas.microsoft.com/office/drawing/2014/main" id="{43748811-77F0-6BCD-598F-CC4950419C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8" b="3"/>
          <a:stretch>
            <a:fillRect/>
          </a:stretch>
        </p:blipFill>
        <p:spPr bwMode="auto">
          <a:xfrm>
            <a:off x="3344" y="3509433"/>
            <a:ext cx="4475150" cy="33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4104">
            <a:extLst>
              <a:ext uri="{FF2B5EF4-FFF2-40B4-BE49-F238E27FC236}">
                <a16:creationId xmlns:a16="http://schemas.microsoft.com/office/drawing/2014/main" id="{881BB01C-2DAE-48BD-8E81-DAE2E1BC4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070" y="0"/>
            <a:ext cx="7541930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1448" y="10"/>
            <a:ext cx="7517208" cy="721885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/>
          </a:bodyPr>
          <a:lstStyle/>
          <a:p>
            <a:pPr marL="449263" indent="-449263" algn="just">
              <a:buFont typeface="+mj-lt"/>
              <a:buAutoNum type="arabicPeriod"/>
            </a:pPr>
            <a:r>
              <a:rPr lang="en-US" sz="32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Reasons for Praying CONT’D.</a:t>
            </a:r>
            <a:endParaRPr lang="en-CA" sz="3200" dirty="0"/>
          </a:p>
        </p:txBody>
      </p:sp>
      <p:pic>
        <p:nvPicPr>
          <p:cNvPr id="4098" name="Picture 2" descr="Learn to Trust God!">
            <a:extLst>
              <a:ext uri="{FF2B5EF4-FFF2-40B4-BE49-F238E27FC236}">
                <a16:creationId xmlns:a16="http://schemas.microsoft.com/office/drawing/2014/main" id="{17BD465D-7177-1D79-0090-1E453E8CFC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9" r="1" b="1"/>
          <a:stretch>
            <a:fillRect/>
          </a:stretch>
        </p:blipFill>
        <p:spPr bwMode="auto">
          <a:xfrm>
            <a:off x="3344" y="10"/>
            <a:ext cx="4475150" cy="334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700" y="820128"/>
            <a:ext cx="7350331" cy="6037871"/>
          </a:xfrm>
        </p:spPr>
        <p:txBody>
          <a:bodyPr>
            <a:noAutofit/>
          </a:bodyPr>
          <a:lstStyle/>
          <a:p>
            <a:pPr marL="352425" indent="-352425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AutoNum type="romanLcPeriod" startAt="2"/>
            </a:pP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we pray? </a:t>
            </a:r>
            <a:r>
              <a:rPr lang="en-US" sz="2500" dirty="0"/>
              <a:t>(</a:t>
            </a:r>
            <a:r>
              <a:rPr lang="en-US" sz="2500" dirty="0">
                <a:solidFill>
                  <a:srgbClr val="0000CC"/>
                </a:solidFill>
              </a:rPr>
              <a:t>Matt. 6:9; Mark 11:24-26</a:t>
            </a:r>
            <a:r>
              <a:rPr lang="en-US" sz="2500" dirty="0"/>
              <a:t>)</a:t>
            </a:r>
          </a:p>
          <a:p>
            <a:pPr marL="722313" lvl="1" indent="-369888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500" dirty="0"/>
              <a:t>We pray by approaching the presence of God with humility and reverence, praising Him for what He has done for us in the past before asking Him for present needs. </a:t>
            </a:r>
          </a:p>
          <a:p>
            <a:pPr marL="722313" lvl="1" indent="-369888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500" dirty="0"/>
              <a:t>We must close our eyes while praying to avoid distractions. </a:t>
            </a:r>
          </a:p>
          <a:p>
            <a:pPr marL="722313" lvl="1" indent="-369888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500" dirty="0"/>
              <a:t>Pray in the name of Jesus, kneeling, sitting or standing.</a:t>
            </a:r>
          </a:p>
          <a:p>
            <a:pPr marL="352425" indent="-352425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itchFamily="2" charset="2"/>
              <a:buAutoNum type="romanLcPeriod" startAt="2"/>
            </a:pP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do we pray? </a:t>
            </a:r>
            <a:r>
              <a:rPr lang="en-US" sz="25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500" dirty="0">
                <a:solidFill>
                  <a:srgbClr val="0000CC"/>
                </a:solidFill>
              </a:rPr>
              <a:t>1 Timothy 1:8</a:t>
            </a:r>
            <a:r>
              <a:rPr lang="en-US" sz="25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</a:p>
          <a:p>
            <a:pPr marL="722313" lvl="1" indent="-369888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500" dirty="0"/>
              <a:t>We pray anywhere and everywhere. In the church, at home, at school or wherever we find ourselves.</a:t>
            </a:r>
          </a:p>
        </p:txBody>
      </p:sp>
      <p:grpSp>
        <p:nvGrpSpPr>
          <p:cNvPr id="4107" name="Group 4106">
            <a:extLst>
              <a:ext uri="{FF2B5EF4-FFF2-40B4-BE49-F238E27FC236}">
                <a16:creationId xmlns:a16="http://schemas.microsoft.com/office/drawing/2014/main" id="{AD55FF18-1979-4730-A345-E74E328F0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4108" name="Oval 4107">
              <a:extLst>
                <a:ext uri="{FF2B5EF4-FFF2-40B4-BE49-F238E27FC236}">
                  <a16:creationId xmlns:a16="http://schemas.microsoft.com/office/drawing/2014/main" id="{6F8381C4-0751-4A6E-BFF7-48DF67BFA0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109" name="Oval 4108">
              <a:extLst>
                <a:ext uri="{FF2B5EF4-FFF2-40B4-BE49-F238E27FC236}">
                  <a16:creationId xmlns:a16="http://schemas.microsoft.com/office/drawing/2014/main" id="{F7320C1D-D7A9-4392-B3B6-ACEF193A8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D52CEE-13D0-D0D9-0684-5EA47FD5D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4" name="Rectangle 4113">
            <a:extLst>
              <a:ext uri="{FF2B5EF4-FFF2-40B4-BE49-F238E27FC236}">
                <a16:creationId xmlns:a16="http://schemas.microsoft.com/office/drawing/2014/main" id="{56B66E70-9451-4286-A0C2-6CF108FE8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6" name="Rectangle 4115">
            <a:extLst>
              <a:ext uri="{FF2B5EF4-FFF2-40B4-BE49-F238E27FC236}">
                <a16:creationId xmlns:a16="http://schemas.microsoft.com/office/drawing/2014/main" id="{2A4B0696-68E2-40ED-B597-4B8738754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4118" name="Rectangle 4117">
            <a:extLst>
              <a:ext uri="{FF2B5EF4-FFF2-40B4-BE49-F238E27FC236}">
                <a16:creationId xmlns:a16="http://schemas.microsoft.com/office/drawing/2014/main" id="{A19EF1B4-0F49-44D2-AE21-263819BFB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4653776" cy="6858000"/>
          </a:xfrm>
          <a:prstGeom prst="rect">
            <a:avLst/>
          </a:prstGeom>
          <a:blipFill dpi="0" rotWithShape="1">
            <a:blip r:embed="rId2">
              <a:alphaModFix amt="4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29BA9F-EECC-E368-A606-6BC548C2B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656" y="2151425"/>
            <a:ext cx="4653775" cy="2035566"/>
          </a:xfrm>
        </p:spPr>
        <p:txBody>
          <a:bodyPr>
            <a:normAutofit/>
          </a:bodyPr>
          <a:lstStyle/>
          <a:p>
            <a:pPr marL="449263" indent="-449263" algn="r">
              <a:lnSpc>
                <a:spcPct val="120000"/>
              </a:lnSpc>
              <a:buFont typeface="+mj-lt"/>
              <a:buAutoNum type="arabicPeriod"/>
            </a:pPr>
            <a:r>
              <a:rPr lang="en-US" sz="36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Reasons for Praying CONT’D.</a:t>
            </a:r>
            <a:endParaRPr lang="en-CA" sz="3600" dirty="0">
              <a:solidFill>
                <a:srgbClr val="6633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4791A-C5B1-4C48-5656-C66D77A6A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570" y="171562"/>
            <a:ext cx="5955190" cy="5124338"/>
          </a:xfrm>
        </p:spPr>
        <p:txBody>
          <a:bodyPr anchor="ctr">
            <a:noAutofit/>
          </a:bodyPr>
          <a:lstStyle/>
          <a:p>
            <a:pPr marL="514350" indent="-51435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AutoNum type="romanLcPeriod" startAt="4"/>
            </a:pP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do we pray? </a:t>
            </a:r>
            <a:r>
              <a:rPr lang="en-US" sz="2500" dirty="0">
                <a:solidFill>
                  <a:srgbClr val="0000CC"/>
                </a:solidFill>
              </a:rPr>
              <a:t>(Ephesians 6:18;1 Thessalonians 5:17). </a:t>
            </a:r>
          </a:p>
          <a:p>
            <a:pPr marL="722313" lvl="1" indent="-27305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</a:pPr>
            <a:r>
              <a:rPr lang="en-US" sz="2500" dirty="0"/>
              <a:t>We pray anytime and every time. </a:t>
            </a:r>
          </a:p>
          <a:p>
            <a:pPr marL="722313" lvl="1" indent="-27305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</a:pPr>
            <a:r>
              <a:rPr lang="en-US" sz="2500" dirty="0"/>
              <a:t>No retirement, no vacation, no resting; morning, afternoon and night. </a:t>
            </a:r>
          </a:p>
          <a:p>
            <a:pPr marL="722313" lvl="1" indent="-273050" algn="just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</a:pPr>
            <a:r>
              <a:rPr lang="en-US" sz="2500" dirty="0"/>
              <a:t>If we do these, we should be able to quench all the fiery darts of the enemy in our lives and families in Jesus' name</a:t>
            </a:r>
          </a:p>
        </p:txBody>
      </p:sp>
      <p:grpSp>
        <p:nvGrpSpPr>
          <p:cNvPr id="4120" name="Group 4119">
            <a:extLst>
              <a:ext uri="{FF2B5EF4-FFF2-40B4-BE49-F238E27FC236}">
                <a16:creationId xmlns:a16="http://schemas.microsoft.com/office/drawing/2014/main" id="{2B69B0BE-E00A-432A-98D1-A47B82C16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401725" y="6229681"/>
            <a:chExt cx="457200" cy="457200"/>
          </a:xfrm>
        </p:grpSpPr>
        <p:sp>
          <p:nvSpPr>
            <p:cNvPr id="4121" name="Oval 4120">
              <a:extLst>
                <a:ext uri="{FF2B5EF4-FFF2-40B4-BE49-F238E27FC236}">
                  <a16:creationId xmlns:a16="http://schemas.microsoft.com/office/drawing/2014/main" id="{0AF8A5ED-19F8-4707-8EEC-7115E6B112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1725" y="6229681"/>
              <a:ext cx="457200" cy="45720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122" name="Oval 4121">
              <a:extLst>
                <a:ext uri="{FF2B5EF4-FFF2-40B4-BE49-F238E27FC236}">
                  <a16:creationId xmlns:a16="http://schemas.microsoft.com/office/drawing/2014/main" id="{C5F50C1C-978D-45B5-B716-7DA91773C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30918" y="6258874"/>
              <a:ext cx="398813" cy="398815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039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478</TotalTime>
  <Words>1904</Words>
  <Application>Microsoft Office PowerPoint</Application>
  <PresentationFormat>Widescreen</PresentationFormat>
  <Paragraphs>107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Aptos</vt:lpstr>
      <vt:lpstr>Arial</vt:lpstr>
      <vt:lpstr>Calibri</vt:lpstr>
      <vt:lpstr>Rockwell Extra Bold</vt:lpstr>
      <vt:lpstr>Wingdings</vt:lpstr>
      <vt:lpstr>Wood Type</vt:lpstr>
      <vt:lpstr>Right Attitude in Prayer</vt:lpstr>
      <vt:lpstr>Memory Verse</vt:lpstr>
      <vt:lpstr>Introduction</vt:lpstr>
      <vt:lpstr>Introduction CONt'd.</vt:lpstr>
      <vt:lpstr>3 points to consider</vt:lpstr>
      <vt:lpstr>Reasons for Praying: Luke 18:1-14; Matthew 7:7,8; Eph. 6:18; Phil, 4:6; 1 Thess, 5:1</vt:lpstr>
      <vt:lpstr>Reasons for Praying CONT’D.</vt:lpstr>
      <vt:lpstr>Reasons for Praying CONT’D.</vt:lpstr>
      <vt:lpstr>Reasons for Praying CONT’D.</vt:lpstr>
      <vt:lpstr>2. Right Attitude in Prayers: Luke 18:1-14; Matt. 6:5-13; Mark 11:22-26</vt:lpstr>
      <vt:lpstr>2.  Right Attitude in Prayers CONT’D.</vt:lpstr>
      <vt:lpstr>2.  Right Attitude in Prayers CONT’D.</vt:lpstr>
      <vt:lpstr>3. Reward for Praying with Right Attitude: Luke 18:7,8,14; Matthew 7:7-11</vt:lpstr>
      <vt:lpstr>3. Reward for Praying with Right Attitude CONT’D.</vt:lpstr>
      <vt:lpstr>3. Reward for Praying with Right Attitude CONT’D.</vt:lpstr>
      <vt:lpstr>3. Reward for Praying with Right Attitude CONT’D.</vt:lpstr>
      <vt:lpstr>QUESTIONS</vt:lpstr>
      <vt:lpstr>LESSON, THOUGHT, ACTIVITY, CHORUSES</vt:lpstr>
      <vt:lpstr>References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DLBC Manitoba</cp:lastModifiedBy>
  <cp:revision>51</cp:revision>
  <dcterms:created xsi:type="dcterms:W3CDTF">2013-01-27T09:14:16Z</dcterms:created>
  <dcterms:modified xsi:type="dcterms:W3CDTF">2025-09-24T00:02:09Z</dcterms:modified>
  <cp:category/>
</cp:coreProperties>
</file>