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sldIdLst>
    <p:sldId id="273" r:id="rId2"/>
    <p:sldId id="287" r:id="rId3"/>
    <p:sldId id="259" r:id="rId4"/>
    <p:sldId id="261" r:id="rId5"/>
    <p:sldId id="289" r:id="rId6"/>
    <p:sldId id="284" r:id="rId7"/>
    <p:sldId id="290" r:id="rId8"/>
    <p:sldId id="291" r:id="rId9"/>
    <p:sldId id="294" r:id="rId10"/>
    <p:sldId id="292" r:id="rId11"/>
    <p:sldId id="29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238" autoAdjust="0"/>
    <p:restoredTop sz="94660"/>
  </p:normalViewPr>
  <p:slideViewPr>
    <p:cSldViewPr snapToGrid="0">
      <p:cViewPr varScale="1">
        <p:scale>
          <a:sx n="61" d="100"/>
          <a:sy n="61" d="100"/>
        </p:scale>
        <p:origin x="612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8CBBAC-A717-40DD-8BA2-7FFE2D73F291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FCBA7A3-70AA-4A6D-95C5-471BB0218143}">
      <dgm:prSet/>
      <dgm:spPr/>
      <dgm:t>
        <a:bodyPr/>
        <a:lstStyle/>
        <a:p>
          <a:r>
            <a:rPr lang="en-US" dirty="0"/>
            <a:t>Prophecy is the prediction about future occurrences .It is telling beforehand what is certain to happen</a:t>
          </a:r>
        </a:p>
      </dgm:t>
    </dgm:pt>
    <dgm:pt modelId="{D0503BF8-98D0-441D-B121-F25CCB169E2E}" type="sibTrans" cxnId="{B0731F18-62B9-4754-8B90-4C7B53DFCC26}">
      <dgm:prSet/>
      <dgm:spPr/>
      <dgm:t>
        <a:bodyPr/>
        <a:lstStyle/>
        <a:p>
          <a:endParaRPr lang="en-US"/>
        </a:p>
      </dgm:t>
    </dgm:pt>
    <dgm:pt modelId="{AE8F2DF1-88C9-48FE-9DE3-2F4897D22E81}" type="parTrans" cxnId="{B0731F18-62B9-4754-8B90-4C7B53DFCC26}">
      <dgm:prSet/>
      <dgm:spPr/>
      <dgm:t>
        <a:bodyPr/>
        <a:lstStyle/>
        <a:p>
          <a:endParaRPr lang="en-US"/>
        </a:p>
      </dgm:t>
    </dgm:pt>
    <dgm:pt modelId="{7A586307-E104-4F22-8455-61A94E1C9993}">
      <dgm:prSet/>
      <dgm:spPr/>
      <dgm:t>
        <a:bodyPr/>
        <a:lstStyle/>
        <a:p>
          <a:endParaRPr lang="en-US" dirty="0"/>
        </a:p>
        <a:p>
          <a:r>
            <a:rPr lang="en-US" dirty="0"/>
            <a:t>divine revelation, foreseeing what must surely happen</a:t>
          </a:r>
        </a:p>
      </dgm:t>
    </dgm:pt>
    <dgm:pt modelId="{F1EF9879-4821-41E7-9C25-317F8EF3488A}" type="sibTrans" cxnId="{72BC9D38-4873-40B6-82A9-60E26895DD58}">
      <dgm:prSet/>
      <dgm:spPr/>
      <dgm:t>
        <a:bodyPr/>
        <a:lstStyle/>
        <a:p>
          <a:endParaRPr lang="en-US"/>
        </a:p>
      </dgm:t>
    </dgm:pt>
    <dgm:pt modelId="{DC229020-2C99-4324-9610-97DEE3A8F044}" type="parTrans" cxnId="{72BC9D38-4873-40B6-82A9-60E26895DD58}">
      <dgm:prSet/>
      <dgm:spPr/>
      <dgm:t>
        <a:bodyPr/>
        <a:lstStyle/>
        <a:p>
          <a:endParaRPr lang="en-US"/>
        </a:p>
      </dgm:t>
    </dgm:pt>
    <dgm:pt modelId="{717B88E2-39E2-4765-936F-EF3401D25F89}" type="pres">
      <dgm:prSet presAssocID="{5D8CBBAC-A717-40DD-8BA2-7FFE2D73F29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7C4E355-76E6-47AE-8E59-670D6C190D78}" type="pres">
      <dgm:prSet presAssocID="{FFCBA7A3-70AA-4A6D-95C5-471BB0218143}" presName="hierRoot1" presStyleCnt="0">
        <dgm:presLayoutVars>
          <dgm:hierBranch val="init"/>
        </dgm:presLayoutVars>
      </dgm:prSet>
      <dgm:spPr/>
    </dgm:pt>
    <dgm:pt modelId="{5825A8AC-ABBE-4B56-8A78-5DC70E5C95F5}" type="pres">
      <dgm:prSet presAssocID="{FFCBA7A3-70AA-4A6D-95C5-471BB0218143}" presName="rootComposite1" presStyleCnt="0"/>
      <dgm:spPr/>
    </dgm:pt>
    <dgm:pt modelId="{EE778691-459B-4B15-87A4-1DF153424B05}" type="pres">
      <dgm:prSet presAssocID="{FFCBA7A3-70AA-4A6D-95C5-471BB0218143}" presName="rootText1" presStyleLbl="node0" presStyleIdx="0" presStyleCnt="2">
        <dgm:presLayoutVars>
          <dgm:chPref val="3"/>
        </dgm:presLayoutVars>
      </dgm:prSet>
      <dgm:spPr/>
    </dgm:pt>
    <dgm:pt modelId="{39D048FD-8357-41A4-875C-D8349E7A3A0E}" type="pres">
      <dgm:prSet presAssocID="{FFCBA7A3-70AA-4A6D-95C5-471BB0218143}" presName="rootConnector1" presStyleLbl="node1" presStyleIdx="0" presStyleCnt="0"/>
      <dgm:spPr/>
    </dgm:pt>
    <dgm:pt modelId="{57D36AAC-8294-44B3-9B88-3EDF0FD30373}" type="pres">
      <dgm:prSet presAssocID="{FFCBA7A3-70AA-4A6D-95C5-471BB0218143}" presName="hierChild2" presStyleCnt="0"/>
      <dgm:spPr/>
    </dgm:pt>
    <dgm:pt modelId="{283D69E4-A552-4809-BE8F-C63C4F09D69E}" type="pres">
      <dgm:prSet presAssocID="{FFCBA7A3-70AA-4A6D-95C5-471BB0218143}" presName="hierChild3" presStyleCnt="0"/>
      <dgm:spPr/>
    </dgm:pt>
    <dgm:pt modelId="{3E674F17-218E-4E1F-AC69-83F6598E93AB}" type="pres">
      <dgm:prSet presAssocID="{7A586307-E104-4F22-8455-61A94E1C9993}" presName="hierRoot1" presStyleCnt="0">
        <dgm:presLayoutVars>
          <dgm:hierBranch val="init"/>
        </dgm:presLayoutVars>
      </dgm:prSet>
      <dgm:spPr/>
    </dgm:pt>
    <dgm:pt modelId="{908AC09B-5245-4A58-9AC2-DB97F9920E70}" type="pres">
      <dgm:prSet presAssocID="{7A586307-E104-4F22-8455-61A94E1C9993}" presName="rootComposite1" presStyleCnt="0"/>
      <dgm:spPr/>
    </dgm:pt>
    <dgm:pt modelId="{F824F111-C7C7-42D5-BF3A-E175E128B2B5}" type="pres">
      <dgm:prSet presAssocID="{7A586307-E104-4F22-8455-61A94E1C9993}" presName="rootText1" presStyleLbl="node0" presStyleIdx="1" presStyleCnt="2" custLinFactNeighborX="2788">
        <dgm:presLayoutVars>
          <dgm:chPref val="3"/>
        </dgm:presLayoutVars>
      </dgm:prSet>
      <dgm:spPr/>
    </dgm:pt>
    <dgm:pt modelId="{47F50587-78E6-4A9E-974C-6AB03A978473}" type="pres">
      <dgm:prSet presAssocID="{7A586307-E104-4F22-8455-61A94E1C9993}" presName="rootConnector1" presStyleLbl="node1" presStyleIdx="0" presStyleCnt="0"/>
      <dgm:spPr/>
    </dgm:pt>
    <dgm:pt modelId="{0079139B-0125-4EFC-BC49-316AF1B78653}" type="pres">
      <dgm:prSet presAssocID="{7A586307-E104-4F22-8455-61A94E1C9993}" presName="hierChild2" presStyleCnt="0"/>
      <dgm:spPr/>
    </dgm:pt>
    <dgm:pt modelId="{B9E2CBFE-A3C1-4F6E-ACCD-A0E90C85E09F}" type="pres">
      <dgm:prSet presAssocID="{7A586307-E104-4F22-8455-61A94E1C9993}" presName="hierChild3" presStyleCnt="0"/>
      <dgm:spPr/>
    </dgm:pt>
  </dgm:ptLst>
  <dgm:cxnLst>
    <dgm:cxn modelId="{B0731F18-62B9-4754-8B90-4C7B53DFCC26}" srcId="{5D8CBBAC-A717-40DD-8BA2-7FFE2D73F291}" destId="{FFCBA7A3-70AA-4A6D-95C5-471BB0218143}" srcOrd="0" destOrd="0" parTransId="{AE8F2DF1-88C9-48FE-9DE3-2F4897D22E81}" sibTransId="{D0503BF8-98D0-441D-B121-F25CCB169E2E}"/>
    <dgm:cxn modelId="{72BC9D38-4873-40B6-82A9-60E26895DD58}" srcId="{5D8CBBAC-A717-40DD-8BA2-7FFE2D73F291}" destId="{7A586307-E104-4F22-8455-61A94E1C9993}" srcOrd="1" destOrd="0" parTransId="{DC229020-2C99-4324-9610-97DEE3A8F044}" sibTransId="{F1EF9879-4821-41E7-9C25-317F8EF3488A}"/>
    <dgm:cxn modelId="{90025A77-81FB-42E6-A87B-81586706B240}" type="presOf" srcId="{5D8CBBAC-A717-40DD-8BA2-7FFE2D73F291}" destId="{717B88E2-39E2-4765-936F-EF3401D25F89}" srcOrd="0" destOrd="0" presId="urn:microsoft.com/office/officeart/2009/3/layout/HorizontalOrganizationChart"/>
    <dgm:cxn modelId="{0E6CCF91-029D-4820-BF30-ED5182E090F0}" type="presOf" srcId="{FFCBA7A3-70AA-4A6D-95C5-471BB0218143}" destId="{39D048FD-8357-41A4-875C-D8349E7A3A0E}" srcOrd="1" destOrd="0" presId="urn:microsoft.com/office/officeart/2009/3/layout/HorizontalOrganizationChart"/>
    <dgm:cxn modelId="{9831809C-3F26-4790-8125-4EE9EE7B2C1F}" type="presOf" srcId="{7A586307-E104-4F22-8455-61A94E1C9993}" destId="{47F50587-78E6-4A9E-974C-6AB03A978473}" srcOrd="1" destOrd="0" presId="urn:microsoft.com/office/officeart/2009/3/layout/HorizontalOrganizationChart"/>
    <dgm:cxn modelId="{70F427D8-E693-4382-BC99-148BB59C5028}" type="presOf" srcId="{FFCBA7A3-70AA-4A6D-95C5-471BB0218143}" destId="{EE778691-459B-4B15-87A4-1DF153424B05}" srcOrd="0" destOrd="0" presId="urn:microsoft.com/office/officeart/2009/3/layout/HorizontalOrganizationChart"/>
    <dgm:cxn modelId="{73289AEC-0720-4EFE-B02F-1675551E1CE8}" type="presOf" srcId="{7A586307-E104-4F22-8455-61A94E1C9993}" destId="{F824F111-C7C7-42D5-BF3A-E175E128B2B5}" srcOrd="0" destOrd="0" presId="urn:microsoft.com/office/officeart/2009/3/layout/HorizontalOrganizationChart"/>
    <dgm:cxn modelId="{1564A7B5-1883-4083-9CE4-63B980436372}" type="presParOf" srcId="{717B88E2-39E2-4765-936F-EF3401D25F89}" destId="{47C4E355-76E6-47AE-8E59-670D6C190D78}" srcOrd="0" destOrd="0" presId="urn:microsoft.com/office/officeart/2009/3/layout/HorizontalOrganizationChart"/>
    <dgm:cxn modelId="{C6E08F30-7BFE-4208-A1D8-A1E0C6E8B483}" type="presParOf" srcId="{47C4E355-76E6-47AE-8E59-670D6C190D78}" destId="{5825A8AC-ABBE-4B56-8A78-5DC70E5C95F5}" srcOrd="0" destOrd="0" presId="urn:microsoft.com/office/officeart/2009/3/layout/HorizontalOrganizationChart"/>
    <dgm:cxn modelId="{479604BD-2208-40A4-A7FD-F5CB6746E0FD}" type="presParOf" srcId="{5825A8AC-ABBE-4B56-8A78-5DC70E5C95F5}" destId="{EE778691-459B-4B15-87A4-1DF153424B05}" srcOrd="0" destOrd="0" presId="urn:microsoft.com/office/officeart/2009/3/layout/HorizontalOrganizationChart"/>
    <dgm:cxn modelId="{F9FA2DFB-DCBF-4C32-BEA9-BBEE2A428657}" type="presParOf" srcId="{5825A8AC-ABBE-4B56-8A78-5DC70E5C95F5}" destId="{39D048FD-8357-41A4-875C-D8349E7A3A0E}" srcOrd="1" destOrd="0" presId="urn:microsoft.com/office/officeart/2009/3/layout/HorizontalOrganizationChart"/>
    <dgm:cxn modelId="{46DFDC8E-99A5-46C3-9EBC-027F550EF357}" type="presParOf" srcId="{47C4E355-76E6-47AE-8E59-670D6C190D78}" destId="{57D36AAC-8294-44B3-9B88-3EDF0FD30373}" srcOrd="1" destOrd="0" presId="urn:microsoft.com/office/officeart/2009/3/layout/HorizontalOrganizationChart"/>
    <dgm:cxn modelId="{3A708C74-6511-4E5D-A131-0ED557C51660}" type="presParOf" srcId="{47C4E355-76E6-47AE-8E59-670D6C190D78}" destId="{283D69E4-A552-4809-BE8F-C63C4F09D69E}" srcOrd="2" destOrd="0" presId="urn:microsoft.com/office/officeart/2009/3/layout/HorizontalOrganizationChart"/>
    <dgm:cxn modelId="{151FD940-1FBA-4B45-BDB3-E9E5A8C219BE}" type="presParOf" srcId="{717B88E2-39E2-4765-936F-EF3401D25F89}" destId="{3E674F17-218E-4E1F-AC69-83F6598E93AB}" srcOrd="1" destOrd="0" presId="urn:microsoft.com/office/officeart/2009/3/layout/HorizontalOrganizationChart"/>
    <dgm:cxn modelId="{3752A254-3AFC-4EB3-A0A5-4918C4F311C4}" type="presParOf" srcId="{3E674F17-218E-4E1F-AC69-83F6598E93AB}" destId="{908AC09B-5245-4A58-9AC2-DB97F9920E70}" srcOrd="0" destOrd="0" presId="urn:microsoft.com/office/officeart/2009/3/layout/HorizontalOrganizationChart"/>
    <dgm:cxn modelId="{D448FC0B-27B2-42A3-BF0D-BFA707C4B10F}" type="presParOf" srcId="{908AC09B-5245-4A58-9AC2-DB97F9920E70}" destId="{F824F111-C7C7-42D5-BF3A-E175E128B2B5}" srcOrd="0" destOrd="0" presId="urn:microsoft.com/office/officeart/2009/3/layout/HorizontalOrganizationChart"/>
    <dgm:cxn modelId="{1B607831-3D9D-4624-878A-D7823ED6A31D}" type="presParOf" srcId="{908AC09B-5245-4A58-9AC2-DB97F9920E70}" destId="{47F50587-78E6-4A9E-974C-6AB03A978473}" srcOrd="1" destOrd="0" presId="urn:microsoft.com/office/officeart/2009/3/layout/HorizontalOrganizationChart"/>
    <dgm:cxn modelId="{914AD4D0-1931-42EB-9A37-996E80253EBC}" type="presParOf" srcId="{3E674F17-218E-4E1F-AC69-83F6598E93AB}" destId="{0079139B-0125-4EFC-BC49-316AF1B78653}" srcOrd="1" destOrd="0" presId="urn:microsoft.com/office/officeart/2009/3/layout/HorizontalOrganizationChart"/>
    <dgm:cxn modelId="{C15BC183-51D6-4A82-9D7D-23E869AA0D18}" type="presParOf" srcId="{3E674F17-218E-4E1F-AC69-83F6598E93AB}" destId="{B9E2CBFE-A3C1-4F6E-ACCD-A0E90C85E09F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778691-459B-4B15-87A4-1DF153424B05}">
      <dsp:nvSpPr>
        <dsp:cNvPr id="0" name=""/>
        <dsp:cNvSpPr/>
      </dsp:nvSpPr>
      <dsp:spPr>
        <a:xfrm>
          <a:off x="568" y="416652"/>
          <a:ext cx="4655671" cy="14199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Prophecy is the prediction about future occurrences .It is telling beforehand what is certain to happen</a:t>
          </a:r>
        </a:p>
      </dsp:txBody>
      <dsp:txXfrm>
        <a:off x="568" y="416652"/>
        <a:ext cx="4655671" cy="1419979"/>
      </dsp:txXfrm>
    </dsp:sp>
    <dsp:sp modelId="{F824F111-C7C7-42D5-BF3A-E175E128B2B5}">
      <dsp:nvSpPr>
        <dsp:cNvPr id="0" name=""/>
        <dsp:cNvSpPr/>
      </dsp:nvSpPr>
      <dsp:spPr>
        <a:xfrm>
          <a:off x="1136" y="2418590"/>
          <a:ext cx="4655671" cy="14199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divine revelation, foreseeing what must surely happen</a:t>
          </a:r>
        </a:p>
      </dsp:txBody>
      <dsp:txXfrm>
        <a:off x="1136" y="2418590"/>
        <a:ext cx="4655671" cy="14199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37048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07196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249366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51718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96958121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51338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424930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163022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80811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66515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41013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39023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47969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16047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17804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68624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311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PICTURE+OF+PREPARATION+AND+READINESS&amp;oq=PICTURE+OF+PREPARATION+AND+READINESS&amp;aqs=chrome..69i57.22853j0j7&amp;sourceid=chrome&amp;ie=UTF-8" TargetMode="External"/><Relationship Id="rId2" Type="http://schemas.openxmlformats.org/officeDocument/2006/relationships/hyperlink" Target="https://www.google.com/search?q=CHRIST+IS+COMING+PICTURE&amp;oq=CHRIST+IS+COMING+PICTURE+&amp;aqs=chr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905" y="3429000"/>
            <a:ext cx="11815484" cy="177862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sz="4000" b="1" i="1" dirty="0">
                <a:solidFill>
                  <a:srgbClr val="C00000"/>
                </a:solidFill>
                <a:latin typeface="Algerian" panose="04020705040A02060702" pitchFamily="82" charset="0"/>
                <a:ea typeface="SimSun"/>
                <a:cs typeface="Times New Roman"/>
              </a:rPr>
              <a:t>READINESS FOR CHRIST‘ s  RETURN</a:t>
            </a:r>
            <a:endParaRPr lang="en-CA" sz="4000" b="1" i="0" dirty="0">
              <a:solidFill>
                <a:srgbClr val="C00000"/>
              </a:solidFill>
              <a:effectLst/>
              <a:highlight>
                <a:srgbClr val="FFFFFF"/>
              </a:highlight>
              <a:latin typeface="Algerian" panose="04020705040A02060702" pitchFamily="82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>
                <a:latin typeface="Bookman Old Style" panose="02050604050505020204" pitchFamily="18" charset="0"/>
                <a:cs typeface="Bookman Old Style" panose="02050604050505020204" pitchFamily="18" charset="0"/>
                <a:sym typeface="+mn-ea"/>
              </a:rPr>
              <a:t>	</a:t>
            </a:r>
            <a:r>
              <a:rPr lang="en-US" sz="2400" i="1" dirty="0">
                <a:latin typeface="Bookman Old Style" panose="02050604050505020204" pitchFamily="18" charset="0"/>
                <a:cs typeface="Bookman Old Style" panose="02050604050505020204" pitchFamily="18" charset="0"/>
                <a:sym typeface="+mn-ea"/>
              </a:rPr>
              <a:t>Youth Search the </a:t>
            </a:r>
          </a:p>
          <a:p>
            <a:pPr algn="ctr"/>
            <a:r>
              <a:rPr lang="en-US" sz="2400" i="1" dirty="0">
                <a:latin typeface="Bookman Old Style" panose="02050604050505020204" pitchFamily="18" charset="0"/>
                <a:cs typeface="Bookman Old Style" panose="02050604050505020204" pitchFamily="18" charset="0"/>
                <a:sym typeface="+mn-ea"/>
              </a:rPr>
              <a:t>Scriptures</a:t>
            </a:r>
          </a:p>
          <a:p>
            <a:pPr algn="ctr"/>
            <a:r>
              <a:rPr lang="en-US" sz="2400" i="1" dirty="0">
                <a:latin typeface="Bookman Old Style" panose="02050604050505020204" pitchFamily="18" charset="0"/>
                <a:cs typeface="Bookman Old Style" panose="02050604050505020204" pitchFamily="18" charset="0"/>
                <a:sym typeface="+mn-ea"/>
              </a:rPr>
              <a:t>Lesson  113</a:t>
            </a:r>
          </a:p>
        </p:txBody>
      </p:sp>
      <p:pic>
        <p:nvPicPr>
          <p:cNvPr id="5" name="Picture 4" descr="Deeper Christian Life Ministry, Cana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294" y="293299"/>
            <a:ext cx="12012706" cy="156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843314"/>
            <a:ext cx="8915400" cy="4067908"/>
          </a:xfrm>
        </p:spPr>
        <p:txBody>
          <a:bodyPr>
            <a:normAutofit/>
          </a:bodyPr>
          <a:lstStyle/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 </a:t>
            </a:r>
            <a:r>
              <a:rPr lang="en-US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1(a): What are the two phases of Christ's return?</a:t>
            </a:r>
          </a:p>
          <a:p>
            <a:r>
              <a:rPr lang="en-US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(b) Give one clear difference between the two.</a:t>
            </a:r>
          </a:p>
          <a:p>
            <a:r>
              <a:rPr lang="en-US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gives Christian youths the assurance that Christ will come again?</a:t>
            </a:r>
          </a:p>
          <a:p>
            <a:r>
              <a:rPr lang="en-US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can a Christian youth keep his light burning and shining as he awaits the Lord's return?</a:t>
            </a:r>
          </a:p>
          <a:p>
            <a:r>
              <a:rPr lang="en-US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 is a steward?</a:t>
            </a:r>
          </a:p>
          <a:p>
            <a:r>
              <a:rPr lang="en-US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profits await faithful servants when Christ returns?</a:t>
            </a:r>
          </a:p>
          <a:p>
            <a:endParaRPr lang="en-US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46639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https://www.google.com/search?q=CHRIST+IS+COMING+PICTURE&amp;oq=CHRIST+IS+COMING+PICTURE+&amp;aqs=chrom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linkClick r:id="rId3"/>
              </a:rPr>
              <a:t>https://www.google.com/</a:t>
            </a:r>
            <a:r>
              <a:rPr lang="en-US" dirty="0" err="1">
                <a:hlinkClick r:id="rId3"/>
              </a:rPr>
              <a:t>search?q</a:t>
            </a:r>
            <a:r>
              <a:rPr lang="en-US" dirty="0">
                <a:hlinkClick r:id="rId3"/>
              </a:rPr>
              <a:t>=</a:t>
            </a:r>
            <a:r>
              <a:rPr lang="en-US" dirty="0" err="1">
                <a:hlinkClick r:id="rId3"/>
              </a:rPr>
              <a:t>PICTURE+OF+PREPARATION+AND+READINESS&amp;oq</a:t>
            </a:r>
            <a:r>
              <a:rPr lang="en-US" dirty="0">
                <a:hlinkClick r:id="rId3"/>
              </a:rPr>
              <a:t>=</a:t>
            </a:r>
            <a:r>
              <a:rPr lang="en-US" dirty="0" err="1">
                <a:hlinkClick r:id="rId3"/>
              </a:rPr>
              <a:t>PICTURE+OF+PREPARATION+AND+READINESS&amp;aqs</a:t>
            </a:r>
            <a:r>
              <a:rPr lang="en-US" dirty="0">
                <a:hlinkClick r:id="rId3"/>
              </a:rPr>
              <a:t>=chrome..69i57.22853j0j7&amp;sourceid=</a:t>
            </a:r>
            <a:r>
              <a:rPr lang="en-US" dirty="0" err="1">
                <a:hlinkClick r:id="rId3"/>
              </a:rPr>
              <a:t>chrome&amp;ie</a:t>
            </a:r>
            <a:r>
              <a:rPr lang="en-US" dirty="0">
                <a:hlinkClick r:id="rId3"/>
              </a:rPr>
              <a:t>=UTF-8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90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1988458" y="2728685"/>
            <a:ext cx="4557485" cy="2801257"/>
          </a:xfrm>
        </p:spPr>
        <p:txBody>
          <a:bodyPr>
            <a:normAutofit fontScale="90000"/>
          </a:bodyPr>
          <a:lstStyle/>
          <a:p>
            <a:pPr algn="ctr"/>
            <a:br>
              <a:rPr lang="pt-BR" sz="2665" dirty="0">
                <a:solidFill>
                  <a:srgbClr val="C00000"/>
                </a:solidFill>
                <a:latin typeface="Bookman Old Style" panose="02050604050505020204" pitchFamily="18" charset="0"/>
                <a:cs typeface="Bookman Old Style" panose="02050604050505020204" pitchFamily="18" charset="0"/>
              </a:rPr>
            </a:br>
            <a:br>
              <a:rPr lang="pt-BR" sz="2665" dirty="0">
                <a:solidFill>
                  <a:srgbClr val="C00000"/>
                </a:solidFill>
                <a:latin typeface="Bookman Old Style" panose="02050604050505020204" pitchFamily="18" charset="0"/>
                <a:cs typeface="Bookman Old Style" panose="02050604050505020204" pitchFamily="18" charset="0"/>
              </a:rPr>
            </a:br>
            <a:br>
              <a:rPr lang="pt-BR" sz="2665" dirty="0">
                <a:solidFill>
                  <a:srgbClr val="C00000"/>
                </a:solidFill>
                <a:latin typeface="Bookman Old Style" panose="02050604050505020204" pitchFamily="18" charset="0"/>
                <a:cs typeface="Bookman Old Style" panose="02050604050505020204" pitchFamily="18" charset="0"/>
              </a:rPr>
            </a:br>
            <a:br>
              <a:rPr lang="pt-BR" sz="2665" dirty="0">
                <a:solidFill>
                  <a:srgbClr val="C00000"/>
                </a:solidFill>
                <a:latin typeface="Bookman Old Style" panose="02050604050505020204" pitchFamily="18" charset="0"/>
                <a:cs typeface="Bookman Old Style" panose="02050604050505020204" pitchFamily="18" charset="0"/>
              </a:rPr>
            </a:br>
            <a:br>
              <a:rPr lang="pt-BR" sz="2665" dirty="0">
                <a:solidFill>
                  <a:srgbClr val="C00000"/>
                </a:solidFill>
                <a:latin typeface="Bookman Old Style" panose="02050604050505020204" pitchFamily="18" charset="0"/>
                <a:cs typeface="Bookman Old Style" panose="02050604050505020204" pitchFamily="18" charset="0"/>
              </a:rPr>
            </a:br>
            <a:r>
              <a:rPr lang="pt-BR" sz="2665" dirty="0">
                <a:solidFill>
                  <a:srgbClr val="C00000"/>
                </a:solidFill>
                <a:latin typeface="Bookman Old Style" panose="02050604050505020204" pitchFamily="18" charset="0"/>
                <a:cs typeface="Bookman Old Style" panose="02050604050505020204" pitchFamily="18" charset="0"/>
              </a:rPr>
              <a:t>Memory Verse</a:t>
            </a:r>
            <a:br>
              <a:rPr lang="pt-BR" sz="2665" dirty="0">
                <a:solidFill>
                  <a:srgbClr val="C00000"/>
                </a:solidFill>
                <a:latin typeface="Bookman Old Style" panose="02050604050505020204" pitchFamily="18" charset="0"/>
                <a:cs typeface="Bookman Old Style" panose="02050604050505020204" pitchFamily="18" charset="0"/>
              </a:rPr>
            </a:br>
            <a:br>
              <a:rPr lang="pt-BR" sz="2665" dirty="0">
                <a:solidFill>
                  <a:srgbClr val="C00000"/>
                </a:solidFill>
                <a:latin typeface="Bookman Old Style" panose="02050604050505020204" pitchFamily="18" charset="0"/>
                <a:cs typeface="Bookman Old Style" panose="02050604050505020204" pitchFamily="18" charset="0"/>
              </a:rPr>
            </a:br>
            <a:br>
              <a:rPr lang="pt-BR" sz="2665" dirty="0">
                <a:solidFill>
                  <a:srgbClr val="C00000"/>
                </a:solidFill>
                <a:latin typeface="Bookman Old Style" panose="02050604050505020204" pitchFamily="18" charset="0"/>
                <a:cs typeface="Bookman Old Style" panose="02050604050505020204" pitchFamily="18" charset="0"/>
              </a:rPr>
            </a:br>
            <a:r>
              <a:rPr lang="pt-BR" sz="2665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665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ye</a:t>
            </a:r>
            <a:br>
              <a:rPr lang="en-US" sz="2665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65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therefore ready also: for the</a:t>
            </a:r>
            <a:br>
              <a:rPr lang="en-US" sz="2665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65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 of man cometh at an</a:t>
            </a:r>
            <a:br>
              <a:rPr lang="en-US" sz="2665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65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hour when ye think not”</a:t>
            </a:r>
            <a:br>
              <a:rPr lang="en-US" sz="2665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65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(Luke 12:40).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4AA79D5-AFD5-1840-BD7C-9350185DEDA5}"/>
              </a:ext>
            </a:extLst>
          </p:cNvPr>
          <p:cNvSpPr txBox="1"/>
          <p:nvPr/>
        </p:nvSpPr>
        <p:spPr>
          <a:xfrm>
            <a:off x="449943" y="641612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Calibri"/>
                <a:ea typeface="SimSun"/>
                <a:cs typeface="Times New Roman"/>
              </a:rPr>
              <a:t>Luke 12:35-59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9200" y="391885"/>
            <a:ext cx="5646057" cy="6037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0742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0001" y="64358"/>
            <a:ext cx="5519838" cy="1280890"/>
          </a:xfrm>
        </p:spPr>
        <p:txBody>
          <a:bodyPr>
            <a:noAutofit/>
          </a:bodyPr>
          <a:lstStyle/>
          <a:p>
            <a:pPr algn="l"/>
            <a:r>
              <a:rPr lang="en-US" sz="5400" dirty="0">
                <a:latin typeface="Algerian" panose="04020705040A02060702" charset="0"/>
                <a:cs typeface="Algerian" panose="04020705040A02060702" charset="0"/>
              </a:rPr>
              <a:t>    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7656" y="1515428"/>
            <a:ext cx="4513944" cy="4928915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7500" lnSpcReduction="10000"/>
          </a:bodyPr>
          <a:lstStyle/>
          <a:p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The teaching on Christ's return opens up last days' events known as eschatology.</a:t>
            </a:r>
          </a:p>
          <a:p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This is one of the cardinal doctrines that brings relief and comfort to Christian youths in this world of </a:t>
            </a:r>
            <a:r>
              <a:rPr lang="en-US" sz="25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troubles, fears, uncertainty and recession</a:t>
            </a:r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</a:p>
          <a:p>
            <a:r>
              <a:rPr lang="en-US" sz="2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Two Phases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the rapture of the Church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the Second Coming</a:t>
            </a:r>
          </a:p>
          <a:p>
            <a:pPr marL="0" indent="0">
              <a:buNone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of Christ.</a:t>
            </a:r>
          </a:p>
          <a:p>
            <a:pPr marL="0" indent="0">
              <a:buNone/>
            </a:pP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>
              <a:buNone/>
            </a:pPr>
            <a:endParaRPr lang="en-US" sz="2400" dirty="0">
              <a:latin typeface="Bookman Old Style" panose="02050604050505020204" pitchFamily="18" charset="0"/>
              <a:cs typeface="Bookman Old Style" panose="02050604050505020204" pitchFamily="18" charset="0"/>
              <a:sym typeface="+mn-ea"/>
            </a:endParaRPr>
          </a:p>
          <a:p>
            <a:endParaRPr lang="en-US" dirty="0">
              <a:latin typeface="Bookman Old Style" panose="02050604050505020204" pitchFamily="18" charset="0"/>
              <a:cs typeface="Bookman Old Style" panose="02050604050505020204" pitchFamily="18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/>
        </p:nvSpPr>
        <p:spPr>
          <a:xfrm>
            <a:off x="4078605" y="1004570"/>
            <a:ext cx="3884930" cy="5853430"/>
          </a:xfrm>
          <a:prstGeom prst="rect">
            <a:avLst/>
          </a:prstGeom>
        </p:spPr>
        <p:txBody>
          <a:bodyPr vert="horz" lIns="91440" tIns="45720" rIns="91440" bIns="45720" rtlCol="0">
            <a:normAutofit fontScale="97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400" dirty="0">
              <a:latin typeface="Bookman Old Style" panose="02050604050505020204" pitchFamily="18" charset="0"/>
              <a:cs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2400" dirty="0">
              <a:latin typeface="Bookman Old Style" panose="02050604050505020204" pitchFamily="18" charset="0"/>
              <a:cs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2400" dirty="0">
              <a:latin typeface="Bookman Old Style" panose="02050604050505020204" pitchFamily="18" charset="0"/>
              <a:cs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2400" dirty="0">
              <a:latin typeface="Bookman Old Style" panose="02050604050505020204" pitchFamily="18" charset="0"/>
              <a:cs typeface="Bookman Old Style" panose="02050604050505020204" pitchFamily="18" charset="0"/>
            </a:endParaRPr>
          </a:p>
          <a:p>
            <a:endParaRPr lang="en-US" sz="2400" dirty="0">
              <a:latin typeface="Bookman Old Style" panose="02050604050505020204" pitchFamily="18" charset="0"/>
              <a:cs typeface="Bookman Old Style" panose="020506040505050202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20F211-9D82-8AD4-1837-1A2796337357}"/>
              </a:ext>
            </a:extLst>
          </p:cNvPr>
          <p:cNvSpPr txBox="1"/>
          <p:nvPr/>
        </p:nvSpPr>
        <p:spPr>
          <a:xfrm>
            <a:off x="5500914" y="1515428"/>
            <a:ext cx="6328228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Rapture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the sudden catching away of all true believers in Christ to meet the Lord in the air (1 Thessalonians 4:13-17)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This event can happen any time from now, “in the twinkling of an eye...” (1 Corinthians 15:52) without further warning.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3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Second Coming 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Christ after the rapture </a:t>
            </a:r>
          </a:p>
          <a:p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just be as literal and visible as His ascension</a:t>
            </a:r>
          </a:p>
          <a:p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781" y="-396815"/>
            <a:ext cx="12192000" cy="1121434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3555" dirty="0">
                <a:latin typeface="Algerian" panose="04020705040A02060702" charset="0"/>
                <a:cs typeface="Algerian" panose="04020705040A02060702" charset="0"/>
              </a:rPr>
            </a:br>
            <a:r>
              <a:rPr lang="en-US" sz="3555" dirty="0">
                <a:latin typeface="Algerian" panose="04020705040A02060702" charset="0"/>
                <a:cs typeface="Algerian" panose="04020705040A02060702" charset="0"/>
              </a:rPr>
              <a:t>POINT 1:  </a:t>
            </a:r>
            <a:r>
              <a:rPr lang="en-US" sz="2800" dirty="0">
                <a:latin typeface="Algerian" panose="04020705040A02060702" pitchFamily="82" charset="0"/>
              </a:rPr>
              <a:t>PROPHECY AND REVELATION OF CHRIST'S RETURN</a:t>
            </a:r>
            <a:br>
              <a:rPr lang="en-US" sz="3555" dirty="0">
                <a:latin typeface="Algerian" panose="04020705040A02060702" pitchFamily="82" charset="0"/>
                <a:cs typeface="Algerian" panose="04020705040A02060702" charset="0"/>
              </a:rPr>
            </a:br>
            <a:r>
              <a:rPr lang="en-US" sz="3555" dirty="0">
                <a:solidFill>
                  <a:srgbClr val="C00000"/>
                </a:solidFill>
                <a:latin typeface="Algerian" panose="04020705040A02060702" pitchFamily="82" charset="0"/>
                <a:cs typeface="Algerian" panose="04020705040A02060702" charset="0"/>
              </a:rPr>
              <a:t>         </a:t>
            </a:r>
            <a:r>
              <a:rPr lang="en-US" sz="2400" b="1" dirty="0">
                <a:solidFill>
                  <a:srgbClr val="C00000"/>
                </a:solidFill>
              </a:rPr>
              <a:t>(Luke 12:35-39; Zechariah 14:4; Malachi 3:2,3; Acts 1:10,11; 1</a:t>
            </a:r>
            <a:br>
              <a:rPr lang="en-US" sz="2400" b="1" dirty="0">
                <a:solidFill>
                  <a:srgbClr val="C00000"/>
                </a:solidFill>
              </a:rPr>
            </a:br>
            <a:r>
              <a:rPr lang="en-US" sz="2400" b="1" dirty="0">
                <a:solidFill>
                  <a:srgbClr val="C00000"/>
                </a:solidFill>
              </a:rPr>
              <a:t>Thessalonians 4:13-18; Mark 13:24-27; John 14:1-3; Matthew</a:t>
            </a:r>
            <a:br>
              <a:rPr lang="en-US" sz="2400" b="1" dirty="0">
                <a:solidFill>
                  <a:srgbClr val="C00000"/>
                </a:solidFill>
              </a:rPr>
            </a:br>
            <a:r>
              <a:rPr lang="en-US" sz="2400" b="1" dirty="0">
                <a:solidFill>
                  <a:srgbClr val="C00000"/>
                </a:solidFill>
              </a:rPr>
              <a:t>25:1-13; Revelation 1:7; 2:25; 3:11; 16:15; 22:7,12,20)</a:t>
            </a:r>
            <a:endParaRPr lang="en-US" sz="2665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65486" y="2090057"/>
            <a:ext cx="6633030" cy="451394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following facts also give credence to biblical claims that Christ will come again:</a:t>
            </a:r>
          </a:p>
          <a:p>
            <a:pPr marL="0" indent="0">
              <a:buNone/>
            </a:pP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unity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the writers on the subject.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infallibility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the Scriptures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teachings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Christ, the Truth personified.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fulfilment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virtually all prophecies about His return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biblical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terms used in describing His return</a:t>
            </a:r>
          </a:p>
          <a:p>
            <a:pPr marL="0" indent="0">
              <a:buNone/>
            </a:pP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54D0ABBA-189D-E335-0C26-6999A378D9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7539954"/>
              </p:ext>
            </p:extLst>
          </p:nvPr>
        </p:nvGraphicFramePr>
        <p:xfrm>
          <a:off x="278050" y="1823904"/>
          <a:ext cx="4656808" cy="42552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781" y="-396815"/>
            <a:ext cx="12192000" cy="1121434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3555" dirty="0">
                <a:latin typeface="Algerian" panose="04020705040A02060702" charset="0"/>
                <a:cs typeface="Algerian" panose="04020705040A02060702" charset="0"/>
              </a:rPr>
            </a:br>
            <a:r>
              <a:rPr lang="en-US" sz="3555" dirty="0">
                <a:latin typeface="Algerian" panose="04020705040A02060702" charset="0"/>
                <a:cs typeface="Algerian" panose="04020705040A02060702" charset="0"/>
              </a:rPr>
              <a:t>POINT 2:  PREPARATION AND READINESS FOR CHRIST'S RETURN</a:t>
            </a:r>
            <a:br>
              <a:rPr lang="en-US" sz="3555" dirty="0">
                <a:latin typeface="Algerian" panose="04020705040A02060702" pitchFamily="82" charset="0"/>
                <a:cs typeface="Algerian" panose="04020705040A02060702" charset="0"/>
              </a:rPr>
            </a:br>
            <a:r>
              <a:rPr lang="en-US" sz="3555" dirty="0">
                <a:solidFill>
                  <a:srgbClr val="C00000"/>
                </a:solidFill>
                <a:latin typeface="Algerian" panose="04020705040A02060702" pitchFamily="82" charset="0"/>
                <a:cs typeface="Algerian" panose="04020705040A02060702" charset="0"/>
              </a:rPr>
              <a:t>         </a:t>
            </a:r>
            <a:r>
              <a:rPr lang="en-US" sz="2400" b="1" dirty="0">
                <a:solidFill>
                  <a:srgbClr val="C00000"/>
                </a:solidFill>
              </a:rPr>
              <a:t>(</a:t>
            </a:r>
            <a:r>
              <a:rPr lang="fi-FI" sz="2400" b="1" dirty="0">
                <a:solidFill>
                  <a:srgbClr val="C00000"/>
                </a:solidFill>
              </a:rPr>
              <a:t>Luke 12:35-40; Matthew 25:1-13 Mark 13:32-37 Luke 21:34- 36</a:t>
            </a:r>
            <a:r>
              <a:rPr lang="en-US" sz="2400" b="1" dirty="0">
                <a:solidFill>
                  <a:srgbClr val="C00000"/>
                </a:solidFill>
              </a:rPr>
              <a:t>)</a:t>
            </a:r>
            <a:endParaRPr lang="en-US" sz="2665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92914" y="1901371"/>
            <a:ext cx="6633030" cy="4956629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ye therefore ready also: for the Son of man cometh at an hour when ye think not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(Luke 12:40).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imminent coming of our Lord Jesus is a wake up and sundry call for all to prepare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Sinful and backslidden youths are charged to repent urgently and return to Christ to be qualified to meet with Him at His return.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Stand therefore having your loins gird about with truth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…” (Ephesians 6:14).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857" y="2132239"/>
            <a:ext cx="4078514" cy="43701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92100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B6C81C-59BA-F405-8938-D2861A6031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5750" y="1202110"/>
            <a:ext cx="5572125" cy="5398713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believers await Christ's return, his light can get brighter and remain burning, through: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Soul-winning – serious involvement in schools outreach, Youth Home Success Fellowship, tracts and Youth Life magazine distribution.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Speaking the truth always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Sincere life of righteousness in the open and in the secret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Observance of a life of regular quiet time and devotion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36BB46-B7E1-0C1B-BF1C-8BD264FD3F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25029" y="130629"/>
            <a:ext cx="5936342" cy="6560457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0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C00000"/>
                </a:solidFill>
              </a:rPr>
              <a:t>The believer’s light can be dimmed through</a:t>
            </a:r>
            <a:r>
              <a:rPr lang="en-US" sz="2800" b="1" dirty="0">
                <a:solidFill>
                  <a:srgbClr val="C00000"/>
                </a:solidFill>
              </a:rPr>
              <a:t>: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Secret sin,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unequal yoke with unbelievers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evil communications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involvement in examination malpractice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Backsliding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Christian youths need to watch over their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Words (Matthew 12:36),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actions (Colossians 3:17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Thoughts(Proverbs 24:9)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conversations (Philippians 1:27),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Heart (Proverbs 4:23</a:t>
            </a:r>
          </a:p>
          <a:p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082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781" y="-232229"/>
            <a:ext cx="12192000" cy="1422400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3555" dirty="0">
                <a:latin typeface="Algerian" panose="04020705040A02060702" charset="0"/>
                <a:cs typeface="Algerian" panose="04020705040A02060702" charset="0"/>
              </a:rPr>
            </a:br>
            <a:r>
              <a:rPr lang="en-US" sz="3555" dirty="0" err="1">
                <a:latin typeface="Algerian" panose="04020705040A02060702" charset="0"/>
                <a:cs typeface="Algerian" panose="04020705040A02060702" charset="0"/>
              </a:rPr>
              <a:t>POINt</a:t>
            </a:r>
            <a:r>
              <a:rPr lang="en-US" sz="3555" dirty="0">
                <a:latin typeface="Algerian" panose="04020705040A02060702" charset="0"/>
                <a:cs typeface="Algerian" panose="04020705040A02060702" charset="0"/>
              </a:rPr>
              <a:t> 3: PRIZES IN RECOGNITION OF FAITHFUL STEWARDS AT</a:t>
            </a:r>
            <a:br>
              <a:rPr lang="en-US" sz="3555" dirty="0">
                <a:latin typeface="Algerian" panose="04020705040A02060702" charset="0"/>
                <a:cs typeface="Algerian" panose="04020705040A02060702" charset="0"/>
              </a:rPr>
            </a:br>
            <a:r>
              <a:rPr lang="en-US" sz="3555" dirty="0">
                <a:latin typeface="Algerian" panose="04020705040A02060702" charset="0"/>
                <a:cs typeface="Algerian" panose="04020705040A02060702" charset="0"/>
              </a:rPr>
              <a:t>CHRIST'S RETURN</a:t>
            </a:r>
            <a:br>
              <a:rPr lang="en-US" sz="3555" dirty="0">
                <a:latin typeface="Algerian" panose="04020705040A02060702" pitchFamily="82" charset="0"/>
                <a:cs typeface="Algerian" panose="04020705040A02060702" charset="0"/>
              </a:rPr>
            </a:br>
            <a:r>
              <a:rPr lang="en-US" sz="3555" dirty="0">
                <a:solidFill>
                  <a:srgbClr val="C00000"/>
                </a:solidFill>
                <a:latin typeface="Algerian" panose="04020705040A02060702" pitchFamily="82" charset="0"/>
                <a:cs typeface="Algerian" panose="04020705040A02060702" charset="0"/>
              </a:rPr>
              <a:t>  </a:t>
            </a:r>
            <a:r>
              <a:rPr lang="en-US" sz="2400" b="1" dirty="0">
                <a:solidFill>
                  <a:srgbClr val="C00000"/>
                </a:solidFill>
              </a:rPr>
              <a:t>(Luke 12:41-44; John 14:1-3; 2 Timothy 4:8;</a:t>
            </a:r>
            <a:br>
              <a:rPr lang="en-US" sz="2400" b="1" dirty="0">
                <a:solidFill>
                  <a:srgbClr val="C00000"/>
                </a:solidFill>
              </a:rPr>
            </a:br>
            <a:r>
              <a:rPr lang="en-US" sz="2400" b="1" dirty="0">
                <a:solidFill>
                  <a:srgbClr val="C00000"/>
                </a:solidFill>
              </a:rPr>
              <a:t>Revelation 2:7,11,17,26-28; 3:5,12,21; 22:12</a:t>
            </a:r>
            <a:br>
              <a:rPr lang="en-US" sz="2400" b="1" dirty="0">
                <a:solidFill>
                  <a:srgbClr val="C00000"/>
                </a:solidFill>
              </a:rPr>
            </a:br>
            <a:endParaRPr lang="en-US" sz="2665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7657" y="2249715"/>
            <a:ext cx="5152571" cy="447765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3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steward is one who is responsible for carrying out an assigned task</a:t>
            </a:r>
          </a:p>
          <a:p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Lord wants us to demonstrate faithfulness in the following areas: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soul-winning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Fruit bearing,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Tithing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Worship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Holiness,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Earnestly contending for the faith</a:t>
            </a:r>
          </a:p>
          <a:p>
            <a:pPr marL="0" indent="0">
              <a:buNone/>
            </a:pP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1771" y="2293257"/>
            <a:ext cx="4702629" cy="4223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75159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36BB46-B7E1-0C1B-BF1C-8BD264FD3F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17005" y="464457"/>
            <a:ext cx="5572125" cy="639354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an encouragement to heaven-bound Christian youths to remain faithful at all times as they will be rewarded by the Master at His coming with the following:</a:t>
            </a:r>
          </a:p>
          <a:p>
            <a:endParaRPr lang="en-US" sz="2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Crown of life (Revelation 2:10</a:t>
            </a:r>
          </a:p>
          <a:p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Crown of rejoicing (1 Thessalonians 2:19)</a:t>
            </a:r>
          </a:p>
          <a:p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Crown of righteousness (2 Timothy 4:8)</a:t>
            </a:r>
          </a:p>
          <a:p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Crown of glory (1 Peter 5:4).</a:t>
            </a:r>
          </a:p>
          <a:p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0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Therefore, my beloved brethren, be ye steadfast, unmovable, always abounding in the work of the Lord, forasmuch as ye know that your </a:t>
            </a:r>
            <a:r>
              <a:rPr lang="en-US" sz="20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labour</a:t>
            </a:r>
            <a:r>
              <a:rPr lang="en-US" sz="20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not in vain in the Lord”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 Corinthians 15:58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170" y="870858"/>
            <a:ext cx="4818743" cy="51670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8832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781" y="-396815"/>
            <a:ext cx="12192000" cy="1121434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3555" dirty="0">
                <a:latin typeface="Algerian" panose="04020705040A02060702" charset="0"/>
                <a:cs typeface="Algerian" panose="04020705040A02060702" charset="0"/>
              </a:rPr>
            </a:br>
            <a:r>
              <a:rPr lang="en-US" sz="3555" dirty="0">
                <a:latin typeface="Algerian" panose="04020705040A02060702" charset="0"/>
                <a:cs typeface="Algerian" panose="04020705040A02060702" charset="0"/>
              </a:rPr>
              <a:t>POINT 4:PUNISHMENT AND REJECTION OF THE UNFAITHFUL</a:t>
            </a:r>
            <a:br>
              <a:rPr lang="en-US" sz="3555" dirty="0">
                <a:latin typeface="Algerian" panose="04020705040A02060702" charset="0"/>
                <a:cs typeface="Algerian" panose="04020705040A02060702" charset="0"/>
              </a:rPr>
            </a:br>
            <a:r>
              <a:rPr lang="en-US" sz="3555" dirty="0">
                <a:latin typeface="Algerian" panose="04020705040A02060702" charset="0"/>
                <a:cs typeface="Algerian" panose="04020705040A02060702" charset="0"/>
              </a:rPr>
              <a:t>SERVANT AT CHRIST'S RETURN</a:t>
            </a:r>
            <a:br>
              <a:rPr lang="en-US" sz="3555" dirty="0">
                <a:latin typeface="Algerian" panose="04020705040A02060702" pitchFamily="82" charset="0"/>
                <a:cs typeface="Algerian" panose="04020705040A02060702" charset="0"/>
              </a:rPr>
            </a:br>
            <a:r>
              <a:rPr lang="en-US" sz="2400" b="1" dirty="0">
                <a:solidFill>
                  <a:srgbClr val="C00000"/>
                </a:solidFill>
              </a:rPr>
              <a:t>(</a:t>
            </a:r>
            <a:r>
              <a:rPr lang="fi-FI" sz="2400" b="1" dirty="0">
                <a:solidFill>
                  <a:srgbClr val="C00000"/>
                </a:solidFill>
              </a:rPr>
              <a:t> Luke 12:45-49; Matthew</a:t>
            </a:r>
            <a:br>
              <a:rPr lang="fi-FI" sz="2400" b="1" dirty="0">
                <a:solidFill>
                  <a:srgbClr val="C00000"/>
                </a:solidFill>
              </a:rPr>
            </a:br>
            <a:r>
              <a:rPr lang="fi-FI" sz="2400" b="1" dirty="0">
                <a:solidFill>
                  <a:srgbClr val="C00000"/>
                </a:solidFill>
              </a:rPr>
              <a:t>25:10-12; 42-46; 24:48-51; Revelation 3:15,16</a:t>
            </a:r>
            <a:r>
              <a:rPr lang="en-US" sz="2400" b="1" dirty="0">
                <a:solidFill>
                  <a:srgbClr val="C00000"/>
                </a:solidFill>
              </a:rPr>
              <a:t>)</a:t>
            </a:r>
            <a:endParaRPr lang="en-US" sz="2665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6686" y="2017486"/>
            <a:ext cx="5225143" cy="4310743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Failure to prepare for Christ's return will result in severe punishment. To escape this punishment, a sinner must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Acknowledge his sinfulness and  helplessness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Confesses and forsake all known sins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Receives Christ by faith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Lives the Christian life by trusting in the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Saviour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6865256" y="3105834"/>
            <a:ext cx="5109030" cy="230832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endParaRPr lang="en-US" dirty="0"/>
          </a:p>
          <a:p>
            <a:r>
              <a:rPr lang="en-US" dirty="0"/>
              <a:t>There is hope for all sinning youths and backsliders if the sinner</a:t>
            </a:r>
          </a:p>
          <a:p>
            <a:endParaRPr lang="en-US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Realize his backslidden state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Repent of all backsliding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Return to his first love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Get re-enlisted into God's army</a:t>
            </a:r>
          </a:p>
        </p:txBody>
      </p:sp>
    </p:spTree>
    <p:extLst>
      <p:ext uri="{BB962C8B-B14F-4D97-AF65-F5344CB8AC3E}">
        <p14:creationId xmlns:p14="http://schemas.microsoft.com/office/powerpoint/2010/main" val="1061076811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6796</TotalTime>
  <Words>967</Words>
  <Application>Microsoft Office PowerPoint</Application>
  <PresentationFormat>Widescreen</PresentationFormat>
  <Paragraphs>112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Algerian</vt:lpstr>
      <vt:lpstr>Arial</vt:lpstr>
      <vt:lpstr>Bookman Old Style</vt:lpstr>
      <vt:lpstr>Calibri</vt:lpstr>
      <vt:lpstr>Century Gothic</vt:lpstr>
      <vt:lpstr>Times New Roman</vt:lpstr>
      <vt:lpstr>Wingdings</vt:lpstr>
      <vt:lpstr>Wingdings 3</vt:lpstr>
      <vt:lpstr>Wisp</vt:lpstr>
      <vt:lpstr>PowerPoint Presentation</vt:lpstr>
      <vt:lpstr>     Memory Verse   “Be ye therefore ready also: for the Son of man cometh at an hour when ye think not” (Luke 12:40).</vt:lpstr>
      <vt:lpstr>    INTRODUCTION</vt:lpstr>
      <vt:lpstr> POINT 1:  PROPHECY AND REVELATION OF CHRIST'S RETURN          (Luke 12:35-39; Zechariah 14:4; Malachi 3:2,3; Acts 1:10,11; 1 Thessalonians 4:13-18; Mark 13:24-27; John 14:1-3; Matthew 25:1-13; Revelation 1:7; 2:25; 3:11; 16:15; 22:7,12,20)</vt:lpstr>
      <vt:lpstr> POINT 2:  PREPARATION AND READINESS FOR CHRIST'S RETURN          (Luke 12:35-40; Matthew 25:1-13 Mark 13:32-37 Luke 21:34- 36)</vt:lpstr>
      <vt:lpstr>PowerPoint Presentation</vt:lpstr>
      <vt:lpstr> POINt 3: PRIZES IN RECOGNITION OF FAITHFUL STEWARDS AT CHRIST'S RETURN   (Luke 12:41-44; John 14:1-3; 2 Timothy 4:8; Revelation 2:7,11,17,26-28; 3:5,12,21; 22:12 </vt:lpstr>
      <vt:lpstr>PowerPoint Presentation</vt:lpstr>
      <vt:lpstr> POINT 4:PUNISHMENT AND REJECTION OF THE UNFAITHFUL SERVANT AT CHRIST'S RETURN ( Luke 12:45-49; Matthew 25:10-12; 42-46; 24:48-51; Revelation 3:15,16)</vt:lpstr>
      <vt:lpstr>QUESTIONS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DESTRUCTION OF SODOM AND  GOMORRAH   TEXT: Genesis 18:1-33;19:1-38   MEMORY VERSE: “For we will destroy this place, because the cry of them is waxen great before the face of the LORD; and the LORD hath sent us to  destroy it” (Genesis 19:13).</dc:title>
  <dc:creator>Femi-Oloye, Oluwabunmi Peace</dc:creator>
  <cp:lastModifiedBy>Esther Adeola-Gold</cp:lastModifiedBy>
  <cp:revision>96</cp:revision>
  <dcterms:created xsi:type="dcterms:W3CDTF">2023-04-17T23:56:00Z</dcterms:created>
  <dcterms:modified xsi:type="dcterms:W3CDTF">2025-06-18T21:21:18Z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293698FDC6F546DDA831085DFE57C91C</vt:lpwstr>
  </property>
  <property fmtid="{D5CDD505-2E9C-101B-9397-08002B2CF9AE}" pid="3" name="KSOProductBuildVer">
    <vt:lpwstr>1033-12.2.0.13266</vt:lpwstr>
  </property>
</Properties>
</file>