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5" r:id="rId4"/>
  </p:sldMasterIdLst>
  <p:notesMasterIdLst>
    <p:notesMasterId r:id="rId14"/>
  </p:notesMasterIdLst>
  <p:handoutMasterIdLst>
    <p:handoutMasterId r:id="rId15"/>
  </p:handoutMasterIdLst>
  <p:sldIdLst>
    <p:sldId id="297" r:id="rId5"/>
    <p:sldId id="256" r:id="rId6"/>
    <p:sldId id="277" r:id="rId7"/>
    <p:sldId id="268" r:id="rId8"/>
    <p:sldId id="260" r:id="rId9"/>
    <p:sldId id="279" r:id="rId10"/>
    <p:sldId id="293" r:id="rId11"/>
    <p:sldId id="276" r:id="rId12"/>
    <p:sldId id="29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04" autoAdjust="0"/>
  </p:normalViewPr>
  <p:slideViewPr>
    <p:cSldViewPr snapToGrid="0">
      <p:cViewPr varScale="1">
        <p:scale>
          <a:sx n="85" d="100"/>
          <a:sy n="85" d="100"/>
        </p:scale>
        <p:origin x="518" y="72"/>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95FC4-1C53-492C-BD55-9CF8EC567549}"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1BC6EC03-64F6-44C9-8B0F-F961E77DF27B}">
      <dgm:prSet/>
      <dgm:spPr/>
      <dgm:t>
        <a:bodyPr/>
        <a:lstStyle/>
        <a:p>
          <a:r>
            <a:rPr lang="en-US" b="1" baseline="0" dirty="0">
              <a:latin typeface="Abadi" panose="020B0604020104020204" pitchFamily="34" charset="0"/>
              <a:cs typeface="Arial" panose="020B0604020202020204" pitchFamily="34" charset="0"/>
            </a:rPr>
            <a:t>ONE</a:t>
          </a:r>
          <a:r>
            <a:rPr lang="en-US" b="0" baseline="0" dirty="0">
              <a:latin typeface="Abadi" panose="020B0604020104020204" pitchFamily="34" charset="0"/>
              <a:cs typeface="Arial" panose="020B0604020202020204" pitchFamily="34" charset="0"/>
            </a:rPr>
            <a:t>: </a:t>
          </a:r>
          <a:r>
            <a:rPr lang="en-US" b="0" dirty="0">
              <a:latin typeface="Abadi" panose="020B0604020104020204" pitchFamily="34" charset="0"/>
            </a:rPr>
            <a:t>THE PERVERSE CHOICE OF THE PRODIGAL SON</a:t>
          </a:r>
          <a:endParaRPr lang="en-US" b="0" dirty="0">
            <a:latin typeface="Abadi" panose="020B0604020104020204" pitchFamily="34" charset="0"/>
            <a:cs typeface="Arial" panose="020B0604020202020204" pitchFamily="34" charset="0"/>
          </a:endParaRPr>
        </a:p>
      </dgm:t>
    </dgm:pt>
    <dgm:pt modelId="{CD48D585-77CB-4D75-89B8-04C15DF586B3}" type="parTrans" cxnId="{0D21591B-0C01-40FF-9A0E-2A91DCCC9B51}">
      <dgm:prSet/>
      <dgm:spPr/>
      <dgm:t>
        <a:bodyPr/>
        <a:lstStyle/>
        <a:p>
          <a:endParaRPr lang="en-US"/>
        </a:p>
      </dgm:t>
    </dgm:pt>
    <dgm:pt modelId="{12E82629-5F53-471B-8A80-26277D723DF5}" type="sibTrans" cxnId="{0D21591B-0C01-40FF-9A0E-2A91DCCC9B51}">
      <dgm:prSet/>
      <dgm:spPr/>
      <dgm:t>
        <a:bodyPr/>
        <a:lstStyle/>
        <a:p>
          <a:endParaRPr lang="en-US"/>
        </a:p>
      </dgm:t>
    </dgm:pt>
    <dgm:pt modelId="{81A21D00-17AD-48A6-B7E2-A01C7231E8AF}">
      <dgm:prSet/>
      <dgm:spPr/>
      <dgm:t>
        <a:bodyPr/>
        <a:lstStyle/>
        <a:p>
          <a:r>
            <a:rPr lang="en-US" b="1" baseline="0" dirty="0">
              <a:latin typeface="Abadi" panose="020B0604020104020204" pitchFamily="34" charset="0"/>
              <a:cs typeface="Arial" panose="020B0604020202020204" pitchFamily="34" charset="0"/>
            </a:rPr>
            <a:t>TWO</a:t>
          </a:r>
          <a:r>
            <a:rPr lang="en-US" b="0" baseline="0" dirty="0">
              <a:latin typeface="Abadi" panose="020B0604020104020204" pitchFamily="34" charset="0"/>
              <a:cs typeface="Arial" panose="020B0604020202020204" pitchFamily="34" charset="0"/>
            </a:rPr>
            <a:t>: THE PITIABLE CONDITION OF THE PRODIGAL SON</a:t>
          </a:r>
        </a:p>
        <a:p>
          <a:endParaRPr lang="en-US" dirty="0">
            <a:latin typeface="Abadi" panose="020B0604020104020204" pitchFamily="34" charset="0"/>
            <a:cs typeface="Arial" panose="020B0604020202020204" pitchFamily="34" charset="0"/>
          </a:endParaRPr>
        </a:p>
      </dgm:t>
    </dgm:pt>
    <dgm:pt modelId="{38BE7750-4C48-4C7E-8477-CA29828C073D}" type="parTrans" cxnId="{9550726E-6470-48E0-A98B-82DA486F2501}">
      <dgm:prSet/>
      <dgm:spPr/>
      <dgm:t>
        <a:bodyPr/>
        <a:lstStyle/>
        <a:p>
          <a:endParaRPr lang="en-US"/>
        </a:p>
      </dgm:t>
    </dgm:pt>
    <dgm:pt modelId="{363E329D-1681-4637-BE70-FC826DC4C24C}" type="sibTrans" cxnId="{9550726E-6470-48E0-A98B-82DA486F2501}">
      <dgm:prSet/>
      <dgm:spPr/>
      <dgm:t>
        <a:bodyPr/>
        <a:lstStyle/>
        <a:p>
          <a:endParaRPr lang="en-US"/>
        </a:p>
      </dgm:t>
    </dgm:pt>
    <dgm:pt modelId="{42F1FEDD-5B29-402B-B7D2-68876B678EAB}">
      <dgm:prSet/>
      <dgm:spPr/>
      <dgm:t>
        <a:bodyPr/>
        <a:lstStyle/>
        <a:p>
          <a:r>
            <a:rPr lang="en-US" b="1" baseline="0">
              <a:latin typeface="Abadi" panose="020B0604020104020204" pitchFamily="34" charset="0"/>
              <a:cs typeface="Arial" panose="020B0604020202020204" pitchFamily="34" charset="0"/>
            </a:rPr>
            <a:t>THREE</a:t>
          </a:r>
          <a:r>
            <a:rPr lang="en-US" b="0" baseline="0">
              <a:latin typeface="Abadi" panose="020B0604020104020204" pitchFamily="34" charset="0"/>
              <a:cs typeface="Arial" panose="020B0604020202020204" pitchFamily="34" charset="0"/>
            </a:rPr>
            <a:t>: THE PRAYER AND CONTRITION OF THE PRODIGAL SON </a:t>
          </a:r>
          <a:endParaRPr lang="en-US">
            <a:latin typeface="Abadi" panose="020B0604020104020204" pitchFamily="34" charset="0"/>
            <a:cs typeface="Arial" panose="020B0604020202020204" pitchFamily="34" charset="0"/>
          </a:endParaRPr>
        </a:p>
      </dgm:t>
    </dgm:pt>
    <dgm:pt modelId="{26F6D800-5107-4636-9AE3-F922AE40962C}" type="parTrans" cxnId="{F5E0DF23-7DF2-4714-BD7D-239CBC8F9D30}">
      <dgm:prSet/>
      <dgm:spPr/>
      <dgm:t>
        <a:bodyPr/>
        <a:lstStyle/>
        <a:p>
          <a:endParaRPr lang="en-US"/>
        </a:p>
      </dgm:t>
    </dgm:pt>
    <dgm:pt modelId="{BC8F9BDA-2536-4FBB-B542-95AF6438C461}" type="sibTrans" cxnId="{F5E0DF23-7DF2-4714-BD7D-239CBC8F9D30}">
      <dgm:prSet/>
      <dgm:spPr/>
      <dgm:t>
        <a:bodyPr/>
        <a:lstStyle/>
        <a:p>
          <a:endParaRPr lang="en-US"/>
        </a:p>
      </dgm:t>
    </dgm:pt>
    <dgm:pt modelId="{FFA50FA4-95EB-4AF8-8ADA-004E5BCEE92E}" type="pres">
      <dgm:prSet presAssocID="{88A95FC4-1C53-492C-BD55-9CF8EC567549}" presName="vert0" presStyleCnt="0">
        <dgm:presLayoutVars>
          <dgm:dir/>
          <dgm:animOne val="branch"/>
          <dgm:animLvl val="lvl"/>
        </dgm:presLayoutVars>
      </dgm:prSet>
      <dgm:spPr/>
    </dgm:pt>
    <dgm:pt modelId="{1E94E27D-86B2-4CFB-9063-AD1EB9A8A24B}" type="pres">
      <dgm:prSet presAssocID="{1BC6EC03-64F6-44C9-8B0F-F961E77DF27B}" presName="thickLine" presStyleLbl="alignNode1" presStyleIdx="0" presStyleCnt="3"/>
      <dgm:spPr/>
    </dgm:pt>
    <dgm:pt modelId="{6FAEEED1-92F1-43E5-8666-FDDE1FDEFB57}" type="pres">
      <dgm:prSet presAssocID="{1BC6EC03-64F6-44C9-8B0F-F961E77DF27B}" presName="horz1" presStyleCnt="0"/>
      <dgm:spPr/>
    </dgm:pt>
    <dgm:pt modelId="{BA73BE72-FAFB-4E89-B618-A61D144D5D4A}" type="pres">
      <dgm:prSet presAssocID="{1BC6EC03-64F6-44C9-8B0F-F961E77DF27B}" presName="tx1" presStyleLbl="revTx" presStyleIdx="0" presStyleCnt="3"/>
      <dgm:spPr/>
    </dgm:pt>
    <dgm:pt modelId="{52333CC4-B891-4CE5-9E47-DE4B0E94F113}" type="pres">
      <dgm:prSet presAssocID="{1BC6EC03-64F6-44C9-8B0F-F961E77DF27B}" presName="vert1" presStyleCnt="0"/>
      <dgm:spPr/>
    </dgm:pt>
    <dgm:pt modelId="{CADF3E04-700C-4371-B8B0-EEEA6CB14001}" type="pres">
      <dgm:prSet presAssocID="{81A21D00-17AD-48A6-B7E2-A01C7231E8AF}" presName="thickLine" presStyleLbl="alignNode1" presStyleIdx="1" presStyleCnt="3"/>
      <dgm:spPr/>
    </dgm:pt>
    <dgm:pt modelId="{38F8A0A6-60E8-41A0-929C-4E65736EB626}" type="pres">
      <dgm:prSet presAssocID="{81A21D00-17AD-48A6-B7E2-A01C7231E8AF}" presName="horz1" presStyleCnt="0"/>
      <dgm:spPr/>
    </dgm:pt>
    <dgm:pt modelId="{4719F0C0-6243-43B6-BABD-F1DA22A6D002}" type="pres">
      <dgm:prSet presAssocID="{81A21D00-17AD-48A6-B7E2-A01C7231E8AF}" presName="tx1" presStyleLbl="revTx" presStyleIdx="1" presStyleCnt="3"/>
      <dgm:spPr/>
    </dgm:pt>
    <dgm:pt modelId="{C6E06B3A-A580-4C49-8D14-091FA884257A}" type="pres">
      <dgm:prSet presAssocID="{81A21D00-17AD-48A6-B7E2-A01C7231E8AF}" presName="vert1" presStyleCnt="0"/>
      <dgm:spPr/>
    </dgm:pt>
    <dgm:pt modelId="{888A0291-17D9-4F02-9F8E-57599BD625E9}" type="pres">
      <dgm:prSet presAssocID="{42F1FEDD-5B29-402B-B7D2-68876B678EAB}" presName="thickLine" presStyleLbl="alignNode1" presStyleIdx="2" presStyleCnt="3"/>
      <dgm:spPr/>
    </dgm:pt>
    <dgm:pt modelId="{EA531278-0C73-4D78-A2D0-294CDDE0A63B}" type="pres">
      <dgm:prSet presAssocID="{42F1FEDD-5B29-402B-B7D2-68876B678EAB}" presName="horz1" presStyleCnt="0"/>
      <dgm:spPr/>
    </dgm:pt>
    <dgm:pt modelId="{BF30D1CF-53F1-4CDB-A838-EB95C5145F6C}" type="pres">
      <dgm:prSet presAssocID="{42F1FEDD-5B29-402B-B7D2-68876B678EAB}" presName="tx1" presStyleLbl="revTx" presStyleIdx="2" presStyleCnt="3"/>
      <dgm:spPr/>
    </dgm:pt>
    <dgm:pt modelId="{D3876A59-B34C-4803-B1B3-0BFBE873515F}" type="pres">
      <dgm:prSet presAssocID="{42F1FEDD-5B29-402B-B7D2-68876B678EAB}" presName="vert1" presStyleCnt="0"/>
      <dgm:spPr/>
    </dgm:pt>
  </dgm:ptLst>
  <dgm:cxnLst>
    <dgm:cxn modelId="{0D21591B-0C01-40FF-9A0E-2A91DCCC9B51}" srcId="{88A95FC4-1C53-492C-BD55-9CF8EC567549}" destId="{1BC6EC03-64F6-44C9-8B0F-F961E77DF27B}" srcOrd="0" destOrd="0" parTransId="{CD48D585-77CB-4D75-89B8-04C15DF586B3}" sibTransId="{12E82629-5F53-471B-8A80-26277D723DF5}"/>
    <dgm:cxn modelId="{F5E0DF23-7DF2-4714-BD7D-239CBC8F9D30}" srcId="{88A95FC4-1C53-492C-BD55-9CF8EC567549}" destId="{42F1FEDD-5B29-402B-B7D2-68876B678EAB}" srcOrd="2" destOrd="0" parTransId="{26F6D800-5107-4636-9AE3-F922AE40962C}" sibTransId="{BC8F9BDA-2536-4FBB-B542-95AF6438C461}"/>
    <dgm:cxn modelId="{35583628-4588-4AF7-8B77-5A96DD307009}" type="presOf" srcId="{88A95FC4-1C53-492C-BD55-9CF8EC567549}" destId="{FFA50FA4-95EB-4AF8-8ADA-004E5BCEE92E}" srcOrd="0" destOrd="0" presId="urn:microsoft.com/office/officeart/2008/layout/LinedList"/>
    <dgm:cxn modelId="{9550726E-6470-48E0-A98B-82DA486F2501}" srcId="{88A95FC4-1C53-492C-BD55-9CF8EC567549}" destId="{81A21D00-17AD-48A6-B7E2-A01C7231E8AF}" srcOrd="1" destOrd="0" parTransId="{38BE7750-4C48-4C7E-8477-CA29828C073D}" sibTransId="{363E329D-1681-4637-BE70-FC826DC4C24C}"/>
    <dgm:cxn modelId="{FBA1F3AA-5A2E-48CB-A3F4-211F42720517}" type="presOf" srcId="{1BC6EC03-64F6-44C9-8B0F-F961E77DF27B}" destId="{BA73BE72-FAFB-4E89-B618-A61D144D5D4A}" srcOrd="0" destOrd="0" presId="urn:microsoft.com/office/officeart/2008/layout/LinedList"/>
    <dgm:cxn modelId="{BFED4AC9-71E1-4A22-888F-6EF8CE096573}" type="presOf" srcId="{42F1FEDD-5B29-402B-B7D2-68876B678EAB}" destId="{BF30D1CF-53F1-4CDB-A838-EB95C5145F6C}" srcOrd="0" destOrd="0" presId="urn:microsoft.com/office/officeart/2008/layout/LinedList"/>
    <dgm:cxn modelId="{A7855EE7-6D6C-4970-A674-EB9F904C8561}" type="presOf" srcId="{81A21D00-17AD-48A6-B7E2-A01C7231E8AF}" destId="{4719F0C0-6243-43B6-BABD-F1DA22A6D002}" srcOrd="0" destOrd="0" presId="urn:microsoft.com/office/officeart/2008/layout/LinedList"/>
    <dgm:cxn modelId="{12FBA2B4-4ED2-40C3-AE3F-FE888E04D602}" type="presParOf" srcId="{FFA50FA4-95EB-4AF8-8ADA-004E5BCEE92E}" destId="{1E94E27D-86B2-4CFB-9063-AD1EB9A8A24B}" srcOrd="0" destOrd="0" presId="urn:microsoft.com/office/officeart/2008/layout/LinedList"/>
    <dgm:cxn modelId="{2335C1A7-3A4E-4BB5-8908-0EF3C6821E87}" type="presParOf" srcId="{FFA50FA4-95EB-4AF8-8ADA-004E5BCEE92E}" destId="{6FAEEED1-92F1-43E5-8666-FDDE1FDEFB57}" srcOrd="1" destOrd="0" presId="urn:microsoft.com/office/officeart/2008/layout/LinedList"/>
    <dgm:cxn modelId="{8FB9A82C-8BE3-4EB3-A2B4-2A8554D87490}" type="presParOf" srcId="{6FAEEED1-92F1-43E5-8666-FDDE1FDEFB57}" destId="{BA73BE72-FAFB-4E89-B618-A61D144D5D4A}" srcOrd="0" destOrd="0" presId="urn:microsoft.com/office/officeart/2008/layout/LinedList"/>
    <dgm:cxn modelId="{4107B788-53CE-4BCA-9955-D673D50B6F78}" type="presParOf" srcId="{6FAEEED1-92F1-43E5-8666-FDDE1FDEFB57}" destId="{52333CC4-B891-4CE5-9E47-DE4B0E94F113}" srcOrd="1" destOrd="0" presId="urn:microsoft.com/office/officeart/2008/layout/LinedList"/>
    <dgm:cxn modelId="{DBB72A09-7D74-400D-ABA7-A9EC8F21B3C7}" type="presParOf" srcId="{FFA50FA4-95EB-4AF8-8ADA-004E5BCEE92E}" destId="{CADF3E04-700C-4371-B8B0-EEEA6CB14001}" srcOrd="2" destOrd="0" presId="urn:microsoft.com/office/officeart/2008/layout/LinedList"/>
    <dgm:cxn modelId="{D9203DC8-8C84-4F73-9834-3180A5B19D41}" type="presParOf" srcId="{FFA50FA4-95EB-4AF8-8ADA-004E5BCEE92E}" destId="{38F8A0A6-60E8-41A0-929C-4E65736EB626}" srcOrd="3" destOrd="0" presId="urn:microsoft.com/office/officeart/2008/layout/LinedList"/>
    <dgm:cxn modelId="{5679C542-157A-47A2-B96E-B0D21EA224F2}" type="presParOf" srcId="{38F8A0A6-60E8-41A0-929C-4E65736EB626}" destId="{4719F0C0-6243-43B6-BABD-F1DA22A6D002}" srcOrd="0" destOrd="0" presId="urn:microsoft.com/office/officeart/2008/layout/LinedList"/>
    <dgm:cxn modelId="{B3AA64F6-B0A9-41D6-B0E0-4214B9DC4F2A}" type="presParOf" srcId="{38F8A0A6-60E8-41A0-929C-4E65736EB626}" destId="{C6E06B3A-A580-4C49-8D14-091FA884257A}" srcOrd="1" destOrd="0" presId="urn:microsoft.com/office/officeart/2008/layout/LinedList"/>
    <dgm:cxn modelId="{84389BB5-9353-410F-A08F-30563DD14AE9}" type="presParOf" srcId="{FFA50FA4-95EB-4AF8-8ADA-004E5BCEE92E}" destId="{888A0291-17D9-4F02-9F8E-57599BD625E9}" srcOrd="4" destOrd="0" presId="urn:microsoft.com/office/officeart/2008/layout/LinedList"/>
    <dgm:cxn modelId="{5B5EAA58-B5C8-473F-853F-793DDE33E130}" type="presParOf" srcId="{FFA50FA4-95EB-4AF8-8ADA-004E5BCEE92E}" destId="{EA531278-0C73-4D78-A2D0-294CDDE0A63B}" srcOrd="5" destOrd="0" presId="urn:microsoft.com/office/officeart/2008/layout/LinedList"/>
    <dgm:cxn modelId="{5D4D8483-0EEE-42A2-A4F3-9EB0185C9FD6}" type="presParOf" srcId="{EA531278-0C73-4D78-A2D0-294CDDE0A63B}" destId="{BF30D1CF-53F1-4CDB-A838-EB95C5145F6C}" srcOrd="0" destOrd="0" presId="urn:microsoft.com/office/officeart/2008/layout/LinedList"/>
    <dgm:cxn modelId="{4594E957-381B-4FAD-8FD1-F6D934EBC590}" type="presParOf" srcId="{EA531278-0C73-4D78-A2D0-294CDDE0A63B}" destId="{D3876A59-B34C-4803-B1B3-0BFBE873515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4E27D-86B2-4CFB-9063-AD1EB9A8A24B}">
      <dsp:nvSpPr>
        <dsp:cNvPr id="0" name=""/>
        <dsp:cNvSpPr/>
      </dsp:nvSpPr>
      <dsp:spPr>
        <a:xfrm>
          <a:off x="0" y="1507"/>
          <a:ext cx="9625383"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3BE72-FAFB-4E89-B618-A61D144D5D4A}">
      <dsp:nvSpPr>
        <dsp:cNvPr id="0" name=""/>
        <dsp:cNvSpPr/>
      </dsp:nvSpPr>
      <dsp:spPr>
        <a:xfrm>
          <a:off x="0" y="1507"/>
          <a:ext cx="9625383"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baseline="0" dirty="0">
              <a:latin typeface="Abadi" panose="020B0604020104020204" pitchFamily="34" charset="0"/>
              <a:cs typeface="Arial" panose="020B0604020202020204" pitchFamily="34" charset="0"/>
            </a:rPr>
            <a:t>ONE</a:t>
          </a:r>
          <a:r>
            <a:rPr lang="en-US" sz="2600" b="0" kern="1200" baseline="0" dirty="0">
              <a:latin typeface="Abadi" panose="020B0604020104020204" pitchFamily="34" charset="0"/>
              <a:cs typeface="Arial" panose="020B0604020202020204" pitchFamily="34" charset="0"/>
            </a:rPr>
            <a:t>: </a:t>
          </a:r>
          <a:r>
            <a:rPr lang="en-US" sz="2600" b="0" kern="1200" dirty="0">
              <a:latin typeface="Abadi" panose="020B0604020104020204" pitchFamily="34" charset="0"/>
            </a:rPr>
            <a:t>THE PERVERSE CHOICE OF THE PRODIGAL SON</a:t>
          </a:r>
          <a:endParaRPr lang="en-US" sz="2600" b="0" kern="1200" dirty="0">
            <a:latin typeface="Abadi" panose="020B0604020104020204" pitchFamily="34" charset="0"/>
            <a:cs typeface="Arial" panose="020B0604020202020204" pitchFamily="34" charset="0"/>
          </a:endParaRPr>
        </a:p>
      </dsp:txBody>
      <dsp:txXfrm>
        <a:off x="0" y="1507"/>
        <a:ext cx="9625383" cy="1027815"/>
      </dsp:txXfrm>
    </dsp:sp>
    <dsp:sp modelId="{CADF3E04-700C-4371-B8B0-EEEA6CB14001}">
      <dsp:nvSpPr>
        <dsp:cNvPr id="0" name=""/>
        <dsp:cNvSpPr/>
      </dsp:nvSpPr>
      <dsp:spPr>
        <a:xfrm>
          <a:off x="0" y="1029322"/>
          <a:ext cx="9625383"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9F0C0-6243-43B6-BABD-F1DA22A6D002}">
      <dsp:nvSpPr>
        <dsp:cNvPr id="0" name=""/>
        <dsp:cNvSpPr/>
      </dsp:nvSpPr>
      <dsp:spPr>
        <a:xfrm>
          <a:off x="0" y="1029322"/>
          <a:ext cx="9625383"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baseline="0" dirty="0">
              <a:latin typeface="Abadi" panose="020B0604020104020204" pitchFamily="34" charset="0"/>
              <a:cs typeface="Arial" panose="020B0604020202020204" pitchFamily="34" charset="0"/>
            </a:rPr>
            <a:t>TWO</a:t>
          </a:r>
          <a:r>
            <a:rPr lang="en-US" sz="2600" b="0" kern="1200" baseline="0" dirty="0">
              <a:latin typeface="Abadi" panose="020B0604020104020204" pitchFamily="34" charset="0"/>
              <a:cs typeface="Arial" panose="020B0604020202020204" pitchFamily="34" charset="0"/>
            </a:rPr>
            <a:t>: THE PITIABLE CONDITION OF THE PRODIGAL SON</a:t>
          </a:r>
        </a:p>
        <a:p>
          <a:pPr marL="0" lvl="0" indent="0" algn="l" defTabSz="1155700">
            <a:lnSpc>
              <a:spcPct val="90000"/>
            </a:lnSpc>
            <a:spcBef>
              <a:spcPct val="0"/>
            </a:spcBef>
            <a:spcAft>
              <a:spcPct val="35000"/>
            </a:spcAft>
            <a:buNone/>
          </a:pPr>
          <a:endParaRPr lang="en-US" sz="2600" kern="1200" dirty="0">
            <a:latin typeface="Abadi" panose="020B0604020104020204" pitchFamily="34" charset="0"/>
            <a:cs typeface="Arial" panose="020B0604020202020204" pitchFamily="34" charset="0"/>
          </a:endParaRPr>
        </a:p>
      </dsp:txBody>
      <dsp:txXfrm>
        <a:off x="0" y="1029322"/>
        <a:ext cx="9625383" cy="1027815"/>
      </dsp:txXfrm>
    </dsp:sp>
    <dsp:sp modelId="{888A0291-17D9-4F02-9F8E-57599BD625E9}">
      <dsp:nvSpPr>
        <dsp:cNvPr id="0" name=""/>
        <dsp:cNvSpPr/>
      </dsp:nvSpPr>
      <dsp:spPr>
        <a:xfrm>
          <a:off x="0" y="2057138"/>
          <a:ext cx="9625383"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0D1CF-53F1-4CDB-A838-EB95C5145F6C}">
      <dsp:nvSpPr>
        <dsp:cNvPr id="0" name=""/>
        <dsp:cNvSpPr/>
      </dsp:nvSpPr>
      <dsp:spPr>
        <a:xfrm>
          <a:off x="0" y="2057138"/>
          <a:ext cx="9625383" cy="1027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baseline="0">
              <a:latin typeface="Abadi" panose="020B0604020104020204" pitchFamily="34" charset="0"/>
              <a:cs typeface="Arial" panose="020B0604020202020204" pitchFamily="34" charset="0"/>
            </a:rPr>
            <a:t>THREE</a:t>
          </a:r>
          <a:r>
            <a:rPr lang="en-US" sz="2600" b="0" kern="1200" baseline="0">
              <a:latin typeface="Abadi" panose="020B0604020104020204" pitchFamily="34" charset="0"/>
              <a:cs typeface="Arial" panose="020B0604020202020204" pitchFamily="34" charset="0"/>
            </a:rPr>
            <a:t>: THE PRAYER AND CONTRITION OF THE PRODIGAL SON </a:t>
          </a:r>
          <a:endParaRPr lang="en-US" sz="2600" kern="1200">
            <a:latin typeface="Abadi" panose="020B0604020104020204" pitchFamily="34" charset="0"/>
            <a:cs typeface="Arial" panose="020B0604020202020204" pitchFamily="34" charset="0"/>
          </a:endParaRPr>
        </a:p>
      </dsp:txBody>
      <dsp:txXfrm>
        <a:off x="0" y="2057138"/>
        <a:ext cx="9625383" cy="10278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7/11/2025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7/11/2025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311040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164829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3607125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1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r>
              <a:rPr lang="en-US"/>
              <a:t>12/11/2023</a:t>
            </a:r>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Presentation title</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12790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089957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989597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222512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1316229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208612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701136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0670360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3941214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62246433"/>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258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8086858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9004518"/>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49715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066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33459736"/>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392233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490382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576472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grpSp>
        <p:nvGrpSpPr>
          <p:cNvPr id="2" name="Group 1">
            <a:extLst>
              <a:ext uri="{FF2B5EF4-FFF2-40B4-BE49-F238E27FC236}">
                <a16:creationId xmlns:a16="http://schemas.microsoft.com/office/drawing/2014/main" id="{15F2F175-2DDF-8471-11FF-F3BDD1644DA2}"/>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6" name="Rectangle 5">
              <a:extLst>
                <a:ext uri="{FF2B5EF4-FFF2-40B4-BE49-F238E27FC236}">
                  <a16:creationId xmlns:a16="http://schemas.microsoft.com/office/drawing/2014/main" id="{FB73C7E1-F699-881A-9030-1E4A9BF5E47F}"/>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9">
              <a:extLst>
                <a:ext uri="{FF2B5EF4-FFF2-40B4-BE49-F238E27FC236}">
                  <a16:creationId xmlns:a16="http://schemas.microsoft.com/office/drawing/2014/main" id="{11F7D445-1844-358D-06C0-7E2481B14C71}"/>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1B6E6B-0594-5830-0C63-8AC5B818E0A6}"/>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3612CD-D9CF-B7D3-4CB5-FA380F2DB9DD}"/>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89E4CAEA-7D4F-BBA8-7E3C-EA9D3F02BAB6}"/>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AA1150B-EE7F-BF56-62FE-420630B2F76D}"/>
                </a:ext>
              </a:extLst>
            </p:cNvPr>
            <p:cNvGrpSpPr/>
            <p:nvPr userDrawn="1"/>
          </p:nvGrpSpPr>
          <p:grpSpPr>
            <a:xfrm>
              <a:off x="23853" y="2101527"/>
              <a:ext cx="1920240" cy="1920240"/>
              <a:chOff x="5361924" y="7472790"/>
              <a:chExt cx="1828800" cy="1828800"/>
            </a:xfrm>
          </p:grpSpPr>
          <p:grpSp>
            <p:nvGrpSpPr>
              <p:cNvPr id="20" name="Group 19">
                <a:extLst>
                  <a:ext uri="{FF2B5EF4-FFF2-40B4-BE49-F238E27FC236}">
                    <a16:creationId xmlns:a16="http://schemas.microsoft.com/office/drawing/2014/main" id="{6A6C69AD-14AF-8C8D-2717-E19050B07BB7}"/>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2DDA22E7-62FD-EFF3-1B4B-A640E364F8FF}"/>
                    </a:ext>
                  </a:extLst>
                </p:cNvPr>
                <p:cNvGrpSpPr/>
                <p:nvPr userDrawn="1"/>
              </p:nvGrpSpPr>
              <p:grpSpPr>
                <a:xfrm>
                  <a:off x="5361924" y="7472790"/>
                  <a:ext cx="1828800" cy="1828800"/>
                  <a:chOff x="5388428" y="7173291"/>
                  <a:chExt cx="1828800" cy="1828800"/>
                </a:xfrm>
              </p:grpSpPr>
              <p:grpSp>
                <p:nvGrpSpPr>
                  <p:cNvPr id="28" name="Group 27">
                    <a:extLst>
                      <a:ext uri="{FF2B5EF4-FFF2-40B4-BE49-F238E27FC236}">
                        <a16:creationId xmlns:a16="http://schemas.microsoft.com/office/drawing/2014/main" id="{935A2ADD-CF61-7740-591A-69C10B288001}"/>
                      </a:ext>
                    </a:extLst>
                  </p:cNvPr>
                  <p:cNvGrpSpPr/>
                  <p:nvPr userDrawn="1"/>
                </p:nvGrpSpPr>
                <p:grpSpPr>
                  <a:xfrm>
                    <a:off x="5388428" y="7173291"/>
                    <a:ext cx="1828800" cy="1828800"/>
                    <a:chOff x="5388428" y="7173291"/>
                    <a:chExt cx="1828800" cy="1828800"/>
                  </a:xfrm>
                </p:grpSpPr>
                <p:grpSp>
                  <p:nvGrpSpPr>
                    <p:cNvPr id="30" name="Group 29">
                      <a:extLst>
                        <a:ext uri="{FF2B5EF4-FFF2-40B4-BE49-F238E27FC236}">
                          <a16:creationId xmlns:a16="http://schemas.microsoft.com/office/drawing/2014/main" id="{6B2C07C0-5C6C-2197-B625-9777A2AA01B3}"/>
                        </a:ext>
                      </a:extLst>
                    </p:cNvPr>
                    <p:cNvGrpSpPr/>
                    <p:nvPr userDrawn="1"/>
                  </p:nvGrpSpPr>
                  <p:grpSpPr>
                    <a:xfrm>
                      <a:off x="5388428" y="7173291"/>
                      <a:ext cx="1828800" cy="1828800"/>
                      <a:chOff x="5579044" y="7049770"/>
                      <a:chExt cx="1828800" cy="1828800"/>
                    </a:xfrm>
                  </p:grpSpPr>
                  <p:grpSp>
                    <p:nvGrpSpPr>
                      <p:cNvPr id="32" name="Group 31">
                        <a:extLst>
                          <a:ext uri="{FF2B5EF4-FFF2-40B4-BE49-F238E27FC236}">
                            <a16:creationId xmlns:a16="http://schemas.microsoft.com/office/drawing/2014/main" id="{67CE0D0D-44AA-CEBB-3BEC-91F62EAE0601}"/>
                          </a:ext>
                        </a:extLst>
                      </p:cNvPr>
                      <p:cNvGrpSpPr/>
                      <p:nvPr userDrawn="1"/>
                    </p:nvGrpSpPr>
                    <p:grpSpPr>
                      <a:xfrm>
                        <a:off x="5579044" y="7049770"/>
                        <a:ext cx="1828800" cy="1828800"/>
                        <a:chOff x="5579044" y="7049770"/>
                        <a:chExt cx="1828800" cy="1828800"/>
                      </a:xfrm>
                    </p:grpSpPr>
                    <p:grpSp>
                      <p:nvGrpSpPr>
                        <p:cNvPr id="34" name="Group 33">
                          <a:extLst>
                            <a:ext uri="{FF2B5EF4-FFF2-40B4-BE49-F238E27FC236}">
                              <a16:creationId xmlns:a16="http://schemas.microsoft.com/office/drawing/2014/main" id="{7523E3B9-DFED-9B95-5DDF-DBDB6E1FBC33}"/>
                            </a:ext>
                          </a:extLst>
                        </p:cNvPr>
                        <p:cNvGrpSpPr/>
                        <p:nvPr userDrawn="1"/>
                      </p:nvGrpSpPr>
                      <p:grpSpPr>
                        <a:xfrm>
                          <a:off x="5579044" y="7049770"/>
                          <a:ext cx="1828800" cy="1828800"/>
                          <a:chOff x="5579044" y="7049770"/>
                          <a:chExt cx="1828800" cy="1828800"/>
                        </a:xfrm>
                      </p:grpSpPr>
                      <p:grpSp>
                        <p:nvGrpSpPr>
                          <p:cNvPr id="36" name="Group 35">
                            <a:extLst>
                              <a:ext uri="{FF2B5EF4-FFF2-40B4-BE49-F238E27FC236}">
                                <a16:creationId xmlns:a16="http://schemas.microsoft.com/office/drawing/2014/main" id="{91E1CFEB-F25D-5DFB-EAD6-ADE89E388042}"/>
                              </a:ext>
                            </a:extLst>
                          </p:cNvPr>
                          <p:cNvGrpSpPr/>
                          <p:nvPr userDrawn="1"/>
                        </p:nvGrpSpPr>
                        <p:grpSpPr>
                          <a:xfrm>
                            <a:off x="5579044" y="7049770"/>
                            <a:ext cx="1828800" cy="1828800"/>
                            <a:chOff x="5579044" y="7049770"/>
                            <a:chExt cx="1828800" cy="1828800"/>
                          </a:xfrm>
                        </p:grpSpPr>
                        <p:sp>
                          <p:nvSpPr>
                            <p:cNvPr id="38" name="Oval 37">
                              <a:extLst>
                                <a:ext uri="{FF2B5EF4-FFF2-40B4-BE49-F238E27FC236}">
                                  <a16:creationId xmlns:a16="http://schemas.microsoft.com/office/drawing/2014/main" id="{D0755932-FF00-BB65-291D-7581E25A3EFE}"/>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Oval 38">
                              <a:extLst>
                                <a:ext uri="{FF2B5EF4-FFF2-40B4-BE49-F238E27FC236}">
                                  <a16:creationId xmlns:a16="http://schemas.microsoft.com/office/drawing/2014/main" id="{FB1527C4-18D6-CF69-4730-6EAFBF884BA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7" name="Oval 36">
                            <a:extLst>
                              <a:ext uri="{FF2B5EF4-FFF2-40B4-BE49-F238E27FC236}">
                                <a16:creationId xmlns:a16="http://schemas.microsoft.com/office/drawing/2014/main" id="{5B51B68D-6A31-6622-36C0-C16E5837791D}"/>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5" name="Oval 34">
                          <a:extLst>
                            <a:ext uri="{FF2B5EF4-FFF2-40B4-BE49-F238E27FC236}">
                              <a16:creationId xmlns:a16="http://schemas.microsoft.com/office/drawing/2014/main" id="{4EB3F726-0CE6-3773-267D-2F250C4F7F5C}"/>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3" name="Oval 32">
                        <a:extLst>
                          <a:ext uri="{FF2B5EF4-FFF2-40B4-BE49-F238E27FC236}">
                            <a16:creationId xmlns:a16="http://schemas.microsoft.com/office/drawing/2014/main" id="{D2F982C2-8BFD-8CD4-0FC8-8934ABDD502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1" name="Oval 30">
                      <a:extLst>
                        <a:ext uri="{FF2B5EF4-FFF2-40B4-BE49-F238E27FC236}">
                          <a16:creationId xmlns:a16="http://schemas.microsoft.com/office/drawing/2014/main" id="{F2B26BDF-AD32-625A-2F33-429286487F1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9" name="Oval 28">
                    <a:extLst>
                      <a:ext uri="{FF2B5EF4-FFF2-40B4-BE49-F238E27FC236}">
                        <a16:creationId xmlns:a16="http://schemas.microsoft.com/office/drawing/2014/main" id="{EC441DB8-2779-2BBD-614D-D070995BC2A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Oval 22">
                  <a:extLst>
                    <a:ext uri="{FF2B5EF4-FFF2-40B4-BE49-F238E27FC236}">
                      <a16:creationId xmlns:a16="http://schemas.microsoft.com/office/drawing/2014/main" id="{BB35854B-929D-E595-7CC8-95B1E93E25E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0D03044D-7E52-2A4F-E30D-B1F7DEAE27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3E4526D5-0F65-F642-4D3D-ED616D429C5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F0B49442-8997-B0E2-B49D-BAB53B046B9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3E325FED-6A55-6419-BD65-EA7ECEDB83A6}"/>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7367804E-8864-51FA-0BBB-D218F60CC1D9}"/>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3" name="Freeform: Shape 12">
              <a:extLst>
                <a:ext uri="{FF2B5EF4-FFF2-40B4-BE49-F238E27FC236}">
                  <a16:creationId xmlns:a16="http://schemas.microsoft.com/office/drawing/2014/main" id="{48AED095-4FD7-C038-FB95-6CB84CCEC6AD}"/>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9">
              <a:extLst>
                <a:ext uri="{FF2B5EF4-FFF2-40B4-BE49-F238E27FC236}">
                  <a16:creationId xmlns:a16="http://schemas.microsoft.com/office/drawing/2014/main" id="{0DA8DAC8-F51E-03B4-ADAD-0C946AEA1F5E}"/>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3F783C8-13F5-D5A7-B76B-5D7F0639FAA9}"/>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C447C5B-8656-E9C6-5BAB-C100C9430D96}"/>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116E0D27-F5F7-0306-DE08-5C9DAF73B3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18" name="Graphic 17">
              <a:extLst>
                <a:ext uri="{FF2B5EF4-FFF2-40B4-BE49-F238E27FC236}">
                  <a16:creationId xmlns:a16="http://schemas.microsoft.com/office/drawing/2014/main" id="{826A3F34-2201-3129-2DB5-14A43EC7CC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9" name="Straight Connector 18">
              <a:extLst>
                <a:ext uri="{FF2B5EF4-FFF2-40B4-BE49-F238E27FC236}">
                  <a16:creationId xmlns:a16="http://schemas.microsoft.com/office/drawing/2014/main" id="{BAB31F8F-6E89-50E1-E29E-4DEE688D5572}"/>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936609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12/11/2023</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552843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4282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3878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12/11/2023</a:t>
            </a:r>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6295981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700" r:id="rId24"/>
    <p:sldLayoutId id="2147483704" r:id="rId25"/>
    <p:sldLayoutId id="2147483702" r:id="rId26"/>
    <p:sldLayoutId id="2147483678" r:id="rId27"/>
    <p:sldLayoutId id="2147483681" r:id="rId28"/>
    <p:sldLayoutId id="2147483691" r:id="rId29"/>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Content Placeholder 3">
            <a:extLst>
              <a:ext uri="{FF2B5EF4-FFF2-40B4-BE49-F238E27FC236}">
                <a16:creationId xmlns:a16="http://schemas.microsoft.com/office/drawing/2014/main" id="{A5234E52-E2FD-14C2-F974-4ACF7092616F}"/>
              </a:ext>
            </a:extLst>
          </p:cNvPr>
          <p:cNvSpPr>
            <a:spLocks noGrp="1"/>
          </p:cNvSpPr>
          <p:nvPr>
            <p:ph type="title"/>
          </p:nvPr>
        </p:nvSpPr>
        <p:spPr>
          <a:xfrm>
            <a:off x="5754053" y="1852122"/>
            <a:ext cx="5428551" cy="3153753"/>
          </a:xfrm>
        </p:spPr>
        <p:txBody>
          <a:bodyPr vert="horz" lIns="91440" tIns="45720" rIns="91440" bIns="45720" rtlCol="0" anchor="b">
            <a:normAutofit/>
          </a:bodyPr>
          <a:lstStyle/>
          <a:p>
            <a:pPr>
              <a:lnSpc>
                <a:spcPct val="90000"/>
              </a:lnSpc>
            </a:pPr>
            <a:r>
              <a:rPr lang="en-US" sz="5400" b="0" i="0" kern="1200" dirty="0">
                <a:ln w="0"/>
                <a:solidFill>
                  <a:srgbClr val="EBEBEB"/>
                </a:solidFill>
                <a:effectLst>
                  <a:outerShdw blurRad="38100" dist="25400" dir="5400000" algn="ctr" rotWithShape="0">
                    <a:srgbClr val="6E747A">
                      <a:alpha val="43000"/>
                    </a:srgbClr>
                  </a:outerShdw>
                </a:effectLst>
                <a:latin typeface="+mj-lt"/>
                <a:ea typeface="+mj-ea"/>
                <a:cs typeface="+mj-cs"/>
              </a:rPr>
              <a:t>Youth Search the Scriptures</a:t>
            </a:r>
            <a:br>
              <a:rPr lang="en-US" sz="5400" b="0" i="0" kern="1200" dirty="0">
                <a:ln w="0"/>
                <a:solidFill>
                  <a:srgbClr val="EBEBEB"/>
                </a:solidFill>
                <a:effectLst>
                  <a:outerShdw blurRad="38100" dist="25400" dir="5400000" algn="ctr" rotWithShape="0">
                    <a:srgbClr val="6E747A">
                      <a:alpha val="43000"/>
                    </a:srgbClr>
                  </a:outerShdw>
                </a:effectLst>
                <a:latin typeface="+mj-lt"/>
                <a:ea typeface="+mj-ea"/>
                <a:cs typeface="+mj-cs"/>
              </a:rPr>
            </a:br>
            <a:endParaRPr lang="en-US" sz="5400" b="0" i="0" kern="1200" dirty="0">
              <a:ln w="0"/>
              <a:solidFill>
                <a:srgbClr val="EBEBEB"/>
              </a:solidFill>
              <a:effectLst>
                <a:outerShdw blurRad="38100" dist="25400" dir="5400000" algn="ctr" rotWithShape="0">
                  <a:srgbClr val="6E747A">
                    <a:alpha val="43000"/>
                  </a:srgbClr>
                </a:outerShdw>
              </a:effectLst>
              <a:latin typeface="+mj-lt"/>
              <a:ea typeface="+mj-ea"/>
              <a:cs typeface="+mj-cs"/>
            </a:endParaRPr>
          </a:p>
          <a:p>
            <a:pPr>
              <a:lnSpc>
                <a:spcPct val="90000"/>
              </a:lnSpc>
            </a:pPr>
            <a:r>
              <a:rPr lang="en-US" sz="5400" b="0" i="0" kern="1200" dirty="0">
                <a:ln w="0"/>
                <a:solidFill>
                  <a:srgbClr val="EBEBEB"/>
                </a:solidFill>
                <a:effectLst>
                  <a:outerShdw blurRad="38100" dist="25400" dir="5400000" algn="ctr" rotWithShape="0">
                    <a:srgbClr val="6E747A">
                      <a:alpha val="43000"/>
                    </a:srgbClr>
                  </a:outerShdw>
                </a:effectLst>
                <a:latin typeface="+mj-lt"/>
                <a:ea typeface="+mj-ea"/>
                <a:cs typeface="+mj-cs"/>
              </a:rPr>
              <a:t>Lesson 116</a:t>
            </a:r>
          </a:p>
          <a:p>
            <a:pPr>
              <a:lnSpc>
                <a:spcPct val="90000"/>
              </a:lnSpc>
            </a:pPr>
            <a:endParaRPr lang="en-US" sz="5400" b="0" i="0" kern="1200" dirty="0">
              <a:solidFill>
                <a:srgbClr val="EBEBEB"/>
              </a:solidFill>
              <a:latin typeface="+mj-lt"/>
              <a:ea typeface="+mj-ea"/>
              <a:cs typeface="+mj-cs"/>
            </a:endParaRPr>
          </a:p>
        </p:txBody>
      </p:sp>
      <p:grpSp>
        <p:nvGrpSpPr>
          <p:cNvPr id="17" name="Group 16">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18" name="Rectangle 17">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20"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grpSp>
      <p:sp>
        <p:nvSpPr>
          <p:cNvPr id="3" name="Slide Number Placeholder 2">
            <a:extLst>
              <a:ext uri="{FF2B5EF4-FFF2-40B4-BE49-F238E27FC236}">
                <a16:creationId xmlns:a16="http://schemas.microsoft.com/office/drawing/2014/main" id="{019C98BC-24C2-E725-4D3C-0D22EFE840BE}"/>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B5CEABB6-07DC-46E8-9B57-56EC44A396E5}" type="slidenum">
              <a:rPr lang="en-US">
                <a:solidFill>
                  <a:srgbClr val="FFFFFF"/>
                </a:solidFill>
              </a:rPr>
              <a:pPr defTabSz="914400">
                <a:spcAft>
                  <a:spcPts val="600"/>
                </a:spcAft>
              </a:pPr>
              <a:t>1</a:t>
            </a:fld>
            <a:endParaRPr lang="en-US">
              <a:solidFill>
                <a:srgbClr val="FFFFFF"/>
              </a:solidFill>
            </a:endParaRPr>
          </a:p>
        </p:txBody>
      </p:sp>
      <p:pic>
        <p:nvPicPr>
          <p:cNvPr id="6" name="Picture 5" descr="Deeper Christian Life Ministry, Canada">
            <a:extLst>
              <a:ext uri="{FF2B5EF4-FFF2-40B4-BE49-F238E27FC236}">
                <a16:creationId xmlns:a16="http://schemas.microsoft.com/office/drawing/2014/main" id="{A11792B7-C485-FCBE-E92D-FB14036A86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9764" y="3164532"/>
            <a:ext cx="3526244" cy="52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8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1" name="Oval 2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Oval 21">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Oval 22">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Oval 23">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Oval 24">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2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30" name="Rectangle 29">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32" name="Rectangle 3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4" name="Freeform: Shape 33">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CA"/>
          </a:p>
        </p:txBody>
      </p:sp>
      <p:sp>
        <p:nvSpPr>
          <p:cNvPr id="3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sp>
        <p:nvSpPr>
          <p:cNvPr id="38"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a:solidFill>
                  <a:schemeClr val="tx1"/>
                </a:solidFill>
              </a:rPr>
              <a:t>THE PRODIGAL SON</a:t>
            </a:r>
          </a:p>
        </p:txBody>
      </p:sp>
      <p:pic>
        <p:nvPicPr>
          <p:cNvPr id="5" name="Content Placeholder 4" descr="A painting of a person hugging another person&#10;&#10;AI-generated content may be incorrect.">
            <a:extLst>
              <a:ext uri="{FF2B5EF4-FFF2-40B4-BE49-F238E27FC236}">
                <a16:creationId xmlns:a16="http://schemas.microsoft.com/office/drawing/2014/main" id="{4022F98B-72C4-7B20-EEB6-FF2C9990B773}"/>
              </a:ext>
            </a:extLst>
          </p:cNvPr>
          <p:cNvPicPr>
            <a:picLocks noGrp="1" noChangeAspect="1"/>
          </p:cNvPicPr>
          <p:nvPr>
            <p:ph sz="half" idx="15"/>
          </p:nvPr>
        </p:nvPicPr>
        <p:blipFill>
          <a:blip r:embed="rId4"/>
          <a:srcRect r="2" b="9628"/>
          <a:stretch>
            <a:fillRect/>
          </a:stretch>
        </p:blipFill>
        <p:spPr>
          <a:xfrm>
            <a:off x="7418226" y="645106"/>
            <a:ext cx="4125317" cy="5585369"/>
          </a:xfrm>
          <a:prstGeom prst="rect">
            <a:avLst/>
          </a:prstGeom>
        </p:spPr>
      </p:pic>
      <p:sp>
        <p:nvSpPr>
          <p:cNvPr id="40" name="Rectangle 3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 name="Slide Number Placeholder 3">
            <a:extLst>
              <a:ext uri="{FF2B5EF4-FFF2-40B4-BE49-F238E27FC236}">
                <a16:creationId xmlns:a16="http://schemas.microsoft.com/office/drawing/2014/main" id="{D3BACC6A-B881-D5B8-9213-134687B1ABA8}"/>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B5CEABB6-07DC-46E8-9B57-56EC44A396E5}" type="slidenum">
              <a:rPr lang="en-US">
                <a:solidFill>
                  <a:srgbClr val="FFFFFF"/>
                </a:solidFill>
              </a:rPr>
              <a:pPr defTabSz="914400">
                <a:spcAft>
                  <a:spcPts val="600"/>
                </a:spcAft>
              </a:pPr>
              <a:t>2</a:t>
            </a:fld>
            <a:endParaRPr lang="en-US">
              <a:solidFill>
                <a:srgbClr val="FFFFFF"/>
              </a:solidFill>
            </a:endParaRPr>
          </a:p>
        </p:txBody>
      </p:sp>
      <p:sp>
        <p:nvSpPr>
          <p:cNvPr id="42" name="Oval 4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4" name="Oval 4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Content Placeholder 3">
            <a:extLst>
              <a:ext uri="{FF2B5EF4-FFF2-40B4-BE49-F238E27FC236}">
                <a16:creationId xmlns:a16="http://schemas.microsoft.com/office/drawing/2014/main" id="{235C34D5-912A-F0A0-034E-219BC0BC2EDD}"/>
              </a:ext>
            </a:extLst>
          </p:cNvPr>
          <p:cNvSpPr>
            <a:spLocks noGrp="1"/>
          </p:cNvSpPr>
          <p:nvPr>
            <p:ph sz="half" idx="14"/>
          </p:nvPr>
        </p:nvSpPr>
        <p:spPr>
          <a:xfrm>
            <a:off x="639098" y="2017059"/>
            <a:ext cx="6072776" cy="4213416"/>
          </a:xfrm>
        </p:spPr>
        <p:txBody>
          <a:bodyPr vert="horz" lIns="91440" tIns="45720" rIns="91440" bIns="45720" rtlCol="0" anchor="ctr">
            <a:normAutofit/>
          </a:bodyPr>
          <a:lstStyle/>
          <a:p>
            <a:r>
              <a:rPr lang="en-US" sz="2400" b="1" dirty="0">
                <a:solidFill>
                  <a:schemeClr val="tx1"/>
                </a:solidFill>
              </a:rPr>
              <a:t>MEMORY VERSE</a:t>
            </a:r>
            <a:r>
              <a:rPr lang="en-US" sz="2400" dirty="0">
                <a:solidFill>
                  <a:schemeClr val="tx1"/>
                </a:solidFill>
              </a:rPr>
              <a:t>: And he arose, and came to his father. But when he was yet a great way off, his father saw him, and had compassion, and ran, and fell on his neck, and kissed him” (Luke 15:20)</a:t>
            </a:r>
          </a:p>
          <a:p>
            <a:r>
              <a:rPr lang="en-US" sz="2400" b="1" dirty="0">
                <a:solidFill>
                  <a:schemeClr val="tx1"/>
                </a:solidFill>
              </a:rPr>
              <a:t>TEXT</a:t>
            </a:r>
            <a:r>
              <a:rPr lang="en-US" sz="2400" dirty="0">
                <a:solidFill>
                  <a:schemeClr val="tx1"/>
                </a:solidFill>
              </a:rPr>
              <a:t>: Luke 15: 1- 32</a:t>
            </a:r>
          </a:p>
          <a:p>
            <a:pPr>
              <a:buFont typeface="Wingdings 3" charset="2"/>
              <a:buChar char=""/>
            </a:pPr>
            <a:endParaRPr lang="en-US" sz="2400" dirty="0">
              <a:solidFill>
                <a:schemeClr val="tx1"/>
              </a:solidFill>
            </a:endParaRPr>
          </a:p>
        </p:txBody>
      </p:sp>
    </p:spTree>
    <p:extLst>
      <p:ext uri="{BB962C8B-B14F-4D97-AF65-F5344CB8AC3E}">
        <p14:creationId xmlns:p14="http://schemas.microsoft.com/office/powerpoint/2010/main" val="16424253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2" name="Rectangle 5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3" name="Oval 5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4" name="Oval 5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5" name="Oval 5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6" name="Oval 5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Oval 5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5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6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61" name="Rectangle 6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dirty="0">
                <a:solidFill>
                  <a:srgbClr val="EBEBEB"/>
                </a:solidFill>
                <a:latin typeface="+mj-lt"/>
                <a:ea typeface="+mj-ea"/>
                <a:cs typeface="+mj-cs"/>
              </a:rPr>
              <a:t>Introduction</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B5CEABB6-07DC-46E8-9B57-56EC44A396E5}" type="slidenum">
              <a:rPr lang="en-US">
                <a:solidFill>
                  <a:srgbClr val="FFFFFF"/>
                </a:solidFill>
              </a:rPr>
              <a:pPr defTabSz="914400">
                <a:spcAft>
                  <a:spcPts val="600"/>
                </a:spcAft>
              </a:pPr>
              <a:t>3</a:t>
            </a:fld>
            <a:endParaRPr lang="en-US">
              <a:solidFill>
                <a:srgbClr val="FFFFFF"/>
              </a:solidFill>
            </a:endParaRPr>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6"/>
          </p:nvPr>
        </p:nvSpPr>
        <p:spPr>
          <a:xfrm>
            <a:off x="388225" y="2109355"/>
            <a:ext cx="8220787" cy="4395354"/>
          </a:xfrm>
        </p:spPr>
        <p:txBody>
          <a:bodyPr vert="horz" lIns="91440" tIns="45720" rIns="91440" bIns="45720" rtlCol="0" anchor="ctr">
            <a:normAutofit/>
          </a:bodyPr>
          <a:lstStyle/>
          <a:p>
            <a:pPr marL="0" indent="0">
              <a:buNone/>
            </a:pPr>
            <a:r>
              <a:rPr lang="en-US" sz="2000" dirty="0">
                <a:solidFill>
                  <a:schemeClr val="tx1">
                    <a:lumMod val="75000"/>
                    <a:lumOff val="25000"/>
                  </a:schemeClr>
                </a:solidFill>
              </a:rPr>
              <a:t>The text today contains three parables, each of which illustrates God's joy over the repentance of sinners.</a:t>
            </a:r>
          </a:p>
          <a:p>
            <a:pPr>
              <a:buFont typeface="Wingdings 3" charset="2"/>
              <a:buChar char=""/>
            </a:pPr>
            <a:r>
              <a:rPr lang="en-US" sz="2000" dirty="0">
                <a:solidFill>
                  <a:schemeClr val="tx1">
                    <a:lumMod val="75000"/>
                    <a:lumOff val="25000"/>
                  </a:schemeClr>
                </a:solidFill>
              </a:rPr>
              <a:t>The Parable of the Lost Sheep- A shepherd leaves 99 sheep to find one that is lost. Lost sheep is like a sinner (Luke 15:4-7).</a:t>
            </a:r>
          </a:p>
          <a:p>
            <a:pPr>
              <a:buFont typeface="Wingdings 3" charset="2"/>
              <a:buChar char=""/>
            </a:pPr>
            <a:r>
              <a:rPr lang="en-US" sz="2000" dirty="0">
                <a:solidFill>
                  <a:schemeClr val="tx1">
                    <a:lumMod val="75000"/>
                    <a:lumOff val="25000"/>
                  </a:schemeClr>
                </a:solidFill>
              </a:rPr>
              <a:t>The Parable of the Lost Coin- A woman searches diligently for a lost silver coin. Luke 15:8-10</a:t>
            </a:r>
          </a:p>
          <a:p>
            <a:pPr>
              <a:buFont typeface="Wingdings 3" charset="2"/>
              <a:buChar char=""/>
            </a:pPr>
            <a:r>
              <a:rPr lang="en-US" sz="2000" dirty="0">
                <a:solidFill>
                  <a:schemeClr val="tx1">
                    <a:lumMod val="75000"/>
                    <a:lumOff val="25000"/>
                  </a:schemeClr>
                </a:solidFill>
              </a:rPr>
              <a:t>The Parable of the Prodigal Son - A younger son who wasted his inheritance, reckless and thoughtless, returns home. God cares deeply about those who are lost and rejoices when they turn back to Him. </a:t>
            </a:r>
          </a:p>
        </p:txBody>
      </p:sp>
    </p:spTree>
    <p:extLst>
      <p:ext uri="{BB962C8B-B14F-4D97-AF65-F5344CB8AC3E}">
        <p14:creationId xmlns:p14="http://schemas.microsoft.com/office/powerpoint/2010/main" val="224349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6" name="Oval 1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Oval 1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Oval 2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Oval 2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Oval 3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3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3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9" name="Rectangle 28">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Title 3">
            <a:extLst>
              <a:ext uri="{FF2B5EF4-FFF2-40B4-BE49-F238E27FC236}">
                <a16:creationId xmlns:a16="http://schemas.microsoft.com/office/drawing/2014/main" id="{1EF84675-CD8D-216A-861F-37D5540F15C0}"/>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solidFill>
                  <a:srgbClr val="EBEBEB"/>
                </a:solidFill>
              </a:rPr>
              <a:t>SUB TOPICs</a:t>
            </a: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B5CEABB6-07DC-46E8-9B57-56EC44A396E5}" type="slidenum">
              <a:rPr lang="en-US" b="0" i="0" kern="1200">
                <a:solidFill>
                  <a:srgbClr val="FFFFFF"/>
                </a:solidFill>
                <a:latin typeface="+mn-lt"/>
                <a:ea typeface="+mn-ea"/>
                <a:cs typeface="+mn-cs"/>
              </a:rPr>
              <a:pPr>
                <a:spcAft>
                  <a:spcPts val="600"/>
                </a:spcAft>
              </a:pPr>
              <a:t>4</a:t>
            </a:fld>
            <a:endParaRPr lang="en-US" b="0" i="0" kern="1200">
              <a:solidFill>
                <a:srgbClr val="FFFFFF"/>
              </a:solidFill>
              <a:latin typeface="+mn-lt"/>
              <a:ea typeface="+mn-ea"/>
              <a:cs typeface="+mn-cs"/>
            </a:endParaRPr>
          </a:p>
        </p:txBody>
      </p:sp>
      <p:graphicFrame>
        <p:nvGraphicFramePr>
          <p:cNvPr id="13" name="Content Placeholder 4">
            <a:extLst>
              <a:ext uri="{FF2B5EF4-FFF2-40B4-BE49-F238E27FC236}">
                <a16:creationId xmlns:a16="http://schemas.microsoft.com/office/drawing/2014/main" id="{2C11CD85-E484-5912-CD4F-28CC062883D4}"/>
              </a:ext>
            </a:extLst>
          </p:cNvPr>
          <p:cNvGraphicFramePr>
            <a:graphicFrameLocks/>
          </p:cNvGraphicFramePr>
          <p:nvPr>
            <p:extLst>
              <p:ext uri="{D42A27DB-BD31-4B8C-83A1-F6EECF244321}">
                <p14:modId xmlns:p14="http://schemas.microsoft.com/office/powerpoint/2010/main" val="3998544502"/>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169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0" y="714991"/>
            <a:ext cx="11905728" cy="1325563"/>
          </a:xfrm>
        </p:spPr>
        <p:txBody>
          <a:bodyPr>
            <a:noAutofit/>
          </a:bodyPr>
          <a:lstStyle/>
          <a:p>
            <a:pPr algn="ctr"/>
            <a:r>
              <a:rPr lang="en-US" sz="3200" dirty="0">
                <a:solidFill>
                  <a:schemeClr val="bg1"/>
                </a:solidFill>
              </a:rPr>
              <a:t>Point1: THE PERVERSE CHOICE OF THE PRODIGAL SON</a:t>
            </a:r>
            <a:br>
              <a:rPr lang="en-CA" sz="2400" b="1" dirty="0">
                <a:solidFill>
                  <a:schemeClr val="bg1"/>
                </a:solidFill>
              </a:rPr>
            </a:br>
            <a:r>
              <a:rPr lang="en-CA" sz="2000" b="1" cap="none" dirty="0">
                <a:solidFill>
                  <a:schemeClr val="bg1"/>
                </a:solidFill>
              </a:rPr>
              <a:t>Luke 15:1-13,30; </a:t>
            </a:r>
            <a:r>
              <a:rPr lang="en-CA" sz="2000" b="1" cap="none" dirty="0" err="1">
                <a:solidFill>
                  <a:schemeClr val="bg1"/>
                </a:solidFill>
              </a:rPr>
              <a:t>Deut</a:t>
            </a:r>
            <a:r>
              <a:rPr lang="en-CA" sz="2000" b="1" cap="none" dirty="0">
                <a:solidFill>
                  <a:schemeClr val="bg1"/>
                </a:solidFill>
              </a:rPr>
              <a:t> 30:19; 32:15,18; Gen 13:10,11; Proverb 5:1-13; Joshua 7:21</a:t>
            </a:r>
            <a:br>
              <a:rPr lang="en-US" sz="2400" b="1" dirty="0">
                <a:solidFill>
                  <a:schemeClr val="bg1"/>
                </a:solidFill>
              </a:rPr>
            </a:br>
            <a:endParaRPr lang="en-US" sz="2400" dirty="0">
              <a:solidFill>
                <a:schemeClr val="bg1"/>
              </a:solidFill>
            </a:endParaRPr>
          </a:p>
        </p:txBody>
      </p:sp>
      <p:sp>
        <p:nvSpPr>
          <p:cNvPr id="2" name="Slide Number Placeholder 1">
            <a:extLst>
              <a:ext uri="{FF2B5EF4-FFF2-40B4-BE49-F238E27FC236}">
                <a16:creationId xmlns:a16="http://schemas.microsoft.com/office/drawing/2014/main" id="{660EB401-2F91-2D90-C859-96484861E564}"/>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6" name="TextBox 5">
            <a:extLst>
              <a:ext uri="{FF2B5EF4-FFF2-40B4-BE49-F238E27FC236}">
                <a16:creationId xmlns:a16="http://schemas.microsoft.com/office/drawing/2014/main" id="{60E02DB1-3955-396A-DC29-DC3A50E446A9}"/>
              </a:ext>
            </a:extLst>
          </p:cNvPr>
          <p:cNvSpPr txBox="1"/>
          <p:nvPr/>
        </p:nvSpPr>
        <p:spPr>
          <a:xfrm>
            <a:off x="394856" y="2310128"/>
            <a:ext cx="11510872" cy="3785652"/>
          </a:xfrm>
          <a:prstGeom prst="rect">
            <a:avLst/>
          </a:prstGeom>
          <a:noFill/>
        </p:spPr>
        <p:txBody>
          <a:bodyPr wrap="square">
            <a:spAutoFit/>
          </a:bodyPr>
          <a:lstStyle/>
          <a:p>
            <a:r>
              <a:rPr lang="en-US" sz="2400" dirty="0">
                <a:latin typeface="Bookman Old Style" panose="02050604050505020204" pitchFamily="18" charset="0"/>
              </a:rPr>
              <a:t>From the parable of the prodigal son, two groups of youths can be identified</a:t>
            </a:r>
          </a:p>
          <a:p>
            <a:pPr marL="342900" indent="-342900">
              <a:buFont typeface="Arial" panose="020B0604020202020204" pitchFamily="34" charset="0"/>
              <a:buChar char="•"/>
            </a:pPr>
            <a:r>
              <a:rPr lang="en-US" sz="2400" dirty="0">
                <a:latin typeface="Bookman Old Style" panose="02050604050505020204" pitchFamily="18" charset="0"/>
              </a:rPr>
              <a:t>The Godly, Holy, and purposeful youth</a:t>
            </a:r>
          </a:p>
          <a:p>
            <a:pPr marL="342900" indent="-342900">
              <a:buFont typeface="Arial" panose="020B0604020202020204" pitchFamily="34" charset="0"/>
              <a:buChar char="•"/>
            </a:pPr>
            <a:r>
              <a:rPr lang="en-US" sz="2400" dirty="0">
                <a:latin typeface="Bookman Old Style" panose="02050604050505020204" pitchFamily="18" charset="0"/>
              </a:rPr>
              <a:t>The sinner, the hypocrite, and the prodigal youths</a:t>
            </a:r>
          </a:p>
          <a:p>
            <a:endParaRPr lang="en-US" sz="2400" b="1" dirty="0">
              <a:latin typeface="Bookman Old Style" panose="02050604050505020204" pitchFamily="18" charset="0"/>
            </a:endParaRPr>
          </a:p>
          <a:p>
            <a:r>
              <a:rPr lang="en-US" sz="2400" b="1" dirty="0">
                <a:latin typeface="Bookman Old Style" panose="02050604050505020204" pitchFamily="18" charset="0"/>
              </a:rPr>
              <a:t>The prodigal son took several steps that led to his troubles :</a:t>
            </a:r>
          </a:p>
          <a:p>
            <a:pPr marL="457200" indent="-457200">
              <a:buFont typeface="+mj-lt"/>
              <a:buAutoNum type="arabicPeriod"/>
            </a:pPr>
            <a:r>
              <a:rPr lang="en-US" sz="2400" dirty="0">
                <a:latin typeface="Bookman Old Style" panose="02050604050505020204" pitchFamily="18" charset="0"/>
              </a:rPr>
              <a:t>He chose the path of rebellion. Luke 15:12, Absalom- 2 Samuel 15:1.</a:t>
            </a:r>
          </a:p>
          <a:p>
            <a:pPr marL="457200" indent="-457200">
              <a:buFont typeface="+mj-lt"/>
              <a:buAutoNum type="arabicPeriod"/>
            </a:pPr>
            <a:r>
              <a:rPr lang="en-US" sz="2400" dirty="0">
                <a:latin typeface="Bookman Old Style" panose="02050604050505020204" pitchFamily="18" charset="0"/>
              </a:rPr>
              <a:t>He ran away from parental control, guidance and authority (Luke 15:13; Proverbs 21:16) Samson</a:t>
            </a:r>
          </a:p>
          <a:p>
            <a:pPr marL="457200" indent="-457200">
              <a:buFont typeface="+mj-lt"/>
              <a:buAutoNum type="arabicPeriod"/>
            </a:pPr>
            <a:r>
              <a:rPr lang="en-US" sz="2400" dirty="0">
                <a:latin typeface="Bookman Old Style" panose="02050604050505020204" pitchFamily="18" charset="0"/>
              </a:rPr>
              <a:t>He wasted his </a:t>
            </a:r>
            <a:r>
              <a:rPr lang="en-US" sz="2400" dirty="0" err="1">
                <a:latin typeface="Bookman Old Style" panose="02050604050505020204" pitchFamily="18" charset="0"/>
              </a:rPr>
              <a:t>resources,inheritance</a:t>
            </a:r>
            <a:r>
              <a:rPr lang="en-US" sz="2400" dirty="0">
                <a:latin typeface="Bookman Old Style" panose="02050604050505020204" pitchFamily="18" charset="0"/>
              </a:rPr>
              <a:t> with riotous living, </a:t>
            </a:r>
            <a:r>
              <a:rPr lang="en-US" sz="2400" dirty="0" err="1">
                <a:latin typeface="Bookman Old Style" panose="02050604050505020204" pitchFamily="18" charset="0"/>
              </a:rPr>
              <a:t>immorality,youthful</a:t>
            </a:r>
            <a:r>
              <a:rPr lang="en-US" sz="2400" dirty="0">
                <a:latin typeface="Bookman Old Style" panose="02050604050505020204" pitchFamily="18" charset="0"/>
              </a:rPr>
              <a:t> lusts. (Luke 15:13, Proverbs 31:13), Solomon</a:t>
            </a:r>
            <a:endParaRPr lang="en-US" sz="2400" dirty="0"/>
          </a:p>
        </p:txBody>
      </p:sp>
    </p:spTree>
    <p:extLst>
      <p:ext uri="{BB962C8B-B14F-4D97-AF65-F5344CB8AC3E}">
        <p14:creationId xmlns:p14="http://schemas.microsoft.com/office/powerpoint/2010/main" val="56699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1" name="Rectangle 13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2" name="Oval 13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3" name="Oval 13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4" name="Oval 13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5" name="Oval 13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6" name="Oval 13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13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13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141" name="Rectangle 14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696461" y="651932"/>
            <a:ext cx="10427151" cy="956732"/>
          </a:xfrm>
        </p:spPr>
        <p:txBody>
          <a:bodyPr vert="horz" lIns="91440" tIns="45720" rIns="91440" bIns="45720" rtlCol="0" anchor="ctr">
            <a:normAutofit fontScale="90000"/>
          </a:bodyPr>
          <a:lstStyle/>
          <a:p>
            <a:pPr>
              <a:lnSpc>
                <a:spcPct val="90000"/>
              </a:lnSpc>
            </a:pPr>
            <a:r>
              <a:rPr lang="en-US" sz="3100" b="0" i="0" kern="1200" dirty="0">
                <a:solidFill>
                  <a:srgbClr val="EBEBEB"/>
                </a:solidFill>
                <a:latin typeface="+mj-lt"/>
                <a:ea typeface="+mj-ea"/>
                <a:cs typeface="+mj-cs"/>
              </a:rPr>
              <a:t>Point 2: THE </a:t>
            </a:r>
            <a:r>
              <a:rPr lang="en-US" sz="3100" b="0" i="0" kern="1200" dirty="0" err="1">
                <a:solidFill>
                  <a:srgbClr val="EBEBEB"/>
                </a:solidFill>
                <a:latin typeface="+mj-lt"/>
                <a:ea typeface="+mj-ea"/>
                <a:cs typeface="+mj-cs"/>
              </a:rPr>
              <a:t>PITIAble</a:t>
            </a:r>
            <a:r>
              <a:rPr lang="en-US" sz="3100" b="0" i="0" kern="1200" dirty="0">
                <a:solidFill>
                  <a:srgbClr val="EBEBEB"/>
                </a:solidFill>
                <a:latin typeface="+mj-lt"/>
                <a:ea typeface="+mj-ea"/>
                <a:cs typeface="+mj-cs"/>
              </a:rPr>
              <a:t> CONDITION OF THE PRODIGAL SON</a:t>
            </a:r>
            <a:br>
              <a:rPr lang="en-US" sz="3100" b="0" i="0" u="none" strike="noStrike" kern="1200" baseline="0" dirty="0">
                <a:solidFill>
                  <a:srgbClr val="EBEBEB"/>
                </a:solidFill>
                <a:latin typeface="+mj-lt"/>
                <a:ea typeface="+mj-ea"/>
                <a:cs typeface="+mj-cs"/>
              </a:rPr>
            </a:br>
            <a:r>
              <a:rPr lang="en-US" sz="2000" b="0" i="0" kern="1200" cap="none" dirty="0">
                <a:solidFill>
                  <a:srgbClr val="EBEBEB"/>
                </a:solidFill>
                <a:latin typeface="+mj-lt"/>
                <a:ea typeface="+mj-ea"/>
                <a:cs typeface="+mj-cs"/>
              </a:rPr>
              <a:t>Luke 15:14-16,24; 2 Samuel 18:9; Romans 3:12; Proverbs 29:1; 14:12</a:t>
            </a:r>
            <a:endParaRPr lang="en-US" sz="2000" b="0" i="0" kern="1200" dirty="0">
              <a:solidFill>
                <a:srgbClr val="EBEBEB"/>
              </a:solidFill>
              <a:latin typeface="+mj-lt"/>
              <a:ea typeface="+mj-ea"/>
              <a:cs typeface="+mj-cs"/>
            </a:endParaRP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B5CEABB6-07DC-46E8-9B57-56EC44A396E5}" type="slidenum">
              <a:rPr lang="en-US">
                <a:solidFill>
                  <a:srgbClr val="FFFFFF"/>
                </a:solidFill>
              </a:rPr>
              <a:pPr defTabSz="914400">
                <a:spcAft>
                  <a:spcPts val="600"/>
                </a:spcAft>
              </a:pPr>
              <a:t>6</a:t>
            </a:fld>
            <a:endParaRPr lang="en-US">
              <a:solidFill>
                <a:srgbClr val="FFFFFF"/>
              </a:solidFill>
            </a:endParaRPr>
          </a:p>
        </p:txBody>
      </p:sp>
      <p:pic>
        <p:nvPicPr>
          <p:cNvPr id="5" name="Picture 4" descr="A person looking at pigs in the dirt&#10;&#10;AI-generated content may be incorrect.">
            <a:extLst>
              <a:ext uri="{FF2B5EF4-FFF2-40B4-BE49-F238E27FC236}">
                <a16:creationId xmlns:a16="http://schemas.microsoft.com/office/drawing/2014/main" id="{BEBA1E3F-A7DC-7CF6-E8F1-EC56F1B35049}"/>
              </a:ext>
            </a:extLst>
          </p:cNvPr>
          <p:cNvPicPr>
            <a:picLocks noChangeAspect="1"/>
          </p:cNvPicPr>
          <p:nvPr/>
        </p:nvPicPr>
        <p:blipFill>
          <a:blip r:embed="rId4"/>
          <a:srcRect r="835" b="-1"/>
          <a:stretch>
            <a:fillRect/>
          </a:stretch>
        </p:blipFill>
        <p:spPr>
          <a:xfrm>
            <a:off x="1151467" y="2775954"/>
            <a:ext cx="4345024" cy="3067157"/>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ADF925E6-29D8-B122-250D-4B1290F981EB}"/>
              </a:ext>
            </a:extLst>
          </p:cNvPr>
          <p:cNvSpPr>
            <a:spLocks noGrp="1"/>
          </p:cNvSpPr>
          <p:nvPr>
            <p:ph sz="half" idx="15"/>
          </p:nvPr>
        </p:nvSpPr>
        <p:spPr>
          <a:xfrm>
            <a:off x="5627970" y="2514600"/>
            <a:ext cx="6104524" cy="3505200"/>
          </a:xfrm>
        </p:spPr>
        <p:txBody>
          <a:bodyPr vert="horz" lIns="91440" tIns="45720" rIns="91440" bIns="45720" rtlCol="0" anchor="ctr">
            <a:normAutofit/>
          </a:bodyPr>
          <a:lstStyle/>
          <a:p>
            <a:pPr>
              <a:lnSpc>
                <a:spcPct val="90000"/>
              </a:lnSpc>
              <a:spcBef>
                <a:spcPts val="1000"/>
              </a:spcBef>
              <a:spcAft>
                <a:spcPts val="0"/>
              </a:spcAft>
            </a:pPr>
            <a:r>
              <a:rPr lang="en-US" sz="1400" dirty="0">
                <a:solidFill>
                  <a:schemeClr val="tx1">
                    <a:lumMod val="75000"/>
                    <a:lumOff val="25000"/>
                  </a:schemeClr>
                </a:solidFill>
              </a:rPr>
              <a:t>The prodigal son paid dearly for his actions (Luke 15:15). Sin makes a youth waste his treasures and talents, which he would have profitably </a:t>
            </a:r>
            <a:r>
              <a:rPr lang="en-US" sz="1400" dirty="0" err="1">
                <a:solidFill>
                  <a:schemeClr val="tx1">
                    <a:lumMod val="75000"/>
                    <a:lumOff val="25000"/>
                  </a:schemeClr>
                </a:solidFill>
              </a:rPr>
              <a:t>utilised</a:t>
            </a:r>
            <a:r>
              <a:rPr lang="en-US" sz="1400" dirty="0">
                <a:solidFill>
                  <a:schemeClr val="tx1">
                    <a:lumMod val="75000"/>
                    <a:lumOff val="25000"/>
                  </a:schemeClr>
                </a:solidFill>
              </a:rPr>
              <a:t> for personal, family, community and God's service. </a:t>
            </a:r>
          </a:p>
          <a:p>
            <a:pPr>
              <a:lnSpc>
                <a:spcPct val="90000"/>
              </a:lnSpc>
              <a:spcBef>
                <a:spcPts val="1000"/>
              </a:spcBef>
              <a:spcAft>
                <a:spcPts val="0"/>
              </a:spcAft>
            </a:pPr>
            <a:r>
              <a:rPr lang="en-US" sz="1400" b="1" dirty="0">
                <a:solidFill>
                  <a:schemeClr val="tx1">
                    <a:lumMod val="75000"/>
                    <a:lumOff val="25000"/>
                  </a:schemeClr>
                </a:solidFill>
              </a:rPr>
              <a:t>The Consequences of Sin</a:t>
            </a:r>
            <a:r>
              <a:rPr lang="en-US" sz="1400" dirty="0">
                <a:solidFill>
                  <a:schemeClr val="tx1">
                    <a:lumMod val="75000"/>
                    <a:lumOff val="25000"/>
                  </a:schemeClr>
                </a:solidFill>
              </a:rPr>
              <a:t>:</a:t>
            </a:r>
          </a:p>
          <a:p>
            <a:pPr marL="400050" indent="-400050">
              <a:lnSpc>
                <a:spcPct val="90000"/>
              </a:lnSpc>
              <a:spcBef>
                <a:spcPts val="1000"/>
              </a:spcBef>
              <a:spcAft>
                <a:spcPts val="0"/>
              </a:spcAft>
              <a:buFont typeface="Wingdings 3" charset="2"/>
              <a:buChar char=""/>
            </a:pPr>
            <a:r>
              <a:rPr lang="en-US" sz="1400" dirty="0">
                <a:solidFill>
                  <a:schemeClr val="tx1">
                    <a:lumMod val="75000"/>
                    <a:lumOff val="25000"/>
                  </a:schemeClr>
                </a:solidFill>
              </a:rPr>
              <a:t>Leads to trouble</a:t>
            </a:r>
          </a:p>
          <a:p>
            <a:pPr marL="400050" indent="-400050">
              <a:lnSpc>
                <a:spcPct val="90000"/>
              </a:lnSpc>
              <a:spcBef>
                <a:spcPts val="1000"/>
              </a:spcBef>
              <a:spcAft>
                <a:spcPts val="0"/>
              </a:spcAft>
              <a:buFont typeface="Wingdings 3" charset="2"/>
              <a:buChar char=""/>
            </a:pPr>
            <a:r>
              <a:rPr lang="en-US" sz="1400" dirty="0">
                <a:solidFill>
                  <a:schemeClr val="tx1">
                    <a:lumMod val="75000"/>
                    <a:lumOff val="25000"/>
                  </a:schemeClr>
                </a:solidFill>
              </a:rPr>
              <a:t>Waste gifts and talents </a:t>
            </a:r>
          </a:p>
          <a:p>
            <a:pPr marL="400050" indent="-400050">
              <a:lnSpc>
                <a:spcPct val="90000"/>
              </a:lnSpc>
              <a:spcBef>
                <a:spcPts val="1000"/>
              </a:spcBef>
              <a:spcAft>
                <a:spcPts val="0"/>
              </a:spcAft>
              <a:buFont typeface="Wingdings 3" charset="2"/>
              <a:buChar char=""/>
            </a:pPr>
            <a:r>
              <a:rPr lang="en-US" sz="1400" dirty="0">
                <a:solidFill>
                  <a:schemeClr val="tx1">
                    <a:lumMod val="75000"/>
                    <a:lumOff val="25000"/>
                  </a:schemeClr>
                </a:solidFill>
              </a:rPr>
              <a:t>Sin ruins life </a:t>
            </a:r>
          </a:p>
          <a:p>
            <a:pPr marL="400050" indent="-400050">
              <a:lnSpc>
                <a:spcPct val="90000"/>
              </a:lnSpc>
              <a:spcBef>
                <a:spcPts val="1000"/>
              </a:spcBef>
              <a:spcAft>
                <a:spcPts val="0"/>
              </a:spcAft>
              <a:buFont typeface="Wingdings 3" charset="2"/>
              <a:buChar char=""/>
            </a:pPr>
            <a:r>
              <a:rPr lang="en-US" sz="1400" dirty="0">
                <a:solidFill>
                  <a:schemeClr val="tx1">
                    <a:lumMod val="75000"/>
                    <a:lumOff val="25000"/>
                  </a:schemeClr>
                </a:solidFill>
              </a:rPr>
              <a:t>Reduce strength to serve God</a:t>
            </a:r>
          </a:p>
          <a:p>
            <a:pPr marL="400050" indent="-400050">
              <a:lnSpc>
                <a:spcPct val="90000"/>
              </a:lnSpc>
              <a:spcBef>
                <a:spcPts val="1000"/>
              </a:spcBef>
              <a:spcAft>
                <a:spcPts val="0"/>
              </a:spcAft>
              <a:buFont typeface="Wingdings 3" charset="2"/>
              <a:buChar char=""/>
            </a:pPr>
            <a:r>
              <a:rPr lang="en-US" sz="1400" dirty="0">
                <a:solidFill>
                  <a:schemeClr val="tx1">
                    <a:lumMod val="75000"/>
                    <a:lumOff val="25000"/>
                  </a:schemeClr>
                </a:solidFill>
              </a:rPr>
              <a:t>Divides attention</a:t>
            </a:r>
          </a:p>
          <a:p>
            <a:pPr marL="400050" indent="-400050">
              <a:lnSpc>
                <a:spcPct val="90000"/>
              </a:lnSpc>
              <a:spcBef>
                <a:spcPts val="1000"/>
              </a:spcBef>
              <a:spcAft>
                <a:spcPts val="0"/>
              </a:spcAft>
              <a:buFont typeface="Wingdings 3" charset="2"/>
              <a:buChar char=""/>
            </a:pPr>
            <a:r>
              <a:rPr lang="en-US" sz="1400" dirty="0">
                <a:solidFill>
                  <a:schemeClr val="tx1">
                    <a:lumMod val="75000"/>
                    <a:lumOff val="25000"/>
                  </a:schemeClr>
                </a:solidFill>
              </a:rPr>
              <a:t>Increase difficulties</a:t>
            </a:r>
          </a:p>
          <a:p>
            <a:pPr marL="400050" indent="-400050">
              <a:lnSpc>
                <a:spcPct val="90000"/>
              </a:lnSpc>
              <a:spcBef>
                <a:spcPts val="1000"/>
              </a:spcBef>
              <a:spcAft>
                <a:spcPts val="0"/>
              </a:spcAft>
              <a:buFont typeface="Wingdings 3" charset="2"/>
              <a:buChar char=""/>
            </a:pPr>
            <a:r>
              <a:rPr lang="en-US" sz="1400" dirty="0">
                <a:solidFill>
                  <a:schemeClr val="tx1">
                    <a:lumMod val="75000"/>
                    <a:lumOff val="25000"/>
                  </a:schemeClr>
                </a:solidFill>
              </a:rPr>
              <a:t>Eventually leads to perdition in hell.</a:t>
            </a:r>
          </a:p>
          <a:p>
            <a:pPr>
              <a:lnSpc>
                <a:spcPct val="90000"/>
              </a:lnSpc>
              <a:spcBef>
                <a:spcPts val="1000"/>
              </a:spcBef>
              <a:spcAft>
                <a:spcPts val="0"/>
              </a:spcAft>
              <a:buFont typeface="Wingdings 3" charset="2"/>
              <a:buChar char=""/>
            </a:pPr>
            <a:endParaRPr lang="en-US" sz="1400" dirty="0">
              <a:solidFill>
                <a:schemeClr val="tx1">
                  <a:lumMod val="75000"/>
                  <a:lumOff val="25000"/>
                </a:schemeClr>
              </a:solidFill>
            </a:endParaRPr>
          </a:p>
          <a:p>
            <a:pPr>
              <a:lnSpc>
                <a:spcPct val="90000"/>
              </a:lnSpc>
              <a:spcBef>
                <a:spcPts val="1000"/>
              </a:spcBef>
              <a:spcAft>
                <a:spcPts val="0"/>
              </a:spcAft>
              <a:buFont typeface="Wingdings 3" charset="2"/>
              <a:buChar char=""/>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425246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0C0A-6A59-E22B-9098-8AB65BE60CCC}"/>
              </a:ext>
            </a:extLst>
          </p:cNvPr>
          <p:cNvSpPr>
            <a:spLocks noGrp="1"/>
          </p:cNvSpPr>
          <p:nvPr>
            <p:ph type="title"/>
          </p:nvPr>
        </p:nvSpPr>
        <p:spPr>
          <a:xfrm>
            <a:off x="176457" y="613008"/>
            <a:ext cx="11839086" cy="1325563"/>
          </a:xfrm>
        </p:spPr>
        <p:txBody>
          <a:bodyPr>
            <a:noAutofit/>
          </a:bodyPr>
          <a:lstStyle/>
          <a:p>
            <a:pPr algn="ctr"/>
            <a:r>
              <a:rPr lang="en-US" sz="3200" i="0" u="none" strike="noStrike" baseline="0" dirty="0">
                <a:solidFill>
                  <a:schemeClr val="bg1"/>
                </a:solidFill>
              </a:rPr>
              <a:t>Point 3: </a:t>
            </a:r>
            <a:r>
              <a:rPr lang="en-US" sz="3200" dirty="0">
                <a:solidFill>
                  <a:schemeClr val="bg1"/>
                </a:solidFill>
              </a:rPr>
              <a:t>THE PRAYER AND CONTRITION OF THE PRODIGAL S</a:t>
            </a:r>
            <a:r>
              <a:rPr lang="en-US" sz="2800" dirty="0">
                <a:solidFill>
                  <a:schemeClr val="bg1"/>
                </a:solidFill>
              </a:rPr>
              <a:t>ON </a:t>
            </a:r>
            <a:br>
              <a:rPr lang="en-US" sz="2400" dirty="0">
                <a:solidFill>
                  <a:schemeClr val="bg1"/>
                </a:solidFill>
              </a:rPr>
            </a:br>
            <a:r>
              <a:rPr lang="nn-NO" sz="2400" dirty="0">
                <a:solidFill>
                  <a:schemeClr val="bg1"/>
                </a:solidFill>
              </a:rPr>
              <a:t>Luke15:17-32; 18:10-13; Psalm 34:18; Isaiah 53:6</a:t>
            </a:r>
            <a:endParaRPr lang="en-US" sz="2400" dirty="0">
              <a:solidFill>
                <a:schemeClr val="bg1"/>
              </a:solidFill>
            </a:endParaRPr>
          </a:p>
        </p:txBody>
      </p:sp>
      <p:sp>
        <p:nvSpPr>
          <p:cNvPr id="4" name="Slide Number Placeholder 3">
            <a:extLst>
              <a:ext uri="{FF2B5EF4-FFF2-40B4-BE49-F238E27FC236}">
                <a16:creationId xmlns:a16="http://schemas.microsoft.com/office/drawing/2014/main" id="{D88329AE-71A1-062C-AB3F-9EDB87F06C30}"/>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5" name="TextBox 4">
            <a:extLst>
              <a:ext uri="{FF2B5EF4-FFF2-40B4-BE49-F238E27FC236}">
                <a16:creationId xmlns:a16="http://schemas.microsoft.com/office/drawing/2014/main" id="{852EA375-CF9B-41A6-CB8E-D233E969524F}"/>
              </a:ext>
            </a:extLst>
          </p:cNvPr>
          <p:cNvSpPr txBox="1"/>
          <p:nvPr/>
        </p:nvSpPr>
        <p:spPr>
          <a:xfrm>
            <a:off x="332509" y="2420917"/>
            <a:ext cx="11409218" cy="4154984"/>
          </a:xfrm>
          <a:prstGeom prst="rect">
            <a:avLst/>
          </a:prstGeom>
          <a:noFill/>
        </p:spPr>
        <p:txBody>
          <a:bodyPr wrap="square" rtlCol="0">
            <a:spAutoFit/>
          </a:bodyPr>
          <a:lstStyle/>
          <a:p>
            <a:pPr marL="45720" indent="0">
              <a:buNone/>
            </a:pPr>
            <a:r>
              <a:rPr lang="en-US" sz="2200" dirty="0"/>
              <a:t>The prodigal chose to return home, seeking to be a hired servant. His father welcomed him back with open arms, celebrating his return with a feast. </a:t>
            </a:r>
          </a:p>
          <a:p>
            <a:pPr marL="45720" indent="0">
              <a:buNone/>
            </a:pPr>
            <a:r>
              <a:rPr lang="en-US" sz="2400" b="1" dirty="0"/>
              <a:t>Lessons</a:t>
            </a:r>
            <a:r>
              <a:rPr lang="en-US" sz="2400" dirty="0"/>
              <a:t>:</a:t>
            </a:r>
          </a:p>
          <a:p>
            <a:pPr marL="45720" indent="0">
              <a:buNone/>
            </a:pPr>
            <a:r>
              <a:rPr lang="en-US" sz="2200" dirty="0"/>
              <a:t>1. </a:t>
            </a:r>
            <a:r>
              <a:rPr lang="en-US" sz="2200" b="1" dirty="0"/>
              <a:t>The moment of realization- </a:t>
            </a:r>
            <a:r>
              <a:rPr lang="en-US" sz="2200" dirty="0"/>
              <a:t>he soon realized his wretchedness, sinfulness, total depravity, and helplessness. “…And when he came to himself” (Luke 15:17).</a:t>
            </a:r>
          </a:p>
          <a:p>
            <a:pPr marL="45720" indent="0">
              <a:buNone/>
            </a:pPr>
            <a:r>
              <a:rPr lang="en-US" sz="2200" dirty="0"/>
              <a:t>2.</a:t>
            </a:r>
            <a:r>
              <a:rPr lang="en-US" sz="2200" b="1" dirty="0"/>
              <a:t> Repentance </a:t>
            </a:r>
            <a:r>
              <a:rPr lang="en-US" sz="2200" dirty="0"/>
              <a:t>- This signifies a concrete choice to forsake sinful objects, relationships, pleasures, friends, places and practices. “I will arise and go to my father” (Luke 15:18). </a:t>
            </a:r>
          </a:p>
          <a:p>
            <a:pPr marL="45720" indent="0">
              <a:buNone/>
            </a:pPr>
            <a:r>
              <a:rPr lang="en-US" sz="2200" dirty="0"/>
              <a:t>3. </a:t>
            </a:r>
            <a:r>
              <a:rPr lang="en-CA" sz="2200" b="1" dirty="0"/>
              <a:t>Forgiveness: </a:t>
            </a:r>
            <a:r>
              <a:rPr lang="en-US" sz="2200" dirty="0"/>
              <a:t>The prodigal son was accepted back to the family. the boundless mercy and forgiveness offered by God await every contrite sinner and backslider who would return to the heavenly Father </a:t>
            </a:r>
            <a:endParaRPr lang="en-CA" sz="2200" dirty="0"/>
          </a:p>
          <a:p>
            <a:endParaRPr lang="en-CA" sz="2200" dirty="0"/>
          </a:p>
        </p:txBody>
      </p:sp>
    </p:spTree>
    <p:extLst>
      <p:ext uri="{BB962C8B-B14F-4D97-AF65-F5344CB8AC3E}">
        <p14:creationId xmlns:p14="http://schemas.microsoft.com/office/powerpoint/2010/main" val="59522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3" name="Rectangle 92">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94" name="Oval 93">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5" name="Oval 94">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6" name="Oval 95">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7" name="Oval 96">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8" name="Oval 97">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9"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100"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101"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102" name="Rectangle 10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BCCAEE93-8585-46D4-A7EC-F184E317CB2E}"/>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a:solidFill>
                  <a:srgbClr val="EBEBEB"/>
                </a:solidFill>
                <a:latin typeface="+mj-lt"/>
                <a:ea typeface="+mj-ea"/>
                <a:cs typeface="+mj-cs"/>
              </a:rPr>
              <a:t>conclusion</a:t>
            </a:r>
          </a:p>
        </p:txBody>
      </p:sp>
      <p:sp>
        <p:nvSpPr>
          <p:cNvPr id="10" name="Slide Number Placeholder 2">
            <a:extLst>
              <a:ext uri="{FF2B5EF4-FFF2-40B4-BE49-F238E27FC236}">
                <a16:creationId xmlns:a16="http://schemas.microsoft.com/office/drawing/2014/main" id="{89CE78CE-8BB6-566B-9ECF-746B0731B71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B5CEABB6-07DC-46E8-9B57-56EC44A396E5}" type="slidenum">
              <a:rPr lang="en-US">
                <a:solidFill>
                  <a:srgbClr val="FFFFFF"/>
                </a:solidFill>
              </a:rPr>
              <a:pPr defTabSz="914400">
                <a:spcAft>
                  <a:spcPts val="600"/>
                </a:spcAft>
              </a:pPr>
              <a:t>8</a:t>
            </a:fld>
            <a:endParaRPr lang="en-US">
              <a:solidFill>
                <a:srgbClr val="FFFFFF"/>
              </a:solidFill>
            </a:endParaRPr>
          </a:p>
        </p:txBody>
      </p:sp>
      <p:pic>
        <p:nvPicPr>
          <p:cNvPr id="5" name="Picture 4" descr="A person kneeling on a hill with a cross&#10;&#10;AI-generated content may be incorrect.">
            <a:extLst>
              <a:ext uri="{FF2B5EF4-FFF2-40B4-BE49-F238E27FC236}">
                <a16:creationId xmlns:a16="http://schemas.microsoft.com/office/drawing/2014/main" id="{D5EC349C-CB31-3A9D-C9AA-3A1C1EF38584}"/>
              </a:ext>
            </a:extLst>
          </p:cNvPr>
          <p:cNvPicPr>
            <a:picLocks noChangeAspect="1"/>
          </p:cNvPicPr>
          <p:nvPr/>
        </p:nvPicPr>
        <p:blipFill>
          <a:blip r:embed="rId4"/>
          <a:srcRect t="5880" r="-3" b="-3"/>
          <a:stretch>
            <a:fillRect/>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24AFFC60-19C3-4901-93F7-7AAF4C09F8C6}"/>
              </a:ext>
            </a:extLst>
          </p:cNvPr>
          <p:cNvSpPr>
            <a:spLocks noGrp="1"/>
          </p:cNvSpPr>
          <p:nvPr>
            <p:ph sz="half" idx="15"/>
          </p:nvPr>
        </p:nvSpPr>
        <p:spPr>
          <a:xfrm>
            <a:off x="5627970" y="2603500"/>
            <a:ext cx="5564964" cy="3416300"/>
          </a:xfrm>
        </p:spPr>
        <p:txBody>
          <a:bodyPr vert="horz" lIns="91440" tIns="45720" rIns="91440" bIns="45720" rtlCol="0" anchor="ctr">
            <a:normAutofit/>
          </a:bodyPr>
          <a:lstStyle/>
          <a:p>
            <a:pPr>
              <a:spcBef>
                <a:spcPts val="1000"/>
              </a:spcBef>
              <a:spcAft>
                <a:spcPts val="0"/>
              </a:spcAft>
            </a:pPr>
            <a:r>
              <a:rPr lang="en-US" sz="2000" dirty="0">
                <a:solidFill>
                  <a:schemeClr val="tx1">
                    <a:lumMod val="75000"/>
                    <a:lumOff val="25000"/>
                  </a:schemeClr>
                </a:solidFill>
              </a:rPr>
              <a:t>Today, a warm reception, forgiveness and restoration await every contrite sinner and backslider who would return to the heavenly Father. God will forgive all the past sins he may have committed, irrespective of the gravity of the offense, if he repents genuinely. </a:t>
            </a:r>
          </a:p>
        </p:txBody>
      </p:sp>
    </p:spTree>
    <p:extLst>
      <p:ext uri="{BB962C8B-B14F-4D97-AF65-F5344CB8AC3E}">
        <p14:creationId xmlns:p14="http://schemas.microsoft.com/office/powerpoint/2010/main" val="243649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7" name="Oval 16">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Oval 17">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Oval 18">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Oval 19">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Oval 20">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3"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24"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6" name="Rectangle 25">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A15CA57-D8BA-59C7-753E-CB51452064C9}"/>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a:solidFill>
                  <a:srgbClr val="EBEBEB"/>
                </a:solidFill>
                <a:latin typeface="+mj-lt"/>
                <a:ea typeface="+mj-ea"/>
                <a:cs typeface="+mj-cs"/>
              </a:rPr>
              <a:t>Q &amp;A</a:t>
            </a:r>
          </a:p>
        </p:txBody>
      </p:sp>
      <p:sp>
        <p:nvSpPr>
          <p:cNvPr id="3" name="Slide Number Placeholder 2">
            <a:extLst>
              <a:ext uri="{FF2B5EF4-FFF2-40B4-BE49-F238E27FC236}">
                <a16:creationId xmlns:a16="http://schemas.microsoft.com/office/drawing/2014/main" id="{44E11F06-6761-1E64-A1E7-3423B38EB77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B5CEABB6-07DC-46E8-9B57-56EC44A396E5}" type="slidenum">
              <a:rPr lang="en-US">
                <a:solidFill>
                  <a:srgbClr val="FFFFFF"/>
                </a:solidFill>
              </a:rPr>
              <a:pPr defTabSz="914400">
                <a:spcAft>
                  <a:spcPts val="600"/>
                </a:spcAft>
              </a:pPr>
              <a:t>9</a:t>
            </a:fld>
            <a:endParaRPr lang="en-US">
              <a:solidFill>
                <a:srgbClr val="FFFFFF"/>
              </a:solidFill>
            </a:endParaRPr>
          </a:p>
        </p:txBody>
      </p:sp>
      <p:sp>
        <p:nvSpPr>
          <p:cNvPr id="4" name="Content Placeholder 3">
            <a:extLst>
              <a:ext uri="{FF2B5EF4-FFF2-40B4-BE49-F238E27FC236}">
                <a16:creationId xmlns:a16="http://schemas.microsoft.com/office/drawing/2014/main" id="{3B7C22D1-285C-79D2-3438-578598A96F29}"/>
              </a:ext>
            </a:extLst>
          </p:cNvPr>
          <p:cNvSpPr>
            <a:spLocks noGrp="1"/>
          </p:cNvSpPr>
          <p:nvPr>
            <p:ph sz="half" idx="14"/>
          </p:nvPr>
        </p:nvSpPr>
        <p:spPr>
          <a:xfrm>
            <a:off x="1154954" y="2603500"/>
            <a:ext cx="6397313" cy="3416300"/>
          </a:xfrm>
        </p:spPr>
        <p:txBody>
          <a:bodyPr vert="horz" lIns="91440" tIns="45720" rIns="91440" bIns="45720" rtlCol="0" anchor="ctr">
            <a:normAutofit/>
          </a:bodyPr>
          <a:lstStyle/>
          <a:p>
            <a:pPr>
              <a:buFont typeface="Wingdings 3" charset="2"/>
              <a:buChar char=""/>
            </a:pPr>
            <a:r>
              <a:rPr lang="en-US"/>
              <a:t>Question 1. Who is termed a “Prodigal Son”?</a:t>
            </a:r>
          </a:p>
          <a:p>
            <a:pPr>
              <a:buFont typeface="Wingdings 3" charset="2"/>
              <a:buChar char=""/>
            </a:pPr>
            <a:r>
              <a:rPr lang="en-US"/>
              <a:t>Question 2. (a) Mention the two categories of youths in the world according to the parable of the prodigal son.</a:t>
            </a:r>
          </a:p>
          <a:p>
            <a:pPr>
              <a:buFont typeface="Wingdings 3" charset="2"/>
              <a:buChar char=""/>
            </a:pPr>
            <a:r>
              <a:rPr lang="en-US"/>
              <a:t>(b) What are the characteristics of the prodigal son that Christian youths must avoid?</a:t>
            </a:r>
          </a:p>
          <a:p>
            <a:pPr>
              <a:buFont typeface="Wingdings 3" charset="2"/>
              <a:buChar char=""/>
            </a:pPr>
            <a:r>
              <a:rPr lang="en-US"/>
              <a:t>Question 3. What are the consequences of sin and rebellion against God?</a:t>
            </a:r>
          </a:p>
          <a:p>
            <a:pPr>
              <a:buFont typeface="Wingdings 3" charset="2"/>
              <a:buChar char=""/>
            </a:pPr>
            <a:r>
              <a:rPr lang="en-US"/>
              <a:t>Question 4. Mention the steps the prodigal son took before being restored to fellowship with the father.</a:t>
            </a:r>
          </a:p>
        </p:txBody>
      </p:sp>
      <p:pic>
        <p:nvPicPr>
          <p:cNvPr id="12" name="Graphic 11" descr="Question mark">
            <a:extLst>
              <a:ext uri="{FF2B5EF4-FFF2-40B4-BE49-F238E27FC236}">
                <a16:creationId xmlns:a16="http://schemas.microsoft.com/office/drawing/2014/main" id="{BC63DA58-6164-0179-6892-7F32114BC6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7" name="Slide Number Placeholder 5">
            <a:extLst>
              <a:ext uri="{FF2B5EF4-FFF2-40B4-BE49-F238E27FC236}">
                <a16:creationId xmlns:a16="http://schemas.microsoft.com/office/drawing/2014/main" id="{D00507CC-CBEE-7E85-AD34-856627CE38D5}"/>
              </a:ext>
            </a:extLst>
          </p:cNvPr>
          <p:cNvSpPr txBox="1">
            <a:spLocks/>
          </p:cNvSpPr>
          <p:nvPr/>
        </p:nvSpPr>
        <p:spPr>
          <a:xfrm>
            <a:off x="10805504" y="317862"/>
            <a:ext cx="838199" cy="767687"/>
          </a:xfrm>
          <a:prstGeom prst="rect">
            <a:avLst/>
          </a:prstGeom>
        </p:spPr>
        <p:txBody>
          <a:bodyPr vert="horz" lIns="91440" tIns="45720" rIns="91440" bIns="45720" rtlCol="0" anchor="b">
            <a:norm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fld id="{FAEF9944-A4F6-4C59-AEBD-678D6480B8EA}" type="slidenum">
              <a:rPr lang="en-US" smtClean="0">
                <a:solidFill>
                  <a:schemeClr val="tx1"/>
                </a:solidFill>
              </a:rPr>
              <a:pPr algn="l">
                <a:spcAft>
                  <a:spcPts val="600"/>
                </a:spcAft>
              </a:pPr>
              <a:t>9</a:t>
            </a:fld>
            <a:endParaRPr lang="en-US">
              <a:solidFill>
                <a:schemeClr val="tx1"/>
              </a:solidFill>
            </a:endParaRPr>
          </a:p>
        </p:txBody>
      </p:sp>
      <p:sp>
        <p:nvSpPr>
          <p:cNvPr id="8" name="TextBox 7">
            <a:extLst>
              <a:ext uri="{FF2B5EF4-FFF2-40B4-BE49-F238E27FC236}">
                <a16:creationId xmlns:a16="http://schemas.microsoft.com/office/drawing/2014/main" id="{8F5A55AE-F84E-C6CA-CF4E-FF4F0704FDD8}"/>
              </a:ext>
            </a:extLst>
          </p:cNvPr>
          <p:cNvSpPr txBox="1"/>
          <p:nvPr/>
        </p:nvSpPr>
        <p:spPr>
          <a:xfrm>
            <a:off x="5041399" y="1085549"/>
            <a:ext cx="5579707" cy="4686903"/>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endParaRPr lang="en-US" dirty="0"/>
          </a:p>
        </p:txBody>
      </p:sp>
    </p:spTree>
    <p:extLst>
      <p:ext uri="{BB962C8B-B14F-4D97-AF65-F5344CB8AC3E}">
        <p14:creationId xmlns:p14="http://schemas.microsoft.com/office/powerpoint/2010/main" val="122346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3.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 Boardroom</Template>
  <TotalTime>1139</TotalTime>
  <Words>734</Words>
  <Application>Microsoft Office PowerPoint</Application>
  <PresentationFormat>Widescreen</PresentationFormat>
  <Paragraphs>63</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Abadi</vt:lpstr>
      <vt:lpstr>Arial</vt:lpstr>
      <vt:lpstr>Bookman Old Style</vt:lpstr>
      <vt:lpstr>Calibri</vt:lpstr>
      <vt:lpstr>Century Gothic</vt:lpstr>
      <vt:lpstr>Wingdings 3</vt:lpstr>
      <vt:lpstr>Ion Boardroom</vt:lpstr>
      <vt:lpstr>Youth Search the Scriptures  Lesson 116 </vt:lpstr>
      <vt:lpstr>THE PRODIGAL SON</vt:lpstr>
      <vt:lpstr>Introduction</vt:lpstr>
      <vt:lpstr>SUB TOPICs</vt:lpstr>
      <vt:lpstr>Point1: THE PERVERSE CHOICE OF THE PRODIGAL SON Luke 15:1-13,30; Deut 30:19; 32:15,18; Gen 13:10,11; Proverb 5:1-13; Joshua 7:21 </vt:lpstr>
      <vt:lpstr>Point 2: THE PITIAble CONDITION OF THE PRODIGAL SON Luke 15:14-16,24; 2 Samuel 18:9; Romans 3:12; Proverbs 29:1; 14:12</vt:lpstr>
      <vt:lpstr>Point 3: THE PRAYER AND CONTRITION OF THE PRODIGAL SON  Luke15:17-32; 18:10-13; Psalm 34:18; Isaiah 53:6</vt:lpstr>
      <vt:lpstr>conclusion</vt:lpstr>
      <vt:lpstr>Q &amp;A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Tola Ayansiji</dc:creator>
  <cp:lastModifiedBy>Ayansiji, ELIZABETH</cp:lastModifiedBy>
  <cp:revision>5</cp:revision>
  <dcterms:created xsi:type="dcterms:W3CDTF">2025-03-14T12:59:42Z</dcterms:created>
  <dcterms:modified xsi:type="dcterms:W3CDTF">2025-07-12T03:14:16Z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