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281" r:id="rId7"/>
    <p:sldId id="327" r:id="rId8"/>
    <p:sldId id="326" r:id="rId9"/>
    <p:sldId id="328" r:id="rId10"/>
    <p:sldId id="330" r:id="rId11"/>
    <p:sldId id="315" r:id="rId12"/>
    <p:sldId id="331" r:id="rId13"/>
    <p:sldId id="317" r:id="rId14"/>
    <p:sldId id="332" r:id="rId15"/>
    <p:sldId id="318" r:id="rId16"/>
    <p:sldId id="319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5388" autoAdjust="0"/>
  </p:normalViewPr>
  <p:slideViewPr>
    <p:cSldViewPr snapToGrid="0" snapToObjects="1">
      <p:cViewPr>
        <p:scale>
          <a:sx n="90" d="100"/>
          <a:sy n="90" d="100"/>
        </p:scale>
        <p:origin x="222" y="273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134B8-48FC-43F9-8A9B-28DC41061A11}" type="doc">
      <dgm:prSet loTypeId="urn:microsoft.com/office/officeart/2005/8/layout/hList6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097303-C741-41C6-81DF-A5AE8B96D486}">
      <dgm:prSet/>
      <dgm:spPr/>
      <dgm:t>
        <a:bodyPr/>
        <a:lstStyle/>
        <a:p>
          <a:r>
            <a:rPr lang="en-CA" b="1" i="0" baseline="0" dirty="0">
              <a:solidFill>
                <a:schemeClr val="tx1"/>
              </a:solidFill>
            </a:rPr>
            <a:t>FORGIVENESS</a:t>
          </a:r>
          <a:r>
            <a:rPr lang="en-CA" b="1" dirty="0">
              <a:solidFill>
                <a:schemeClr val="tx1"/>
              </a:solidFill>
            </a:rPr>
            <a:t>     </a:t>
          </a:r>
          <a:endParaRPr lang="en-US" dirty="0">
            <a:solidFill>
              <a:schemeClr val="tx1"/>
            </a:solidFill>
          </a:endParaRPr>
        </a:p>
      </dgm:t>
    </dgm:pt>
    <dgm:pt modelId="{7AC84C5A-D829-4286-A65C-1132129BBC7F}" type="parTrans" cxnId="{6943916F-1E83-4EC5-8259-AD9F2325FB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EFF7F3-87B1-42F3-8D87-DF61A661936A}" type="sibTrans" cxnId="{6943916F-1E83-4EC5-8259-AD9F2325FB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B388E9-5095-4FF2-BB05-73E5C67A5455}">
      <dgm:prSet/>
      <dgm:spPr/>
      <dgm:t>
        <a:bodyPr/>
        <a:lstStyle/>
        <a:p>
          <a:r>
            <a:rPr lang="en-CA" b="1" i="0" baseline="0" dirty="0">
              <a:solidFill>
                <a:schemeClr val="tx1"/>
              </a:solidFill>
            </a:rPr>
            <a:t>GRATITUDE</a:t>
          </a:r>
          <a:endParaRPr lang="en-US" dirty="0">
            <a:solidFill>
              <a:schemeClr val="tx1"/>
            </a:solidFill>
          </a:endParaRPr>
        </a:p>
      </dgm:t>
    </dgm:pt>
    <dgm:pt modelId="{0387CEE2-FC75-4C45-9561-94F35F9D60A5}" type="parTrans" cxnId="{16260E31-7D68-4DB6-81CE-F1D721A543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68843B-7CC7-4320-9688-438E9E8AF77B}" type="sibTrans" cxnId="{16260E31-7D68-4DB6-81CE-F1D721A543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B47A57-26F8-404D-BB11-3870F4D92D57}">
      <dgm:prSet/>
      <dgm:spPr/>
      <dgm:t>
        <a:bodyPr/>
        <a:lstStyle/>
        <a:p>
          <a:r>
            <a:rPr lang="en-CA" b="1" i="0" baseline="0">
              <a:solidFill>
                <a:schemeClr val="tx1"/>
              </a:solidFill>
            </a:rPr>
            <a:t>FAITH</a:t>
          </a:r>
          <a:endParaRPr lang="en-CA">
            <a:solidFill>
              <a:schemeClr val="tx1"/>
            </a:solidFill>
          </a:endParaRPr>
        </a:p>
      </dgm:t>
    </dgm:pt>
    <dgm:pt modelId="{1AD889D2-763D-4449-9F05-F2192A45E3A5}" type="parTrans" cxnId="{BC7E2E78-1292-45E9-8E01-1DA1D2CC94FD}">
      <dgm:prSet/>
      <dgm:spPr/>
      <dgm:t>
        <a:bodyPr/>
        <a:lstStyle/>
        <a:p>
          <a:endParaRPr lang="en-CA">
            <a:solidFill>
              <a:schemeClr val="tx1"/>
            </a:solidFill>
          </a:endParaRPr>
        </a:p>
      </dgm:t>
    </dgm:pt>
    <dgm:pt modelId="{D2B951FE-3589-43DE-96D7-F6BC902E06D2}" type="sibTrans" cxnId="{BC7E2E78-1292-45E9-8E01-1DA1D2CC94FD}">
      <dgm:prSet/>
      <dgm:spPr/>
      <dgm:t>
        <a:bodyPr/>
        <a:lstStyle/>
        <a:p>
          <a:endParaRPr lang="en-CA">
            <a:solidFill>
              <a:schemeClr val="tx1"/>
            </a:solidFill>
          </a:endParaRPr>
        </a:p>
      </dgm:t>
    </dgm:pt>
    <dgm:pt modelId="{5F6E5B8B-C886-4CFD-821D-8CD4A4B9B6B7}" type="pres">
      <dgm:prSet presAssocID="{C0F134B8-48FC-43F9-8A9B-28DC41061A11}" presName="Name0" presStyleCnt="0">
        <dgm:presLayoutVars>
          <dgm:dir/>
          <dgm:resizeHandles val="exact"/>
        </dgm:presLayoutVars>
      </dgm:prSet>
      <dgm:spPr/>
    </dgm:pt>
    <dgm:pt modelId="{6FA30D7B-0A1F-4292-9929-5B915313F527}" type="pres">
      <dgm:prSet presAssocID="{DB097303-C741-41C6-81DF-A5AE8B96D486}" presName="node" presStyleLbl="node1" presStyleIdx="0" presStyleCnt="3" custLinFactX="-11424" custLinFactNeighborX="-100000" custLinFactNeighborY="-23968">
        <dgm:presLayoutVars>
          <dgm:bulletEnabled val="1"/>
        </dgm:presLayoutVars>
      </dgm:prSet>
      <dgm:spPr/>
    </dgm:pt>
    <dgm:pt modelId="{BF4A80A2-26BC-457A-9595-1E64BC8F2220}" type="pres">
      <dgm:prSet presAssocID="{80EFF7F3-87B1-42F3-8D87-DF61A661936A}" presName="sibTrans" presStyleCnt="0"/>
      <dgm:spPr/>
    </dgm:pt>
    <dgm:pt modelId="{F7C9AAD1-18AE-423B-ABCC-EB7C778AE1D1}" type="pres">
      <dgm:prSet presAssocID="{6CB47A57-26F8-404D-BB11-3870F4D92D57}" presName="node" presStyleLbl="node1" presStyleIdx="1" presStyleCnt="3">
        <dgm:presLayoutVars>
          <dgm:bulletEnabled val="1"/>
        </dgm:presLayoutVars>
      </dgm:prSet>
      <dgm:spPr/>
    </dgm:pt>
    <dgm:pt modelId="{09F92A64-0F3D-42DB-A825-21E1020F0772}" type="pres">
      <dgm:prSet presAssocID="{D2B951FE-3589-43DE-96D7-F6BC902E06D2}" presName="sibTrans" presStyleCnt="0"/>
      <dgm:spPr/>
    </dgm:pt>
    <dgm:pt modelId="{AA5F9651-567A-4988-9BEA-260326B25DEE}" type="pres">
      <dgm:prSet presAssocID="{0FB388E9-5095-4FF2-BB05-73E5C67A5455}" presName="node" presStyleLbl="node1" presStyleIdx="2" presStyleCnt="3">
        <dgm:presLayoutVars>
          <dgm:bulletEnabled val="1"/>
        </dgm:presLayoutVars>
      </dgm:prSet>
      <dgm:spPr/>
    </dgm:pt>
  </dgm:ptLst>
  <dgm:cxnLst>
    <dgm:cxn modelId="{9FB93C2E-3F8D-411B-A0C9-EFAD978338D2}" type="presOf" srcId="{6CB47A57-26F8-404D-BB11-3870F4D92D57}" destId="{F7C9AAD1-18AE-423B-ABCC-EB7C778AE1D1}" srcOrd="0" destOrd="0" presId="urn:microsoft.com/office/officeart/2005/8/layout/hList6"/>
    <dgm:cxn modelId="{16260E31-7D68-4DB6-81CE-F1D721A5439D}" srcId="{C0F134B8-48FC-43F9-8A9B-28DC41061A11}" destId="{0FB388E9-5095-4FF2-BB05-73E5C67A5455}" srcOrd="2" destOrd="0" parTransId="{0387CEE2-FC75-4C45-9561-94F35F9D60A5}" sibTransId="{D268843B-7CC7-4320-9688-438E9E8AF77B}"/>
    <dgm:cxn modelId="{6943916F-1E83-4EC5-8259-AD9F2325FB84}" srcId="{C0F134B8-48FC-43F9-8A9B-28DC41061A11}" destId="{DB097303-C741-41C6-81DF-A5AE8B96D486}" srcOrd="0" destOrd="0" parTransId="{7AC84C5A-D829-4286-A65C-1132129BBC7F}" sibTransId="{80EFF7F3-87B1-42F3-8D87-DF61A661936A}"/>
    <dgm:cxn modelId="{BC7E2E78-1292-45E9-8E01-1DA1D2CC94FD}" srcId="{C0F134B8-48FC-43F9-8A9B-28DC41061A11}" destId="{6CB47A57-26F8-404D-BB11-3870F4D92D57}" srcOrd="1" destOrd="0" parTransId="{1AD889D2-763D-4449-9F05-F2192A45E3A5}" sibTransId="{D2B951FE-3589-43DE-96D7-F6BC902E06D2}"/>
    <dgm:cxn modelId="{12E11A86-993B-4047-A29D-198455C04211}" type="presOf" srcId="{0FB388E9-5095-4FF2-BB05-73E5C67A5455}" destId="{AA5F9651-567A-4988-9BEA-260326B25DEE}" srcOrd="0" destOrd="0" presId="urn:microsoft.com/office/officeart/2005/8/layout/hList6"/>
    <dgm:cxn modelId="{BA00079C-25C5-4B54-A209-1D89415B75CB}" type="presOf" srcId="{DB097303-C741-41C6-81DF-A5AE8B96D486}" destId="{6FA30D7B-0A1F-4292-9929-5B915313F527}" srcOrd="0" destOrd="0" presId="urn:microsoft.com/office/officeart/2005/8/layout/hList6"/>
    <dgm:cxn modelId="{FB4483F4-8B5D-4D68-A0CC-2FABD3ADE41A}" type="presOf" srcId="{C0F134B8-48FC-43F9-8A9B-28DC41061A11}" destId="{5F6E5B8B-C886-4CFD-821D-8CD4A4B9B6B7}" srcOrd="0" destOrd="0" presId="urn:microsoft.com/office/officeart/2005/8/layout/hList6"/>
    <dgm:cxn modelId="{6AE23248-2A19-4EEA-962F-96F41FE77EE5}" type="presParOf" srcId="{5F6E5B8B-C886-4CFD-821D-8CD4A4B9B6B7}" destId="{6FA30D7B-0A1F-4292-9929-5B915313F527}" srcOrd="0" destOrd="0" presId="urn:microsoft.com/office/officeart/2005/8/layout/hList6"/>
    <dgm:cxn modelId="{81C59F50-8614-4C4D-8887-F0980F573E62}" type="presParOf" srcId="{5F6E5B8B-C886-4CFD-821D-8CD4A4B9B6B7}" destId="{BF4A80A2-26BC-457A-9595-1E64BC8F2220}" srcOrd="1" destOrd="0" presId="urn:microsoft.com/office/officeart/2005/8/layout/hList6"/>
    <dgm:cxn modelId="{D9FFB506-FEFB-4724-A33E-31208200224B}" type="presParOf" srcId="{5F6E5B8B-C886-4CFD-821D-8CD4A4B9B6B7}" destId="{F7C9AAD1-18AE-423B-ABCC-EB7C778AE1D1}" srcOrd="2" destOrd="0" presId="urn:microsoft.com/office/officeart/2005/8/layout/hList6"/>
    <dgm:cxn modelId="{9B203A1D-0B2E-417E-8277-BA3F85E46FF7}" type="presParOf" srcId="{5F6E5B8B-C886-4CFD-821D-8CD4A4B9B6B7}" destId="{09F92A64-0F3D-42DB-A825-21E1020F0772}" srcOrd="3" destOrd="0" presId="urn:microsoft.com/office/officeart/2005/8/layout/hList6"/>
    <dgm:cxn modelId="{16AC674B-9B7D-4A8C-B476-F3A7906273E1}" type="presParOf" srcId="{5F6E5B8B-C886-4CFD-821D-8CD4A4B9B6B7}" destId="{AA5F9651-567A-4988-9BEA-260326B25D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30D7B-0A1F-4292-9929-5B915313F527}">
      <dsp:nvSpPr>
        <dsp:cNvPr id="0" name=""/>
        <dsp:cNvSpPr/>
      </dsp:nvSpPr>
      <dsp:spPr>
        <a:xfrm rot="16200000">
          <a:off x="-320819" y="320819"/>
          <a:ext cx="3207344" cy="256570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1" i="0" kern="1200" baseline="0" dirty="0">
              <a:solidFill>
                <a:schemeClr val="tx1"/>
              </a:solidFill>
            </a:rPr>
            <a:t>FORGIVENESS</a:t>
          </a:r>
          <a:r>
            <a:rPr lang="en-CA" sz="2500" b="1" kern="1200" dirty="0">
              <a:solidFill>
                <a:schemeClr val="tx1"/>
              </a:solidFill>
            </a:rPr>
            <a:t>     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1" y="641468"/>
        <a:ext cx="2565704" cy="1924406"/>
      </dsp:txXfrm>
    </dsp:sp>
    <dsp:sp modelId="{F7C9AAD1-18AE-423B-ABCC-EB7C778AE1D1}">
      <dsp:nvSpPr>
        <dsp:cNvPr id="0" name=""/>
        <dsp:cNvSpPr/>
      </dsp:nvSpPr>
      <dsp:spPr>
        <a:xfrm rot="16200000">
          <a:off x="2438299" y="320819"/>
          <a:ext cx="3207344" cy="256570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1" i="0" kern="1200" baseline="0">
              <a:solidFill>
                <a:schemeClr val="tx1"/>
              </a:solidFill>
            </a:rPr>
            <a:t>FAITH</a:t>
          </a:r>
          <a:endParaRPr lang="en-CA" sz="2500" kern="1200">
            <a:solidFill>
              <a:schemeClr val="tx1"/>
            </a:solidFill>
          </a:endParaRPr>
        </a:p>
      </dsp:txBody>
      <dsp:txXfrm rot="5400000">
        <a:off x="2759119" y="641468"/>
        <a:ext cx="2565704" cy="1924406"/>
      </dsp:txXfrm>
    </dsp:sp>
    <dsp:sp modelId="{AA5F9651-567A-4988-9BEA-260326B25DEE}">
      <dsp:nvSpPr>
        <dsp:cNvPr id="0" name=""/>
        <dsp:cNvSpPr/>
      </dsp:nvSpPr>
      <dsp:spPr>
        <a:xfrm rot="16200000">
          <a:off x="5196431" y="320819"/>
          <a:ext cx="3207344" cy="256570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1" i="0" kern="1200" baseline="0" dirty="0">
              <a:solidFill>
                <a:schemeClr val="tx1"/>
              </a:solidFill>
            </a:rPr>
            <a:t>GRATITUDE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5517251" y="641468"/>
        <a:ext cx="2565704" cy="1924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0EC0-5D69-ECA2-B1AC-BBB495C92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AA941-CDA3-77B7-A515-6B1D74E6B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FCC3C-C28D-5FDB-F68B-A4303741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4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FFF1-9133-EBE2-2E99-FDCD1A13E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1FDEE-89DC-DEDC-3339-459D8EC45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A619B-A807-143C-3DA7-8EF261B35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8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0AF58-2119-AC12-170A-BA1A34A0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7E5E1-1BA6-6B92-3291-714EC2AEA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11D6D-818E-069C-8194-1BB46EB7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9F8D-4ED6-0759-C576-744AEAD6E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0E3A8-622F-8EEF-75B3-3BA4EDC62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3049D-98F7-487C-84C0-D63229AE1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4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yesmondays.blogspot.com/2015/11/question-and-answer-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moryos.com/article/how-to-increase-working-memory-the-art-of-remembe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tock.adobe.com/ca/images/mustard-seeds-on-a-open-bible-page-illustrating-the-verse-if-you-have-faith-as-small-as-a-mustard-seed-matthew-17-20/137119462" TargetMode="External"/><Relationship Id="rId4" Type="http://schemas.openxmlformats.org/officeDocument/2006/relationships/hyperlink" Target="https://experiencelife.lifetime.life/article/the-art-of-forgivene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plainbibleteaching.com/tag/bible-stud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sz="2400" dirty="0"/>
              <a:t>STS Lesson 125</a:t>
            </a:r>
            <a:br>
              <a:rPr lang="en-US" dirty="0"/>
            </a:br>
            <a:r>
              <a:rPr lang="en-US" dirty="0"/>
              <a:t>FORGIVENESS, FAITH</a:t>
            </a:r>
            <a:br>
              <a:rPr lang="en-US" dirty="0"/>
            </a:br>
            <a:r>
              <a:rPr lang="en-US" dirty="0"/>
              <a:t>AND GRATITUDE</a:t>
            </a:r>
            <a:br>
              <a:rPr lang="en-US" dirty="0"/>
            </a:br>
            <a:r>
              <a:rPr lang="en-US" dirty="0"/>
              <a:t>ENJOINED</a:t>
            </a:r>
            <a:br>
              <a:rPr lang="en-US" dirty="0"/>
            </a:br>
            <a:r>
              <a:rPr lang="en-US" sz="2400" dirty="0"/>
              <a:t>TEXT: Luke 17:1-19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ENCOURAGEMENT TO SHOW GRATITUDE ALWAYS</a:t>
            </a:r>
            <a:br>
              <a:rPr lang="en-US" sz="2000" dirty="0"/>
            </a:br>
            <a:r>
              <a:rPr lang="en-US" sz="1800" dirty="0"/>
              <a:t>(Luke 17:11-19; Leviticus 13:46; Colossians 3:15; Romans 1:21; Psalm 100:4)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03028"/>
            <a:ext cx="8989454" cy="41441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Jesus encountered ten lepers outside a village who cried out for mercy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He instructed them to show themselves to the priest, and as they obeyed, they were miraculously healed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However, only one returned to thank Jesus - a Samaritan. Jesus acknowledged his gratitude and confirmed his healing, highlighting the spiritual depth of thankfulness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Important Lessons for Christian Youths: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Gratitude is rare but powerful. Nine lepers received physical healing, but only one received a deeper spiritual blessing through thanksgiving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Ungratefulness is a sign of spiritual decline, especially among youths who overlook acts of kindness from others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True appreciation should be shown to those who support us like our friends, family, church leaders and most importantly, to God.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Thankfulness opens the door to greater blessings, and it reflects a heart that truly understands grace</a:t>
            </a:r>
          </a:p>
        </p:txBody>
      </p:sp>
      <p:pic>
        <p:nvPicPr>
          <p:cNvPr id="5122" name="Picture 2" descr="The Hands Of Gratitude – Thought Circus">
            <a:extLst>
              <a:ext uri="{FF2B5EF4-FFF2-40B4-BE49-F238E27FC236}">
                <a16:creationId xmlns:a16="http://schemas.microsoft.com/office/drawing/2014/main" id="{849A3A46-63B4-28D8-2F59-8E5E753B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3611" b="-1"/>
          <a:stretch>
            <a:fillRect/>
          </a:stretch>
        </p:blipFill>
        <p:spPr bwMode="auto"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36A3-F7F7-43C9-A617-E0A46E1AF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19BF64-256C-D917-2643-0F4F77DC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ENCOURAGEMENT TO SHOW GRATITUDE ALWAYS</a:t>
            </a:r>
            <a:br>
              <a:rPr lang="en-US" sz="2000" dirty="0"/>
            </a:br>
            <a:r>
              <a:rPr lang="en-US" sz="1800" dirty="0"/>
              <a:t>(Luke 17:11-19; Leviticus 13:46; Colossians 3:15; Romans 1:21; Psalm 100:4)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BF7CDBD4-64D5-361B-4754-9CF9001C2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03028"/>
            <a:ext cx="8989454" cy="41441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best way to show gratitude to Christ is by accepting His sacrifice, obeying His Word, and serving Him faithfully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00000"/>
                </a:solidFill>
              </a:rPr>
              <a:t>Gratitude is not just good manners; it is a spiritual posture that invites deeper healing and divine favor</a:t>
            </a:r>
          </a:p>
        </p:txBody>
      </p:sp>
      <p:pic>
        <p:nvPicPr>
          <p:cNvPr id="5122" name="Picture 2" descr="The Hands Of Gratitude – Thought Circus">
            <a:extLst>
              <a:ext uri="{FF2B5EF4-FFF2-40B4-BE49-F238E27FC236}">
                <a16:creationId xmlns:a16="http://schemas.microsoft.com/office/drawing/2014/main" id="{5EB2F5E9-45B2-CD4D-631A-9E66C850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3611" b="-1"/>
          <a:stretch>
            <a:fillRect/>
          </a:stretch>
        </p:blipFill>
        <p:spPr bwMode="auto"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1D8CB-8B2E-224A-42CD-0978447D1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2331791"/>
            <a:ext cx="8989454" cy="37218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What are the threefold qualities a Christian youth should possess?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Why are there offences among believing youths?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What is the connection between forgiveness and faith?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Who are the people that deserve our appreciation?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In what ways can youths show appreciation to Jesus for all He has done for them?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Placeholder 8" descr="A white person with a question mark&#10;&#10;AI-generated content may be incorrect.">
            <a:extLst>
              <a:ext uri="{FF2B5EF4-FFF2-40B4-BE49-F238E27FC236}">
                <a16:creationId xmlns:a16="http://schemas.microsoft.com/office/drawing/2014/main" id="{6E61E4B1-1FC9-E18B-5E48-18FD16F67A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32" r="3632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9A136-1E51-9C00-EF49-75EEBB7B6344}"/>
              </a:ext>
            </a:extLst>
          </p:cNvPr>
          <p:cNvSpPr txBox="1"/>
          <p:nvPr/>
        </p:nvSpPr>
        <p:spPr>
          <a:xfrm>
            <a:off x="8989454" y="6858000"/>
            <a:ext cx="320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yesmondays.blogspot.com/2015/11/question-and-answer-2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-nc/3.0/"/>
              </a:rPr>
              <a:t>CC BY-NC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510" y="2331958"/>
            <a:ext cx="11288389" cy="3704266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https://memoryos.com/article/how-to-increase-working-memory-the-art-of-remembering</a:t>
            </a:r>
            <a:endParaRPr lang="en-US" dirty="0"/>
          </a:p>
          <a:p>
            <a:r>
              <a:rPr lang="en-US" dirty="0">
                <a:hlinkClick r:id="rId4"/>
              </a:rPr>
              <a:t>https://experiencelife.lifetime.life/article/the-art-of-forgiveness/</a:t>
            </a:r>
            <a:endParaRPr lang="en-US" dirty="0"/>
          </a:p>
          <a:p>
            <a:r>
              <a:rPr lang="en-US" dirty="0">
                <a:hlinkClick r:id="rId5"/>
              </a:rPr>
              <a:t>https://stock.adobe.com/ca/images/mustard-seeds-on-a-open-bible-page-illustrating-the-verse-if-you-have-faith-as-small-as-a-mustard-seed-matthew-17-20/137119462</a:t>
            </a:r>
            <a:endParaRPr lang="en-US" dirty="0"/>
          </a:p>
          <a:p>
            <a:r>
              <a:rPr lang="en-US" dirty="0"/>
              <a:t>https://psecotc2014.wordpress.com/group-11/niharika/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anchor="b">
            <a:normAutofit/>
          </a:bodyPr>
          <a:lstStyle/>
          <a:p>
            <a:r>
              <a:rPr lang="en-US" dirty="0"/>
              <a:t>MEMORY VERSE: Luke 17:3,4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i="1" dirty="0">
                <a:solidFill>
                  <a:srgbClr val="FF0000"/>
                </a:solidFill>
              </a:rPr>
              <a:t>“Take heed to yourselves: If thy brother trespass against thee, rebuke him; and if he repent, forgive him. And if he trespass against thee seven times in a day, and seven times in a day turn again to thee, saying, I repent; thou shalt forgive him”</a:t>
            </a:r>
          </a:p>
        </p:txBody>
      </p:sp>
      <p:pic>
        <p:nvPicPr>
          <p:cNvPr id="1026" name="Picture 2" descr="How to Increase Working Memory: The Art ...">
            <a:extLst>
              <a:ext uri="{FF2B5EF4-FFF2-40B4-BE49-F238E27FC236}">
                <a16:creationId xmlns:a16="http://schemas.microsoft.com/office/drawing/2014/main" id="{BE892E2A-4CB2-A099-210C-7C06D346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2" r="5667" b="1"/>
          <a:stretch>
            <a:fillRect/>
          </a:stretch>
        </p:blipFill>
        <p:spPr bwMode="auto">
          <a:xfrm>
            <a:off x="8989454" y="3405189"/>
            <a:ext cx="3202546" cy="345281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anchor="b">
            <a:normAutofit/>
          </a:bodyPr>
          <a:lstStyle/>
          <a:p>
            <a:r>
              <a:rPr lang="en-US" sz="2700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2331791"/>
            <a:ext cx="8989454" cy="37218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/>
              <a:t>This passage from Luke 17 highlights four key teachings: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Offences are inevitable among believers (Luke 17:1)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Severe judgment awaits those who harm the innocent (Luke 17:2)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Daily, unconditional forgiveness is commanded (Luke 17:3–4)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Extraordinary faith and gratitude are essential (Luke 17:11–19)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/>
              <a:t>The study emphasizes a threefold Christian character that every Christian youth should cultivate: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Forgiveness - freely and consistently, knowing offences will come.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Faith - trusting Jesus in all circumstances especially to forgive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Gratitude - maintaining a thankful heart for God’s blessings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Rather than harboring resentment or fear, Christian youths are called to live with grace, courage, and spiritual maturity</a:t>
            </a:r>
          </a:p>
        </p:txBody>
      </p:sp>
      <p:pic>
        <p:nvPicPr>
          <p:cNvPr id="8" name="Picture Placeholder 7" descr="Open book on a table&#10;&#10;AI-generated content may be incorrect.">
            <a:extLst>
              <a:ext uri="{FF2B5EF4-FFF2-40B4-BE49-F238E27FC236}">
                <a16:creationId xmlns:a16="http://schemas.microsoft.com/office/drawing/2014/main" id="{56333651-CC1E-1F09-8808-D107A33CE2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191" r="20838" b="-2"/>
          <a:stretch>
            <a:fillRect/>
          </a:stretch>
        </p:blipFill>
        <p:spPr>
          <a:xfrm>
            <a:off x="8989454" y="3405189"/>
            <a:ext cx="3202546" cy="3452811"/>
          </a:xfrm>
          <a:noFill/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D18E74B-52F9-1FDE-6515-C50BEAE7E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BAABF-2C17-E85E-340B-0BB74836FB6F}"/>
              </a:ext>
            </a:extLst>
          </p:cNvPr>
          <p:cNvSpPr txBox="1"/>
          <p:nvPr/>
        </p:nvSpPr>
        <p:spPr>
          <a:xfrm>
            <a:off x="9559548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s://plainbibleteaching.com/tag/bible-stud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10FED9D-ABCB-ACE2-DAFC-7BEE09D53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4FF58875-ADD2-D491-BFF5-6ED69C1CC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649015"/>
              </p:ext>
            </p:extLst>
          </p:nvPr>
        </p:nvGraphicFramePr>
        <p:xfrm>
          <a:off x="267036" y="1825328"/>
          <a:ext cx="8083943" cy="320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22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6804-787D-C1FE-6E8F-113733D7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 anchor="b">
            <a:normAutofit/>
          </a:bodyPr>
          <a:lstStyle/>
          <a:p>
            <a:r>
              <a:rPr lang="en-CA" dirty="0"/>
              <a:t>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8682-86E9-B20A-743E-94D42E98F03A}"/>
              </a:ext>
            </a:extLst>
          </p:cNvPr>
          <p:cNvSpPr>
            <a:spLocks noGrp="1"/>
          </p:cNvSpPr>
          <p:nvPr>
            <p:ph type="subTitle"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914401" y="3813606"/>
            <a:ext cx="5715000" cy="2234642"/>
          </a:xfrm>
        </p:spPr>
        <p:txBody>
          <a:bodyPr anchor="t"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Divine Charge To Forgive Offenses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Need For Increasing Faith Enjoined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Encouragement To Show Gratitude Always</a:t>
            </a:r>
          </a:p>
        </p:txBody>
      </p:sp>
      <p:sp>
        <p:nvSpPr>
          <p:cNvPr id="9" name="Slide Number Placeholder 3" hidden="1">
            <a:extLst>
              <a:ext uri="{FF2B5EF4-FFF2-40B4-BE49-F238E27FC236}">
                <a16:creationId xmlns:a16="http://schemas.microsoft.com/office/drawing/2014/main" id="{28CBB63F-1C46-D940-6401-8AE48EF237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055" name="Slide Number Placeholder 4" hidden="1">
            <a:extLst>
              <a:ext uri="{FF2B5EF4-FFF2-40B4-BE49-F238E27FC236}">
                <a16:creationId xmlns:a16="http://schemas.microsoft.com/office/drawing/2014/main" id="{36594BC6-04BF-0BC4-14A3-E97457FDFB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72EC5-985B-AC15-D86A-6902ABE3B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B2F8-46B9-1071-DFD6-D24D64AE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DIVINE CHARGE TO FORGIVE OFFENSES</a:t>
            </a:r>
            <a:br>
              <a:rPr lang="en-US" sz="2300" dirty="0"/>
            </a:br>
            <a:r>
              <a:rPr lang="en-US" sz="1800" dirty="0"/>
              <a:t>(Luke 17:1-4; Genesis 50:17; Exodus 32:32; Matthew 6:12,14,15; 2 Chronicles 7:14)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3910-3FA9-11AA-3D0F-75DD4706FB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94" y="2331791"/>
            <a:ext cx="8854226" cy="37218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This teaching on forgiveness is directed specifically at born-again youths, not unbelieving youths. Jesus emphasizes: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Offences are inevitable among believers, but those who cause them especially to young or vulnerable Christians will face severe judgment (Luke 17:1–2)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The term “brother” (Greek: Adelphas) refers to fellow disciples, regardless of gender, highlighting that forgiveness must be practiced among Christian youths (Luke 17:3)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Differences in upbringing and perspectives can lead to misunderstandings, even among Christian youths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A believer who becomes spiritually careless may fall and act harmfully toward others, but deliberate offenders who damage the faith of others are warned of God's judgment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4" name="Picture 2" descr="7 Strategies for Forgiveness">
            <a:extLst>
              <a:ext uri="{FF2B5EF4-FFF2-40B4-BE49-F238E27FC236}">
                <a16:creationId xmlns:a16="http://schemas.microsoft.com/office/drawing/2014/main" id="{A2309F46-F8EE-62E3-5AAB-DF43AF6D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r="19455" b="-2"/>
          <a:stretch>
            <a:fillRect/>
          </a:stretch>
        </p:blipFill>
        <p:spPr bwMode="auto">
          <a:xfrm>
            <a:off x="8989454" y="3405189"/>
            <a:ext cx="3202546" cy="34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90205F3-52A1-FF6A-77A9-289EB6D72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594E-4C93-91D2-A1EE-83EE9686D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1206-84B5-55DB-95F4-9BF0D06C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DIVINE CHARGE TO FORGIVE OFFENSES</a:t>
            </a:r>
            <a:br>
              <a:rPr lang="en-US" sz="2300" dirty="0"/>
            </a:br>
            <a:r>
              <a:rPr lang="en-US" sz="1800" dirty="0"/>
              <a:t>(Luke 17:1-4; Genesis 50:17; Exodus 32:32; Matthew 6:12,14,15; 2 Chronicles 7:14)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9D03-0A96-3A1F-CD34-2D920B6CD5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8107" y="2331791"/>
            <a:ext cx="8731876" cy="37218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Avoid those who sow division and spiritual harm (Romans 16:17), and never become a tool of Satan like Judas, whose betrayal led to destruction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Believers must remember that Jesus died for our offences (Romans 4:25; 5:16), and we are called to extend that grace to one another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i="1" dirty="0">
                <a:solidFill>
                  <a:srgbClr val="C00000"/>
                </a:solidFill>
              </a:rPr>
              <a:t>Forgiveness is not optional – it is a divine command for all who have received grace. True Christian character is shown in how we respond to offences: with love, caution, and unwavering commitment to unity</a:t>
            </a:r>
          </a:p>
        </p:txBody>
      </p:sp>
      <p:pic>
        <p:nvPicPr>
          <p:cNvPr id="4" name="Picture 2" descr="7 Strategies for Forgiveness">
            <a:extLst>
              <a:ext uri="{FF2B5EF4-FFF2-40B4-BE49-F238E27FC236}">
                <a16:creationId xmlns:a16="http://schemas.microsoft.com/office/drawing/2014/main" id="{497E8FDE-ADCE-EA72-0C87-D80B9661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r="19455" b="-2"/>
          <a:stretch>
            <a:fillRect/>
          </a:stretch>
        </p:blipFill>
        <p:spPr bwMode="auto">
          <a:xfrm>
            <a:off x="8989454" y="3405189"/>
            <a:ext cx="3202546" cy="34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E70460E-9BB6-02F8-9FEE-A61A18D4D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31" y="965393"/>
            <a:ext cx="8751193" cy="109162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THE NEED FOR INCREASING FAITH ENJOINED</a:t>
            </a:r>
            <a:br>
              <a:rPr lang="en-US" sz="2300" dirty="0"/>
            </a:br>
            <a:r>
              <a:rPr lang="en-US" sz="1800" dirty="0"/>
              <a:t>(Luke 17:5-10; Acts 13:38,39; Colossians1:14; Hebrews 4:2)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0152" y="2303028"/>
            <a:ext cx="8847786" cy="4144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Jesus taught about habitual forgiveness, His disciples recognized their need for greater faith; not just to understand the teaching, but to live it out (Luke 17:5)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Jesus responded by emphasizing that even small faith, like a mustard seed, can produce powerful results (Luke 17:6; Matthew 17:20).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shows that great acts of forgiveness do not require great fait - just genuine faith</a:t>
            </a:r>
          </a:p>
          <a:p>
            <a:pPr marL="0" indent="0">
              <a:buNone/>
            </a:pPr>
            <a:r>
              <a:rPr lang="en-US" b="1" dirty="0"/>
              <a:t>Key Lessons: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Forgiveness requires faith, especially when it is difficult or repeated offenses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Modern tendencies toward revenge contrast sharply with Jesus’ call to forgive and pray for one’s enemies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True forgiveness begins with salvation - only youths who have received Christ’s redemption (Colossians 1:14) can extend grace to others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3074" name="Picture 2" descr="Mustard seeds on a open Bible page illustrating the verse - if you have  faith as small as a mustard seed- Matthew 17:20 Stock Photo | Adobe Stock">
            <a:extLst>
              <a:ext uri="{FF2B5EF4-FFF2-40B4-BE49-F238E27FC236}">
                <a16:creationId xmlns:a16="http://schemas.microsoft.com/office/drawing/2014/main" id="{632747F0-3F4A-E5A0-2722-3B3B116D0F5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r="31879"/>
          <a:stretch>
            <a:fillRect/>
          </a:stretch>
        </p:blipFill>
        <p:spPr bwMode="auto">
          <a:xfrm>
            <a:off x="8990013" y="965200"/>
            <a:ext cx="3201987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504E-9E63-85C8-7AF2-1D5BE012B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592D-69E9-769D-F5D4-B152CA3F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58" y="965393"/>
            <a:ext cx="8507055" cy="109162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THE NEED FOR INCREASING FAITH ENJOINED</a:t>
            </a:r>
            <a:br>
              <a:rPr lang="en-US" sz="2300" dirty="0"/>
            </a:br>
            <a:r>
              <a:rPr lang="en-US" sz="1800" dirty="0"/>
              <a:t>(Luke 17:5-10; Acts 13:38,39; Colossians1:14; Hebrews 4:2)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153C466-E74D-ADEE-1A5C-94B14FA5D46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0152" y="2303028"/>
            <a:ext cx="8847786" cy="4144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Redemption leads to righteousness, and righteousness enables Christian youths to forgive sincerely (Romans 10:9–13)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Jesus instructs Christian youths to rebuke with love and forgive upon repentance (Luke 17:3)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Forgiveness is not a feeling; it’s a faithful response rooted in salvation and spiritual maturity. Saved youths should reflect Christ’s mercy, praying for their offenders and trusting God to work through even the smallest seed of faith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25A30-0A52-7210-54B8-CA5FE1EDB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3074" name="Picture 2" descr="Mustard seeds on a open Bible page illustrating the verse - if you have  faith as small as a mustard seed- Matthew 17:20 Stock Photo | Adobe Stock">
            <a:extLst>
              <a:ext uri="{FF2B5EF4-FFF2-40B4-BE49-F238E27FC236}">
                <a16:creationId xmlns:a16="http://schemas.microsoft.com/office/drawing/2014/main" id="{50185DB2-9E9A-7550-C3AA-6CC89A65AFE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r="31879"/>
          <a:stretch>
            <a:fillRect/>
          </a:stretch>
        </p:blipFill>
        <p:spPr bwMode="auto">
          <a:xfrm>
            <a:off x="8990013" y="965200"/>
            <a:ext cx="3201987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187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{419F3330-C27B-4BC5-B90B-1BD54112E46A}TF8a9b5915-b8c7-461e-8cdd-693d48b5e32371f7b7e2_win32-4bf0b9a2ea37</Template>
  <TotalTime>6387</TotalTime>
  <Words>1075</Words>
  <Application>Microsoft Office PowerPoint</Application>
  <PresentationFormat>Widescreen</PresentationFormat>
  <Paragraphs>91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Sabon Next LT</vt:lpstr>
      <vt:lpstr>Wingdings</vt:lpstr>
      <vt:lpstr>Custom</vt:lpstr>
      <vt:lpstr>STS Lesson 125 FORGIVENESS, FAITH AND GRATITUDE ENJOINED TEXT: Luke 17:1-19</vt:lpstr>
      <vt:lpstr>MEMORY VERSE: Luke 17:3,4 </vt:lpstr>
      <vt:lpstr>Introduction</vt:lpstr>
      <vt:lpstr>PowerPoint Presentation</vt:lpstr>
      <vt:lpstr>POINTS</vt:lpstr>
      <vt:lpstr>DIVINE CHARGE TO FORGIVE OFFENSES (Luke 17:1-4; Genesis 50:17; Exodus 32:32; Matthew 6:12,14,15; 2 Chronicles 7:14) </vt:lpstr>
      <vt:lpstr>DIVINE CHARGE TO FORGIVE OFFENSES (Luke 17:1-4; Genesis 50:17; Exodus 32:32; Matthew 6:12,14,15; 2 Chronicles 7:14) </vt:lpstr>
      <vt:lpstr>THE NEED FOR INCREASING FAITH ENJOINED (Luke 17:5-10; Acts 13:38,39; Colossians1:14; Hebrews 4:2)</vt:lpstr>
      <vt:lpstr>THE NEED FOR INCREASING FAITH ENJOINED (Luke 17:5-10; Acts 13:38,39; Colossians1:14; Hebrews 4:2)</vt:lpstr>
      <vt:lpstr>ENCOURAGEMENT TO SHOW GRATITUDE ALWAYS (Luke 17:11-19; Leviticus 13:46; Colossians 3:15; Romans 1:21; Psalm 100:4)</vt:lpstr>
      <vt:lpstr>ENCOURAGEMENT TO SHOW GRATITUDE ALWAYS (Luke 17:11-19; Leviticus 13:46; Colossians 3:15; Romans 1:21; Psalm 100:4)</vt:lpstr>
      <vt:lpstr>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Oladipo Olatunbosun</dc:creator>
  <cp:lastModifiedBy>Oladipo Olatunbosun</cp:lastModifiedBy>
  <cp:revision>7</cp:revision>
  <dcterms:created xsi:type="dcterms:W3CDTF">2025-09-13T19:02:20Z</dcterms:created>
  <dcterms:modified xsi:type="dcterms:W3CDTF">2025-09-18T05:30:12Z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