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73" r:id="rId2"/>
    <p:sldId id="287" r:id="rId3"/>
    <p:sldId id="259" r:id="rId4"/>
    <p:sldId id="294" r:id="rId5"/>
    <p:sldId id="261" r:id="rId6"/>
    <p:sldId id="288" r:id="rId7"/>
    <p:sldId id="289" r:id="rId8"/>
    <p:sldId id="284" r:id="rId9"/>
    <p:sldId id="290" r:id="rId10"/>
    <p:sldId id="291" r:id="rId11"/>
    <p:sldId id="292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38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6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CBBAC-A717-40DD-8BA2-7FFE2D73F291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1B0E9C-113B-44CB-9F3A-4EAC6FBAD855}">
      <dgm:prSet/>
      <dgm:spPr/>
      <dgm:t>
        <a:bodyPr/>
        <a:lstStyle/>
        <a:p>
          <a:pPr algn="ctr"/>
          <a:r>
            <a:rPr lang="en-US" b="1" i="1" dirty="0" smtClean="0"/>
            <a:t>When thou art come into the land which the LORD thy God giveth thee, thou shalt not learn to do after the abominations of those nations” (verse 9).</a:t>
          </a:r>
        </a:p>
      </dgm:t>
    </dgm:pt>
    <dgm:pt modelId="{837CBEFC-A154-4830-B10F-E6630E9B3075}" type="parTrans" cxnId="{3C35A264-B2BD-4DC6-BC02-0974FCAC4050}">
      <dgm:prSet/>
      <dgm:spPr/>
      <dgm:t>
        <a:bodyPr/>
        <a:lstStyle/>
        <a:p>
          <a:endParaRPr lang="en-US"/>
        </a:p>
      </dgm:t>
    </dgm:pt>
    <dgm:pt modelId="{16DDF948-1697-44A3-8C3A-9F40D6096C5F}" type="sibTrans" cxnId="{3C35A264-B2BD-4DC6-BC02-0974FCAC4050}">
      <dgm:prSet/>
      <dgm:spPr/>
      <dgm:t>
        <a:bodyPr/>
        <a:lstStyle/>
        <a:p>
          <a:endParaRPr lang="en-US"/>
        </a:p>
      </dgm:t>
    </dgm:pt>
    <dgm:pt modelId="{7A586307-E104-4F22-8455-61A94E1C9993}">
      <dgm:prSet/>
      <dgm:spPr/>
      <dgm:t>
        <a:bodyPr/>
        <a:lstStyle/>
        <a:p>
          <a:pPr algn="ctr"/>
          <a:r>
            <a:rPr lang="en-US" dirty="0" smtClean="0"/>
            <a:t> The children of Israel were charged not to learn the lifestyle and </a:t>
          </a:r>
          <a:r>
            <a:rPr lang="en-US" dirty="0" err="1" smtClean="0"/>
            <a:t>behaviour</a:t>
          </a:r>
          <a:r>
            <a:rPr lang="en-US" dirty="0" smtClean="0"/>
            <a:t> of the heathen nations</a:t>
          </a:r>
          <a:endParaRPr lang="en-US" dirty="0"/>
        </a:p>
      </dgm:t>
    </dgm:pt>
    <dgm:pt modelId="{F1EF9879-4821-41E7-9C25-317F8EF3488A}" type="sibTrans" cxnId="{72BC9D38-4873-40B6-82A9-60E26895DD58}">
      <dgm:prSet/>
      <dgm:spPr/>
      <dgm:t>
        <a:bodyPr/>
        <a:lstStyle/>
        <a:p>
          <a:endParaRPr lang="en-US"/>
        </a:p>
      </dgm:t>
    </dgm:pt>
    <dgm:pt modelId="{DC229020-2C99-4324-9610-97DEE3A8F044}" type="parTrans" cxnId="{72BC9D38-4873-40B6-82A9-60E26895DD58}">
      <dgm:prSet/>
      <dgm:spPr/>
      <dgm:t>
        <a:bodyPr/>
        <a:lstStyle/>
        <a:p>
          <a:endParaRPr lang="en-US"/>
        </a:p>
      </dgm:t>
    </dgm:pt>
    <dgm:pt modelId="{717B88E2-39E2-4765-936F-EF3401D25F89}" type="pres">
      <dgm:prSet presAssocID="{5D8CBBAC-A717-40DD-8BA2-7FFE2D73F2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15B8FBD-CBD4-47DA-9471-3C46DDF29918}" type="pres">
      <dgm:prSet presAssocID="{811B0E9C-113B-44CB-9F3A-4EAC6FBAD855}" presName="hierRoot1" presStyleCnt="0">
        <dgm:presLayoutVars>
          <dgm:hierBranch val="init"/>
        </dgm:presLayoutVars>
      </dgm:prSet>
      <dgm:spPr/>
    </dgm:pt>
    <dgm:pt modelId="{B68FC39E-1C98-4E30-9BDC-4EF25CE04529}" type="pres">
      <dgm:prSet presAssocID="{811B0E9C-113B-44CB-9F3A-4EAC6FBAD855}" presName="rootComposite1" presStyleCnt="0"/>
      <dgm:spPr/>
    </dgm:pt>
    <dgm:pt modelId="{E24C1D14-DC47-4049-8960-19F2EA493E1C}" type="pres">
      <dgm:prSet presAssocID="{811B0E9C-113B-44CB-9F3A-4EAC6FBAD855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2C020D-0C26-4BEA-B8A0-813D6774DB47}" type="pres">
      <dgm:prSet presAssocID="{811B0E9C-113B-44CB-9F3A-4EAC6FBAD85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3C7F496-7EF4-4D99-A4FD-530EE64F831C}" type="pres">
      <dgm:prSet presAssocID="{811B0E9C-113B-44CB-9F3A-4EAC6FBAD855}" presName="hierChild2" presStyleCnt="0"/>
      <dgm:spPr/>
    </dgm:pt>
    <dgm:pt modelId="{F660592C-040B-47A9-9A60-36A7B54F169D}" type="pres">
      <dgm:prSet presAssocID="{811B0E9C-113B-44CB-9F3A-4EAC6FBAD855}" presName="hierChild3" presStyleCnt="0"/>
      <dgm:spPr/>
    </dgm:pt>
    <dgm:pt modelId="{3E674F17-218E-4E1F-AC69-83F6598E93AB}" type="pres">
      <dgm:prSet presAssocID="{7A586307-E104-4F22-8455-61A94E1C9993}" presName="hierRoot1" presStyleCnt="0">
        <dgm:presLayoutVars>
          <dgm:hierBranch val="init"/>
        </dgm:presLayoutVars>
      </dgm:prSet>
      <dgm:spPr/>
    </dgm:pt>
    <dgm:pt modelId="{908AC09B-5245-4A58-9AC2-DB97F9920E70}" type="pres">
      <dgm:prSet presAssocID="{7A586307-E104-4F22-8455-61A94E1C9993}" presName="rootComposite1" presStyleCnt="0"/>
      <dgm:spPr/>
    </dgm:pt>
    <dgm:pt modelId="{F824F111-C7C7-42D5-BF3A-E175E128B2B5}" type="pres">
      <dgm:prSet presAssocID="{7A586307-E104-4F22-8455-61A94E1C9993}" presName="rootText1" presStyleLbl="node0" presStyleIdx="1" presStyleCnt="2" custLinFactNeighborX="2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F50587-78E6-4A9E-974C-6AB03A978473}" type="pres">
      <dgm:prSet presAssocID="{7A586307-E104-4F22-8455-61A94E1C999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079139B-0125-4EFC-BC49-316AF1B78653}" type="pres">
      <dgm:prSet presAssocID="{7A586307-E104-4F22-8455-61A94E1C9993}" presName="hierChild2" presStyleCnt="0"/>
      <dgm:spPr/>
    </dgm:pt>
    <dgm:pt modelId="{B9E2CBFE-A3C1-4F6E-ACCD-A0E90C85E09F}" type="pres">
      <dgm:prSet presAssocID="{7A586307-E104-4F22-8455-61A94E1C9993}" presName="hierChild3" presStyleCnt="0"/>
      <dgm:spPr/>
    </dgm:pt>
  </dgm:ptLst>
  <dgm:cxnLst>
    <dgm:cxn modelId="{288EE65C-C2A2-4810-B743-4F6EC3F7AC0C}" type="presOf" srcId="{7A586307-E104-4F22-8455-61A94E1C9993}" destId="{47F50587-78E6-4A9E-974C-6AB03A978473}" srcOrd="1" destOrd="0" presId="urn:microsoft.com/office/officeart/2009/3/layout/HorizontalOrganizationChart"/>
    <dgm:cxn modelId="{434AF78E-1B42-4A0B-838C-96FA51647E26}" type="presOf" srcId="{7A586307-E104-4F22-8455-61A94E1C9993}" destId="{F824F111-C7C7-42D5-BF3A-E175E128B2B5}" srcOrd="0" destOrd="0" presId="urn:microsoft.com/office/officeart/2009/3/layout/HorizontalOrganizationChart"/>
    <dgm:cxn modelId="{72BC9D38-4873-40B6-82A9-60E26895DD58}" srcId="{5D8CBBAC-A717-40DD-8BA2-7FFE2D73F291}" destId="{7A586307-E104-4F22-8455-61A94E1C9993}" srcOrd="1" destOrd="0" parTransId="{DC229020-2C99-4324-9610-97DEE3A8F044}" sibTransId="{F1EF9879-4821-41E7-9C25-317F8EF3488A}"/>
    <dgm:cxn modelId="{2971BD34-448A-4FC6-86A0-0CC83FFDE0D5}" type="presOf" srcId="{811B0E9C-113B-44CB-9F3A-4EAC6FBAD855}" destId="{E24C1D14-DC47-4049-8960-19F2EA493E1C}" srcOrd="0" destOrd="0" presId="urn:microsoft.com/office/officeart/2009/3/layout/HorizontalOrganizationChart"/>
    <dgm:cxn modelId="{B903D235-AF28-49EE-B2AD-6305666CCF96}" type="presOf" srcId="{5D8CBBAC-A717-40DD-8BA2-7FFE2D73F291}" destId="{717B88E2-39E2-4765-936F-EF3401D25F89}" srcOrd="0" destOrd="0" presId="urn:microsoft.com/office/officeart/2009/3/layout/HorizontalOrganizationChart"/>
    <dgm:cxn modelId="{67A09E58-F1FB-4FE0-87CC-8DEDE9E6567D}" type="presOf" srcId="{811B0E9C-113B-44CB-9F3A-4EAC6FBAD855}" destId="{B72C020D-0C26-4BEA-B8A0-813D6774DB47}" srcOrd="1" destOrd="0" presId="urn:microsoft.com/office/officeart/2009/3/layout/HorizontalOrganizationChart"/>
    <dgm:cxn modelId="{3C35A264-B2BD-4DC6-BC02-0974FCAC4050}" srcId="{5D8CBBAC-A717-40DD-8BA2-7FFE2D73F291}" destId="{811B0E9C-113B-44CB-9F3A-4EAC6FBAD855}" srcOrd="0" destOrd="0" parTransId="{837CBEFC-A154-4830-B10F-E6630E9B3075}" sibTransId="{16DDF948-1697-44A3-8C3A-9F40D6096C5F}"/>
    <dgm:cxn modelId="{4EEEFB98-BDB9-411A-A3D9-3751558BFD9C}" type="presParOf" srcId="{717B88E2-39E2-4765-936F-EF3401D25F89}" destId="{A15B8FBD-CBD4-47DA-9471-3C46DDF29918}" srcOrd="0" destOrd="0" presId="urn:microsoft.com/office/officeart/2009/3/layout/HorizontalOrganizationChart"/>
    <dgm:cxn modelId="{F4C348E5-398F-4BE2-8D36-2D3D6373E791}" type="presParOf" srcId="{A15B8FBD-CBD4-47DA-9471-3C46DDF29918}" destId="{B68FC39E-1C98-4E30-9BDC-4EF25CE04529}" srcOrd="0" destOrd="0" presId="urn:microsoft.com/office/officeart/2009/3/layout/HorizontalOrganizationChart"/>
    <dgm:cxn modelId="{D8769765-74EB-4147-BBE8-306E3EBF1B49}" type="presParOf" srcId="{B68FC39E-1C98-4E30-9BDC-4EF25CE04529}" destId="{E24C1D14-DC47-4049-8960-19F2EA493E1C}" srcOrd="0" destOrd="0" presId="urn:microsoft.com/office/officeart/2009/3/layout/HorizontalOrganizationChart"/>
    <dgm:cxn modelId="{FEC038C5-A7FE-4545-8A5D-835203D4B749}" type="presParOf" srcId="{B68FC39E-1C98-4E30-9BDC-4EF25CE04529}" destId="{B72C020D-0C26-4BEA-B8A0-813D6774DB47}" srcOrd="1" destOrd="0" presId="urn:microsoft.com/office/officeart/2009/3/layout/HorizontalOrganizationChart"/>
    <dgm:cxn modelId="{86058B72-F264-4B0B-B6D4-6EA6609DEF30}" type="presParOf" srcId="{A15B8FBD-CBD4-47DA-9471-3C46DDF29918}" destId="{63C7F496-7EF4-4D99-A4FD-530EE64F831C}" srcOrd="1" destOrd="0" presId="urn:microsoft.com/office/officeart/2009/3/layout/HorizontalOrganizationChart"/>
    <dgm:cxn modelId="{90F43B53-EAEA-4DD3-84C6-9A463D4DC020}" type="presParOf" srcId="{A15B8FBD-CBD4-47DA-9471-3C46DDF29918}" destId="{F660592C-040B-47A9-9A60-36A7B54F169D}" srcOrd="2" destOrd="0" presId="urn:microsoft.com/office/officeart/2009/3/layout/HorizontalOrganizationChart"/>
    <dgm:cxn modelId="{E28B803D-42BA-49A7-BF5C-D82322C2126B}" type="presParOf" srcId="{717B88E2-39E2-4765-936F-EF3401D25F89}" destId="{3E674F17-218E-4E1F-AC69-83F6598E93AB}" srcOrd="1" destOrd="0" presId="urn:microsoft.com/office/officeart/2009/3/layout/HorizontalOrganizationChart"/>
    <dgm:cxn modelId="{387490FE-9A77-4F8F-AD63-74449EF379B0}" type="presParOf" srcId="{3E674F17-218E-4E1F-AC69-83F6598E93AB}" destId="{908AC09B-5245-4A58-9AC2-DB97F9920E70}" srcOrd="0" destOrd="0" presId="urn:microsoft.com/office/officeart/2009/3/layout/HorizontalOrganizationChart"/>
    <dgm:cxn modelId="{B2A0DE20-0B2B-476F-89AB-2BCA4A3A387F}" type="presParOf" srcId="{908AC09B-5245-4A58-9AC2-DB97F9920E70}" destId="{F824F111-C7C7-42D5-BF3A-E175E128B2B5}" srcOrd="0" destOrd="0" presId="urn:microsoft.com/office/officeart/2009/3/layout/HorizontalOrganizationChart"/>
    <dgm:cxn modelId="{EF6D69EC-0DE9-492D-8C57-5076E2794FCE}" type="presParOf" srcId="{908AC09B-5245-4A58-9AC2-DB97F9920E70}" destId="{47F50587-78E6-4A9E-974C-6AB03A978473}" srcOrd="1" destOrd="0" presId="urn:microsoft.com/office/officeart/2009/3/layout/HorizontalOrganizationChart"/>
    <dgm:cxn modelId="{7CC702D6-17A6-455F-B4DA-1673C0C93F37}" type="presParOf" srcId="{3E674F17-218E-4E1F-AC69-83F6598E93AB}" destId="{0079139B-0125-4EFC-BC49-316AF1B78653}" srcOrd="1" destOrd="0" presId="urn:microsoft.com/office/officeart/2009/3/layout/HorizontalOrganizationChart"/>
    <dgm:cxn modelId="{6F9178D9-7765-481F-B16B-F98A82A73A84}" type="presParOf" srcId="{3E674F17-218E-4E1F-AC69-83F6598E93AB}" destId="{B9E2CBFE-A3C1-4F6E-ACCD-A0E90C85E09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C1D14-DC47-4049-8960-19F2EA493E1C}">
      <dsp:nvSpPr>
        <dsp:cNvPr id="0" name=""/>
        <dsp:cNvSpPr/>
      </dsp:nvSpPr>
      <dsp:spPr>
        <a:xfrm>
          <a:off x="690" y="307412"/>
          <a:ext cx="5654634" cy="1724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When thou art come into the land which the LORD thy God giveth thee, thou shalt not learn to do after the abominations of those nations” (verse 9).</a:t>
          </a:r>
        </a:p>
      </dsp:txBody>
      <dsp:txXfrm>
        <a:off x="690" y="307412"/>
        <a:ext cx="5654634" cy="1724663"/>
      </dsp:txXfrm>
    </dsp:sp>
    <dsp:sp modelId="{F824F111-C7C7-42D5-BF3A-E175E128B2B5}">
      <dsp:nvSpPr>
        <dsp:cNvPr id="0" name=""/>
        <dsp:cNvSpPr/>
      </dsp:nvSpPr>
      <dsp:spPr>
        <a:xfrm>
          <a:off x="1380" y="2738905"/>
          <a:ext cx="5654634" cy="1724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 The children of Israel were charged not to learn the lifestyle and </a:t>
          </a:r>
          <a:r>
            <a:rPr lang="en-US" sz="2400" kern="1200" dirty="0" err="1" smtClean="0"/>
            <a:t>behaviour</a:t>
          </a:r>
          <a:r>
            <a:rPr lang="en-US" sz="2400" kern="1200" dirty="0" smtClean="0"/>
            <a:t> of the heathen nations</a:t>
          </a:r>
          <a:endParaRPr lang="en-US" sz="2400" kern="1200" dirty="0"/>
        </a:p>
      </dsp:txBody>
      <dsp:txXfrm>
        <a:off x="1380" y="2738905"/>
        <a:ext cx="5654634" cy="1724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704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7196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4936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171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9581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1338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2493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6302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081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651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013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902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796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604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7804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862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1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picture+of+responsibility&amp;oq=picture+of+respo&amp;aqs=chrome.0.0i512j69i57j0i512l8.22153j0j7&amp;sourceid=chrome&amp;ie=UTF-8" TargetMode="External"/><Relationship Id="rId2" Type="http://schemas.openxmlformats.org/officeDocument/2006/relationships/hyperlink" Target="https://www.google.com/search?q=picture+of+procramation&amp;oq=picture+of+procramation&amp;aqs=chro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picture+of+God%27s+promise&amp;sca_esv=80cf78a8a12ad65b&amp;ei=JCQxafn4MLqx0PEP8orbmAw&amp;ved=2ahUKEwj5moquoaORAxW6GDQIHXLFFsMQ4dUDegQIBRAN&amp;uac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905" y="3429000"/>
            <a:ext cx="11815484" cy="1778620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>
                <a:solidFill>
                  <a:srgbClr val="FF0000"/>
                </a:solidFill>
                <a:highlight>
                  <a:srgbClr val="FFFFFF"/>
                </a:highlight>
                <a:latin typeface="Algerian" panose="04020705040A02060702" pitchFamily="82" charset="0"/>
              </a:rPr>
              <a:t>THE PROMISED</a:t>
            </a:r>
          </a:p>
          <a:p>
            <a:pPr algn="ctr"/>
            <a:r>
              <a:rPr lang="en-CA" sz="4000" b="1" dirty="0">
                <a:solidFill>
                  <a:srgbClr val="FF0000"/>
                </a:solidFill>
                <a:highlight>
                  <a:srgbClr val="FFFFFF"/>
                </a:highlight>
                <a:latin typeface="Algerian" panose="04020705040A02060702" pitchFamily="82" charset="0"/>
              </a:rPr>
              <a:t>PROPHET</a:t>
            </a:r>
            <a:endParaRPr lang="en-US" sz="9600" i="1" dirty="0">
              <a:latin typeface="Bookman Old Style" panose="02050604050505020204" pitchFamily="18" charset="0"/>
              <a:cs typeface="Bookman Old Style" panose="02050604050505020204" pitchFamily="18" charset="0"/>
              <a:sym typeface="+mn-ea"/>
            </a:endParaRPr>
          </a:p>
        </p:txBody>
      </p:sp>
      <p:pic>
        <p:nvPicPr>
          <p:cNvPr id="5" name="Picture 4" descr="Deeper Christian Life Ministry, Ca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94" y="293299"/>
            <a:ext cx="12012706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B6C81C-59BA-F405-8938-D2861A603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750" y="1202110"/>
            <a:ext cx="5572125" cy="5398713"/>
          </a:xfrm>
        </p:spPr>
        <p:txBody>
          <a:bodyPr>
            <a:normAutofit/>
          </a:bodyPr>
          <a:lstStyle/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F36BB46-B7E1-0C1B-BF1C-8BD264FD3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4513" y="217714"/>
            <a:ext cx="6531429" cy="63608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The biblical responsibilities of </a:t>
            </a:r>
            <a:r>
              <a:rPr lang="en-US" sz="2000" b="1" dirty="0" smtClean="0">
                <a:solidFill>
                  <a:srgbClr val="C00000"/>
                </a:solidFill>
              </a:rPr>
              <a:t>God-sent preachers </a:t>
            </a:r>
            <a:r>
              <a:rPr lang="en-US" sz="2000" b="1" dirty="0">
                <a:solidFill>
                  <a:srgbClr val="C00000"/>
                </a:solidFill>
              </a:rPr>
              <a:t>and prophets </a:t>
            </a:r>
            <a:r>
              <a:rPr lang="en-US" sz="2000" b="1" dirty="0" smtClean="0">
                <a:solidFill>
                  <a:srgbClr val="C00000"/>
                </a:solidFill>
              </a:rPr>
              <a:t>include</a:t>
            </a: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preach the word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salvation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(Acts 13:26)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 the whole counsel of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 (Acts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20:20, 21,27);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man of the judgment to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(Colossians 1:28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 the saints (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Ephesians 4:11-13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pray that the word would bear good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fruits (Colossians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4:12)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our duty to hear and obey the word 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God.  There are great consequences, here on earth and in eternity if we refuse</a:t>
            </a:r>
            <a:endParaRPr lang="en-US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71" y="1248229"/>
            <a:ext cx="4368799" cy="490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83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72342"/>
            <a:ext cx="8915400" cy="4038879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1(a): What is an inheritance?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What are the inheritances of believers today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did God promise to send Jesus as 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Messiah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whole world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our text, what were the 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provisions made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God for the priests’ and the Levites' welfare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were the duties of the Priests and 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Levites?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fulfilment of this prophecy, 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should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take the promises of God today?</a:t>
            </a:r>
            <a:endParaRPr lang="en-US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66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>
                <a:hlinkClick r:id="rId2"/>
              </a:rPr>
              <a:t>https://www.google.com/</a:t>
            </a:r>
            <a:r>
              <a:rPr lang="en-US" dirty="0" err="1">
                <a:hlinkClick r:id="rId2"/>
              </a:rPr>
              <a:t>search?q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picture+of+procramation&amp;oq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picture+of+procramation&amp;aqs</a:t>
            </a:r>
            <a:r>
              <a:rPr lang="en-US" dirty="0">
                <a:hlinkClick r:id="rId2"/>
              </a:rPr>
              <a:t>=chrome</a:t>
            </a:r>
            <a:r>
              <a:rPr lang="en-US" dirty="0" smtClean="0"/>
              <a:t>..</a:t>
            </a:r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www.google.com/search?q=picture+of+responsibility&amp;oq=picture+of+respo&amp;aqs=chrome.0.0i512j69i57j0i512l8.22153j0j7&amp;sourceid=chrome&amp;ie=UTF-8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www.google.com/search?q=picture+of+God%27s+promise&amp;sca_esv=80cf78a8a12ad65b&amp;ei=JCQxafn4MLqx0PEP8orbmAw&amp;ved=2ahUKEwj5moquoaORAxW6GDQIHXLFFsMQ4dUDegQIBRAN&amp;uact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0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282700" y="1752601"/>
            <a:ext cx="5582557" cy="377734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  <a:t>Memory Verse</a:t>
            </a: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  <a:t/>
            </a: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  <a:t/>
            </a: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r>
              <a:rPr lang="pt-BR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raise them up a Prophet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among their</a:t>
            </a: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brethren, like unto thee,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will put my words in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mouth; and he shall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 unto them all that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command</a:t>
            </a: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 </a:t>
            </a: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65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</a:t>
            </a:r>
            <a:r>
              <a:rPr lang="en-US" sz="2665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18:18)</a:t>
            </a:r>
            <a:endParaRPr lang="en-US" sz="2665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4AA79D5-AFD5-1840-BD7C-9350185DEDA5}"/>
              </a:ext>
            </a:extLst>
          </p:cNvPr>
          <p:cNvSpPr txBox="1"/>
          <p:nvPr/>
        </p:nvSpPr>
        <p:spPr>
          <a:xfrm>
            <a:off x="449943" y="64161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Calibri"/>
                <a:ea typeface="SimSun"/>
                <a:cs typeface="Times New Roman"/>
              </a:rPr>
              <a:t>Text: Deuteronomy  </a:t>
            </a:r>
            <a:r>
              <a:rPr lang="en-US" sz="2800" b="1" dirty="0">
                <a:solidFill>
                  <a:srgbClr val="C00000"/>
                </a:solidFill>
                <a:latin typeface="Calibri"/>
                <a:ea typeface="SimSun"/>
                <a:cs typeface="Times New Roman"/>
              </a:rPr>
              <a:t>18:1-22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549" y="2108200"/>
            <a:ext cx="4432299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074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001" y="64358"/>
            <a:ext cx="5519838" cy="768286"/>
          </a:xfrm>
        </p:spPr>
        <p:txBody>
          <a:bodyPr>
            <a:noAutofit/>
          </a:bodyPr>
          <a:lstStyle/>
          <a:p>
            <a:pPr algn="l"/>
            <a:r>
              <a:rPr lang="en-US" sz="5400" dirty="0">
                <a:latin typeface="Algerian" panose="04020705040A02060702" charset="0"/>
                <a:cs typeface="Algerian" panose="04020705040A02060702" charset="0"/>
              </a:rPr>
              <a:t>   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03971"/>
            <a:ext cx="6794500" cy="5689671"/>
          </a:xfrm>
        </p:spPr>
        <p:txBody>
          <a:bodyPr>
            <a:noAutofit/>
          </a:bodyPr>
          <a:lstStyle/>
          <a:p>
            <a:pPr marL="0" marR="0" lvl="0" indent="0" algn="just">
              <a:lnSpc>
                <a:spcPct val="115000"/>
              </a:lnSpc>
              <a:buNone/>
            </a:pPr>
            <a:endParaRPr lang="en-US" sz="23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sz="2300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 Moses the leader of the children </a:t>
            </a:r>
            <a:r>
              <a:rPr lang="en-US" sz="2300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of Israel </a:t>
            </a:r>
            <a:r>
              <a:rPr lang="en-US" sz="2300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continued to give instructions and directives to them </a:t>
            </a:r>
            <a:r>
              <a:rPr lang="en-US" sz="2300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 they </a:t>
            </a:r>
            <a:r>
              <a:rPr lang="en-US" sz="2300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 about to enter the Promised Land, the Lord in </a:t>
            </a:r>
            <a:r>
              <a:rPr lang="en-US" sz="2300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His </a:t>
            </a:r>
            <a:r>
              <a:rPr lang="en-US" sz="2300" u="sng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wisdom </a:t>
            </a:r>
            <a:r>
              <a:rPr lang="en-US" sz="2300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made provisions </a:t>
            </a:r>
            <a:r>
              <a:rPr lang="en-US" sz="2300" kern="100" dirty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 the priests and </a:t>
            </a:r>
            <a:r>
              <a:rPr lang="en-US" sz="2300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Levites</a:t>
            </a:r>
            <a:endParaRPr lang="en-US" sz="2300" kern="100" dirty="0">
              <a:solidFill>
                <a:srgbClr val="002060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sz="2300" kern="100" dirty="0" smtClean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Priests </a:t>
            </a:r>
            <a:r>
              <a:rPr lang="en-US" sz="23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 the Levites were His ministers. He </a:t>
            </a:r>
            <a:r>
              <a:rPr lang="en-US" sz="2300" kern="100" dirty="0" smtClean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therefore instructed </a:t>
            </a:r>
            <a:r>
              <a:rPr lang="en-US" sz="23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His people to take care of them because they </a:t>
            </a:r>
            <a:r>
              <a:rPr lang="en-US" sz="2300" kern="100" dirty="0" smtClean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 not </a:t>
            </a:r>
            <a:r>
              <a:rPr lang="en-US" sz="23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 have inheritances among them. 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sz="2300" kern="100" dirty="0" smtClean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23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 my thoughts are not </a:t>
            </a:r>
            <a:r>
              <a:rPr lang="en-US" sz="2300" b="1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your thoughts</a:t>
            </a:r>
            <a:r>
              <a:rPr lang="en-US" sz="23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neither are your ways my ways, </a:t>
            </a:r>
            <a:r>
              <a:rPr lang="en-US" sz="2300" b="1" i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saith</a:t>
            </a:r>
            <a:r>
              <a:rPr lang="en-US" sz="23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LORD</a:t>
            </a:r>
            <a:r>
              <a:rPr lang="en-US" sz="23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(Isaiah 55:8)</a:t>
            </a: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en-US" sz="2300" b="1" i="1" kern="100" dirty="0" smtClean="0">
              <a:solidFill>
                <a:srgbClr val="FF0000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en-US" sz="23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en-US" sz="23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en-US" sz="23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en-US" sz="2300" kern="100" dirty="0" smtClean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en-US" sz="23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en-US" sz="2300" dirty="0">
              <a:latin typeface="Bookman Old Style" panose="02050604050505020204" pitchFamily="18" charset="0"/>
              <a:cs typeface="Bookman Old Style" panose="02050604050505020204" pitchFamily="18" charset="0"/>
              <a:sym typeface="+mn-ea"/>
            </a:endParaRPr>
          </a:p>
          <a:p>
            <a:pPr algn="just"/>
            <a:endParaRPr lang="en-US" sz="23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4078605" y="1004570"/>
            <a:ext cx="3884930" cy="5853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520F211-9D82-8AD4-1837-1A2796337357}"/>
              </a:ext>
            </a:extLst>
          </p:cNvPr>
          <p:cNvSpPr txBox="1"/>
          <p:nvPr/>
        </p:nvSpPr>
        <p:spPr>
          <a:xfrm>
            <a:off x="7797768" y="4470549"/>
            <a:ext cx="36845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 cares about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 of the believer’s life.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Knowledge or education, study or learning new skill, creativity or idea, reading book for inspiration, discover solution or literature, wisdom concept, hand hold open book to discover lightbulb idea.">
            <a:extLst>
              <a:ext uri="{FF2B5EF4-FFF2-40B4-BE49-F238E27FC236}">
                <a16:creationId xmlns="" xmlns:a16="http://schemas.microsoft.com/office/drawing/2014/main" id="{D923B0F2-81F4-4F65-E1B0-AEA536F22D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" t="-2858" r="2184" b="8572"/>
          <a:stretch/>
        </p:blipFill>
        <p:spPr bwMode="auto">
          <a:xfrm>
            <a:off x="7674069" y="1004570"/>
            <a:ext cx="3931920" cy="301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7500" y="914400"/>
            <a:ext cx="5315576" cy="499682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Inheritance as used in the Scripture refers to 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privileges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passed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 to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offspring</a:t>
            </a:r>
          </a:p>
          <a:p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of Israel knew God (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Jehovah) as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inheritance (Jeremiah 10:16; Psalm 16:5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but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our 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new testament saints</a:t>
            </a:r>
          </a:p>
          <a:p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inheritance covers both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spiritual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 of our lives (1 Peter 1:3,4; Romans 8:17).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029" y="1074057"/>
            <a:ext cx="42672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28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156117"/>
            <a:ext cx="12192000" cy="8807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55" dirty="0" smtClean="0">
                <a:latin typeface="Algerian" panose="04020705040A02060702" charset="0"/>
                <a:cs typeface="Algerian" panose="04020705040A02060702" charset="0"/>
              </a:rPr>
              <a:t/>
            </a:r>
            <a:br>
              <a:rPr lang="en-US" sz="3555" dirty="0" smtClean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 smtClean="0">
                <a:latin typeface="Algerian" panose="04020705040A02060702" charset="0"/>
                <a:cs typeface="Algerian" panose="04020705040A02060702" charset="0"/>
              </a:rPr>
              <a:t>POINT 1</a:t>
            </a: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:  PRECEPT FOR THE </a:t>
            </a:r>
            <a:r>
              <a:rPr lang="en-US" sz="3555" dirty="0" smtClean="0">
                <a:latin typeface="Algerian" panose="04020705040A02060702" charset="0"/>
                <a:cs typeface="Algerian" panose="04020705040A02060702" charset="0"/>
              </a:rPr>
              <a:t>PRIESTS</a:t>
            </a: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/>
            </a:r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(Deuteronomy 18:1-5; 10:8,9</a:t>
            </a:r>
            <a:r>
              <a:rPr lang="en-US" sz="2400" b="1" dirty="0">
                <a:solidFill>
                  <a:srgbClr val="C00000"/>
                </a:solidFill>
              </a:rPr>
              <a:t>; Numbers 3:6; 8:6-22; 1 Corinthians 9:9-14; 1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Timothy 5:17,18; Hebrews 5:1-4)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783" y="2052084"/>
            <a:ext cx="5224046" cy="48059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priests and the Levites were called by God to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 in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tabernacle. The Lord was the portion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their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inheritance (verse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surrender our lives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Christ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salvation, we fully belong to Him.</a:t>
            </a:r>
          </a:p>
          <a:p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Lord who called them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adequate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provisions for their welfare. He does not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owe anyone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 deny His servants basic necessities of life (Isaiah</a:t>
            </a: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5B6BF41F-B9C6-2876-57A7-7BEAC03442B0}"/>
              </a:ext>
            </a:extLst>
          </p:cNvPr>
          <p:cNvSpPr txBox="1">
            <a:spLocks/>
          </p:cNvSpPr>
          <p:nvPr/>
        </p:nvSpPr>
        <p:spPr>
          <a:xfrm>
            <a:off x="5341257" y="1799771"/>
            <a:ext cx="6574972" cy="4847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The priests had great </a:t>
            </a:r>
            <a:r>
              <a:rPr lang="en-US" sz="2000" b="1" dirty="0" smtClean="0"/>
              <a:t>responsibilities toward </a:t>
            </a:r>
            <a:r>
              <a:rPr lang="en-US" sz="2000" b="1" dirty="0"/>
              <a:t>God and the </a:t>
            </a:r>
            <a:r>
              <a:rPr lang="en-US" sz="2000" b="1" dirty="0" smtClean="0"/>
              <a:t>people:</a:t>
            </a:r>
            <a:endParaRPr lang="en-US" sz="2000" b="1" dirty="0"/>
          </a:p>
          <a:p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make sacrifices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sins of the people (Hebrews 5:1-4).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pray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needs of the people (2 Chronicles 30:27; </a:t>
            </a: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Hebrews 7:25)</a:t>
            </a:r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bless </a:t>
            </a: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people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name of the Lord (Numbers 6:22-27)</a:t>
            </a:r>
            <a:endParaRPr lang="en-US" sz="23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on a </a:t>
            </a:r>
            <a:r>
              <a:rPr lang="en-US" sz="23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pilgrimage </a:t>
            </a:r>
            <a:r>
              <a:rPr lang="en-US" sz="2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eternity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need the </a:t>
            </a:r>
            <a:r>
              <a:rPr lang="en-US" sz="2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Saviour's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help to make it </a:t>
            </a: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end</a:t>
            </a: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="" xmlns:a16="http://schemas.microsoft.com/office/drawing/2014/main" id="{54D0ABBA-189D-E335-0C26-6999A378D9B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8604412"/>
              </p:ext>
            </p:extLst>
          </p:nvPr>
        </p:nvGraphicFramePr>
        <p:xfrm>
          <a:off x="377370" y="1095828"/>
          <a:ext cx="5656015" cy="4770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0" y="1001486"/>
            <a:ext cx="4646611" cy="49023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Christian youths today, shouldn’t be involved in:</a:t>
            </a:r>
          </a:p>
          <a:p>
            <a:pPr marL="0" indent="0"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orshipping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sacrificing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idols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Exodus 8:26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Committing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immorality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homosexuality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Genesis  39:7-9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Leviticus 18:22,23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Wearing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opposite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gender's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dressing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(Deuteronomy 22:5)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Willfully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choosing a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wrong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(Proverbs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3:32)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elling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(Proverbs 12:22</a:t>
            </a:r>
          </a:p>
        </p:txBody>
      </p:sp>
    </p:spTree>
    <p:extLst>
      <p:ext uri="{BB962C8B-B14F-4D97-AF65-F5344CB8AC3E}">
        <p14:creationId xmlns:p14="http://schemas.microsoft.com/office/powerpoint/2010/main" val="310505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396815"/>
            <a:ext cx="12192000" cy="11214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/>
            </a:r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POINT 2:  THE PROMISE OF </a:t>
            </a:r>
            <a:r>
              <a:rPr lang="en-US" sz="3555" dirty="0" smtClean="0">
                <a:latin typeface="Algerian" panose="04020705040A02060702" charset="0"/>
                <a:cs typeface="Algerian" panose="04020705040A02060702" charset="0"/>
              </a:rPr>
              <a:t>GOD-SENT PROPHET</a:t>
            </a:r>
            <a:r>
              <a:rPr lang="en-US" sz="3555" dirty="0" smtClean="0">
                <a:latin typeface="Algerian" panose="04020705040A02060702" pitchFamily="82" charset="0"/>
                <a:cs typeface="Algerian" panose="04020705040A02060702" charset="0"/>
              </a:rPr>
              <a:t/>
            </a:r>
            <a:br>
              <a:rPr lang="en-US" sz="3555" dirty="0" smtClean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3555" dirty="0" smtClean="0">
                <a:solidFill>
                  <a:srgbClr val="C00000"/>
                </a:solidFill>
                <a:latin typeface="Algerian" panose="04020705040A02060702" pitchFamily="82" charset="0"/>
                <a:cs typeface="Algerian" panose="04020705040A02060702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(</a:t>
            </a:r>
            <a:r>
              <a:rPr lang="en-US" sz="2400" b="1" dirty="0" smtClean="0">
                <a:solidFill>
                  <a:srgbClr val="C00000"/>
                </a:solidFill>
              </a:rPr>
              <a:t>Deuteronomy 18:15-19</a:t>
            </a:r>
            <a:r>
              <a:rPr lang="en-US" sz="2400" b="1" dirty="0">
                <a:solidFill>
                  <a:srgbClr val="C00000"/>
                </a:solidFill>
              </a:rPr>
              <a:t>; Genesis 3:15; Acts 3:22-26; Isaiah 7:14; 9:6;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Matthew 1:21-23; Daniel 9:25; Zechariah 9:9,10; John 1:41;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4:25,26; Isaiah 53:1-12)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1014" y="1901371"/>
            <a:ext cx="6633030" cy="4956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 thy God will raise up unto thee a </a:t>
            </a:r>
            <a:r>
              <a:rPr 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Prophet from </a:t>
            </a:r>
            <a:r>
              <a:rPr lang="en-US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midst of thee, of thy brethren, like unto </a:t>
            </a:r>
            <a:r>
              <a:rPr lang="en-US" sz="23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me;unto</a:t>
            </a:r>
            <a:r>
              <a:rPr 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 ye shall hearken”(Luke 18:4,5</a:t>
            </a:r>
            <a:r>
              <a:rPr lang="en-US" sz="23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en-US" sz="23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a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prophetic pronouncement 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Moses, the servant of God. In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declaration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 was specific and clear about where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Prophet 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come from among the tribes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Israel</a:t>
            </a:r>
          </a:p>
          <a:p>
            <a:endParaRPr lang="en-US" sz="23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promise of God can never fail because He cannot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 (Titus </a:t>
            </a:r>
            <a:r>
              <a:rPr lang="en-US" sz="23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1:2; Hebrews 6:17,18</a:t>
            </a:r>
            <a:endParaRPr lang="en-US" sz="23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86" y="1988456"/>
            <a:ext cx="4412343" cy="4601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1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B6C81C-59BA-F405-8938-D2861A603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750" y="1202110"/>
            <a:ext cx="6115050" cy="539871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promises of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 for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youths include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Salvation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sins, </a:t>
            </a: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sanctification 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</a:t>
            </a: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baptism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(Ezekiel 36:25-27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isdom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(James 1:5),</a:t>
            </a: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Healing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(Jeremiah 33:14,6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(Philippians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4:19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Guidance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(Psalm 48:11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preservation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(Psalm 91:1-16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things 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Philippians 4:13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F36BB46-B7E1-0C1B-BF1C-8BD264FD3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7005" y="1"/>
            <a:ext cx="5572125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 His ministry and office, Jesus Christ has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 titles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our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</a:p>
          <a:p>
            <a:pPr marL="0" indent="0">
              <a:buNone/>
            </a:pP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Advocate with the Father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John 2:1,2)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Beloved Son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(Matthew 3:16,17)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Counsellor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(Isaiah 9:6)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Door and Deliverer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(John 10:7,9)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 with us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(Matthew 1:21-23)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Faithful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(Revelation 19:11)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Great One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(Isaiah 19:20)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High Priest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(Hebrews 3:1)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Invisible One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Timothy 1:17)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 of the whole world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(Acts 17:30,31),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King of kings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Timothy 6:15)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396815"/>
            <a:ext cx="12192000" cy="11214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/>
            </a:r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 err="1">
                <a:latin typeface="Algerian" panose="04020705040A02060702" charset="0"/>
                <a:cs typeface="Algerian" panose="04020705040A02060702" charset="0"/>
              </a:rPr>
              <a:t>POINt</a:t>
            </a: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 3:THE PROCLAMATION FROM GOD-SENT PROPHET</a:t>
            </a:r>
            <a: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  <a:t/>
            </a:r>
            <a:b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3555" dirty="0">
                <a:solidFill>
                  <a:srgbClr val="C00000"/>
                </a:solidFill>
                <a:latin typeface="Algerian" panose="04020705040A02060702" pitchFamily="82" charset="0"/>
                <a:cs typeface="Algerian" panose="04020705040A02060702" charset="0"/>
              </a:rPr>
              <a:t>         </a:t>
            </a:r>
            <a:r>
              <a:rPr lang="en-US" sz="2400" b="1" dirty="0">
                <a:solidFill>
                  <a:srgbClr val="C00000"/>
                </a:solidFill>
              </a:rPr>
              <a:t>(Deuteronomy 18:15,18,19; Acts 3:22-26; Hebrews 1:1,2;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Jeremiah 1:4-10; Micah 3:8; Isaiah 1:18-20,16,17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9700" y="1879601"/>
            <a:ext cx="6756400" cy="497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3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3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raise them up a Prophet from among </a:t>
            </a:r>
            <a:r>
              <a:rPr lang="en-US" sz="23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brethren</a:t>
            </a:r>
            <a:r>
              <a:rPr lang="en-US" sz="23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like unto thee, and will put my words in </a:t>
            </a:r>
            <a:r>
              <a:rPr lang="en-US" sz="23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mouth</a:t>
            </a:r>
            <a:r>
              <a:rPr lang="en-US" sz="23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and he shall speak unto them all that I </a:t>
            </a:r>
            <a:r>
              <a:rPr lang="en-US" sz="23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command </a:t>
            </a:r>
            <a:r>
              <a:rPr lang="en-US" sz="23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him” </a:t>
            </a:r>
            <a:endParaRPr lang="en-US" sz="23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Prophet God promised </a:t>
            </a: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raise </a:t>
            </a: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has great responsibilities to fulfil His </a:t>
            </a:r>
            <a:r>
              <a:rPr lang="en-US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ministry: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will put His words in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mouth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will speak exactly all He would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command Him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speak to the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true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prophets always come with the words of God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calling people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 sins to righteousness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1828800"/>
            <a:ext cx="4542973" cy="489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51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8905</TotalTime>
  <Words>936</Words>
  <Application>Microsoft Office PowerPoint</Application>
  <PresentationFormat>Custom</PresentationFormat>
  <Paragraphs>119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PowerPoint Presentation</vt:lpstr>
      <vt:lpstr>Memory Verse   “I will raise them up a Prophet from among their brethren, like unto thee, and will put my words in his mouth; and he shall speak unto them all that I shall command him ” (Deu 18:18)</vt:lpstr>
      <vt:lpstr>    INTRODUCTION</vt:lpstr>
      <vt:lpstr>PowerPoint Presentation</vt:lpstr>
      <vt:lpstr> POINT 1:  PRECEPT FOR THE PRIESTS (Deuteronomy 18:1-5; 10:8,9; Numbers 3:6; 8:6-22; 1 Corinthians 9:9-14; 1 Timothy 5:17,18; Hebrews 5:1-4)</vt:lpstr>
      <vt:lpstr>.</vt:lpstr>
      <vt:lpstr> POINT 2:  THE PROMISE OF GOD-SENT PROPHET  (Deuteronomy 18:15-19; Genesis 3:15; Acts 3:22-26; Isaiah 7:14; 9:6; Matthew 1:21-23; Daniel 9:25; Zechariah 9:9,10; John 1:41; 4:25,26; Isaiah 53:1-12)</vt:lpstr>
      <vt:lpstr>PowerPoint Presentation</vt:lpstr>
      <vt:lpstr> POINt 3:THE PROCLAMATION FROM GOD-SENT PROPHET          (Deuteronomy 18:15,18,19; Acts 3:22-26; Hebrews 1:1,2; Jeremiah 1:4-10; Micah 3:8; Isaiah 1:18-20,16,17</vt:lpstr>
      <vt:lpstr>PowerPoint Presentation</vt:lpstr>
      <vt:lpstr>QUESTIONS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DESTRUCTION OF SODOM AND  GOMORRAH   TEXT: Genesis 18:1-33;19:1-38   MEMORY VERSE: “For we will destroy this place, because the cry of them is waxen great before the face of the LORD; and the LORD hath sent us to  destroy it” (Genesis 19:13).</dc:title>
  <dc:creator>Femi-Oloye, Oluwabunmi Peace</dc:creator>
  <cp:lastModifiedBy>HP</cp:lastModifiedBy>
  <cp:revision>125</cp:revision>
  <dcterms:created xsi:type="dcterms:W3CDTF">2023-04-17T23:56:00Z</dcterms:created>
  <dcterms:modified xsi:type="dcterms:W3CDTF">2025-12-05T03:08:09Z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293698FDC6F546DDA831085DFE57C91C</vt:lpwstr>
  </property>
  <property fmtid="{D5CDD505-2E9C-101B-9397-08002B2CF9AE}" pid="3" name="KSOProductBuildVer">
    <vt:lpwstr>1033-12.2.0.13266</vt:lpwstr>
  </property>
</Properties>
</file>