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8"/>
  </p:notesMasterIdLst>
  <p:handoutMasterIdLst>
    <p:handoutMasterId r:id="rId19"/>
  </p:handoutMasterIdLst>
  <p:sldIdLst>
    <p:sldId id="323" r:id="rId5"/>
    <p:sldId id="282" r:id="rId6"/>
    <p:sldId id="326" r:id="rId7"/>
    <p:sldId id="327" r:id="rId8"/>
    <p:sldId id="281" r:id="rId9"/>
    <p:sldId id="331" r:id="rId10"/>
    <p:sldId id="330" r:id="rId11"/>
    <p:sldId id="337" r:id="rId12"/>
    <p:sldId id="332" r:id="rId13"/>
    <p:sldId id="334" r:id="rId14"/>
    <p:sldId id="336" r:id="rId15"/>
    <p:sldId id="335" r:id="rId16"/>
    <p:sldId id="297" r:id="rId17"/>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388" autoAdjust="0"/>
  </p:normalViewPr>
  <p:slideViewPr>
    <p:cSldViewPr snapToGrid="0" snapToObjects="1">
      <p:cViewPr varScale="1">
        <p:scale>
          <a:sx n="57" d="100"/>
          <a:sy n="57" d="100"/>
        </p:scale>
        <p:origin x="948" y="36"/>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2025</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019397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A24CE-AE35-469E-2CC3-E6ADFD5DCD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DDF7C6-E7B2-AF3E-9156-CD17FA22E695}"/>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A799FA00-0F75-470C-834D-AD9E7A4235D9}"/>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429420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BD33E-313D-8D5D-D1C9-B4F3237A79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017AAC-E2CD-3D5B-32A1-DDE4E91197FC}"/>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095EC5BF-4709-9C52-3198-E2230F890999}"/>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824489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3130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1BE6B-16BD-9B03-AA35-540C9E442C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B91280-9391-8880-1A65-43D1C97CC9BB}"/>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251E49D9-9C7F-8D67-9902-8C19F945394A}"/>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7432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199CB-E464-A1F0-5EB4-90123921EE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477E2-18C9-6C5A-5454-705DC8E3A17F}"/>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2013EB6E-E5C7-7A37-3633-25E05833BAEF}"/>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235916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6865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2D2CF-BB2E-9C42-1FA8-F6CE05EF63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A1D20B-A961-8FFD-7244-A8A6530D0B34}"/>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132604F2-C0A8-2AFF-7839-04D2782748EA}"/>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541764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8F247-EBA8-E028-C28B-00832386B4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E4EC08-330F-4669-02E1-E5FD4028619E}"/>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1AA054AC-1D26-38CE-69B6-DDFA017AA358}"/>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404560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E84F5-2448-375B-A32A-6AB4F35C29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3E4DAF-1844-1E46-92D6-E628255B9FE7}"/>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9F4E39A1-2DFD-90C8-0338-5F9D2FF47459}"/>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274461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1CA0C-FA48-981C-95D8-CE2887753B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8AB3A3-5E1E-19F6-11CF-A337CDA83349}"/>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08DD0479-293F-9565-3B83-28B4AD182B0C}"/>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801414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40825-046E-F416-0D06-05845D4010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0836C1-0E29-A547-F365-B0743420ACEB}"/>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BD1E90D5-31E8-8DEC-58C8-69FD942CCF11}"/>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294058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D9F91-C3B7-54F1-9613-F2B09791BE98}"/>
              </a:ext>
            </a:extLst>
          </p:cNvPr>
          <p:cNvSpPr>
            <a:spLocks noGrp="1"/>
          </p:cNvSpPr>
          <p:nvPr>
            <p:ph type="title"/>
          </p:nvPr>
        </p:nvSpPr>
        <p:spPr>
          <a:xfrm>
            <a:off x="4378868" y="1670538"/>
            <a:ext cx="7664449" cy="4185139"/>
          </a:xfrm>
        </p:spPr>
        <p:txBody>
          <a:bodyPr anchor="ctr">
            <a:normAutofit/>
          </a:bodyPr>
          <a:lstStyle/>
          <a:p>
            <a:pPr algn="ctr"/>
            <a:r>
              <a:rPr lang="en-US" dirty="0"/>
              <a:t>YOUTH Search the scriptures</a:t>
            </a:r>
            <a:br>
              <a:rPr lang="en-US" dirty="0"/>
            </a:br>
            <a:r>
              <a:rPr lang="en-US" dirty="0"/>
              <a:t> </a:t>
            </a:r>
            <a:br>
              <a:rPr lang="en-US" dirty="0"/>
            </a:br>
            <a:r>
              <a:rPr lang="en-US" sz="2400" dirty="0"/>
              <a:t>lesson 120</a:t>
            </a:r>
            <a:br>
              <a:rPr lang="en-US" sz="2400" dirty="0"/>
            </a:br>
            <a:br>
              <a:rPr lang="en-US" dirty="0"/>
            </a:br>
            <a:r>
              <a:rPr lang="en-US" dirty="0"/>
              <a:t>DEFEAT OF THE MIDIANITES AND DEATH OF BALAAM</a:t>
            </a:r>
          </a:p>
        </p:txBody>
      </p:sp>
      <p:pic>
        <p:nvPicPr>
          <p:cNvPr id="1026" name="Picture 2" descr="Destruction of MIDIAN | Numbers 31; Balaam's donkey; Vengeance on the  Midianites and Moabites">
            <a:extLst>
              <a:ext uri="{FF2B5EF4-FFF2-40B4-BE49-F238E27FC236}">
                <a16:creationId xmlns:a16="http://schemas.microsoft.com/office/drawing/2014/main" id="{AD661FE4-BDDC-8C88-84EE-FD6A4278C1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542" r="24415" b="1"/>
          <a:stretch>
            <a:fillRect/>
          </a:stretch>
        </p:blipFill>
        <p:spPr bwMode="auto">
          <a:xfrm>
            <a:off x="443345" y="10"/>
            <a:ext cx="3638001" cy="6359515"/>
          </a:xfrm>
          <a:prstGeom prst="rect">
            <a:avLst/>
          </a:prstGeom>
          <a:solidFill>
            <a:srgbClr val="FFFFFF"/>
          </a:solidFill>
        </p:spPr>
      </p:pic>
      <p:sp>
        <p:nvSpPr>
          <p:cNvPr id="5" name="Slide Number Placeholder 4" hidden="1">
            <a:extLst>
              <a:ext uri="{FF2B5EF4-FFF2-40B4-BE49-F238E27FC236}">
                <a16:creationId xmlns:a16="http://schemas.microsoft.com/office/drawing/2014/main" id="{ECAA7D10-C4AF-69A7-1B35-14AC58E8709F}"/>
              </a:ext>
            </a:extLst>
          </p:cNvPr>
          <p:cNvSpPr>
            <a:spLocks noGrp="1"/>
          </p:cNvSpPr>
          <p:nvPr>
            <p:ph type="sldNum" sz="quarter" idx="4294967295"/>
          </p:nvPr>
        </p:nvSpPr>
        <p:spPr>
          <a:xfrm>
            <a:off x="10438475" y="457199"/>
            <a:ext cx="987552" cy="471489"/>
          </a:xfrm>
        </p:spPr>
        <p:txBody>
          <a:bodyPr/>
          <a:lstStyle/>
          <a:p>
            <a:pPr>
              <a:spcAft>
                <a:spcPts val="600"/>
              </a:spcAft>
            </a:pPr>
            <a:fld id="{48F63A3B-78C7-47BE-AE5E-E10140E04643}" type="slidenum">
              <a:rPr lang="en-US" smtClean="0"/>
              <a:pPr>
                <a:spcAft>
                  <a:spcPts val="600"/>
                </a:spcAft>
              </a:pPr>
              <a:t>1</a:t>
            </a:fld>
            <a:endParaRPr lang="en-US"/>
          </a:p>
        </p:txBody>
      </p:sp>
      <p:pic>
        <p:nvPicPr>
          <p:cNvPr id="7" name="Picture 6" descr="Deeper Christian Life Ministry, Canada">
            <a:extLst>
              <a:ext uri="{FF2B5EF4-FFF2-40B4-BE49-F238E27FC236}">
                <a16:creationId xmlns:a16="http://schemas.microsoft.com/office/drawing/2014/main" id="{C093E905-986A-2077-0FF8-CBA641D6CB3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5823" y="58594"/>
            <a:ext cx="11897494" cy="1234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198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18FA7-3D1F-8FA6-E066-1714B7F2CB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C6644C-74AB-DBA3-157D-004B8B9C53FE}"/>
              </a:ext>
            </a:extLst>
          </p:cNvPr>
          <p:cNvSpPr>
            <a:spLocks noGrp="1"/>
          </p:cNvSpPr>
          <p:nvPr>
            <p:ph type="title"/>
          </p:nvPr>
        </p:nvSpPr>
        <p:spPr>
          <a:xfrm>
            <a:off x="2946212" y="188713"/>
            <a:ext cx="7965461" cy="994164"/>
          </a:xfrm>
        </p:spPr>
        <p:txBody>
          <a:bodyPr/>
          <a:lstStyle/>
          <a:p>
            <a:r>
              <a:rPr lang="en-US" dirty="0"/>
              <a:t>3. DIVINE CHARGE FOR THE DISTRIBUTION OF THE SPOILS</a:t>
            </a:r>
          </a:p>
        </p:txBody>
      </p:sp>
      <p:sp>
        <p:nvSpPr>
          <p:cNvPr id="3" name="Content Placeholder 2">
            <a:extLst>
              <a:ext uri="{FF2B5EF4-FFF2-40B4-BE49-F238E27FC236}">
                <a16:creationId xmlns:a16="http://schemas.microsoft.com/office/drawing/2014/main" id="{6FA0CE37-BE56-4A76-2A9E-BD91E670AC4E}"/>
              </a:ext>
            </a:extLst>
          </p:cNvPr>
          <p:cNvSpPr>
            <a:spLocks noGrp="1"/>
          </p:cNvSpPr>
          <p:nvPr>
            <p:ph sz="half" idx="2"/>
          </p:nvPr>
        </p:nvSpPr>
        <p:spPr>
          <a:xfrm>
            <a:off x="3268678" y="1129701"/>
            <a:ext cx="8447072" cy="768783"/>
          </a:xfrm>
        </p:spPr>
        <p:txBody>
          <a:bodyPr>
            <a:noAutofit/>
          </a:bodyPr>
          <a:lstStyle/>
          <a:p>
            <a:pPr marL="0" indent="0">
              <a:buNone/>
            </a:pPr>
            <a:r>
              <a:rPr lang="en-US" sz="2200" b="1" i="1" dirty="0"/>
              <a:t>Numbers 31:25-54; 1 Samuel 30:18-31; Ephesians 4:7,8; Psalm 96:6-9; 2 Chronicles 20:1-30; Acts 4:23-31; Hebrews 13:15</a:t>
            </a:r>
            <a:endParaRPr lang="en-US" sz="2200" b="1" dirty="0"/>
          </a:p>
        </p:txBody>
      </p:sp>
      <p:sp>
        <p:nvSpPr>
          <p:cNvPr id="23" name="Slide Number Placeholder 22">
            <a:extLst>
              <a:ext uri="{FF2B5EF4-FFF2-40B4-BE49-F238E27FC236}">
                <a16:creationId xmlns:a16="http://schemas.microsoft.com/office/drawing/2014/main" id="{A4419B02-0926-BADD-9F72-B55160955A28}"/>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10</a:t>
            </a:fld>
            <a:endParaRPr lang="en-US" dirty="0"/>
          </a:p>
        </p:txBody>
      </p:sp>
      <p:sp>
        <p:nvSpPr>
          <p:cNvPr id="4" name="Content Placeholder 2">
            <a:extLst>
              <a:ext uri="{FF2B5EF4-FFF2-40B4-BE49-F238E27FC236}">
                <a16:creationId xmlns:a16="http://schemas.microsoft.com/office/drawing/2014/main" id="{FF952665-A5CB-1E89-D1CC-FA917F34B434}"/>
              </a:ext>
            </a:extLst>
          </p:cNvPr>
          <p:cNvSpPr txBox="1">
            <a:spLocks/>
          </p:cNvSpPr>
          <p:nvPr/>
        </p:nvSpPr>
        <p:spPr>
          <a:xfrm>
            <a:off x="2569978" y="1898484"/>
            <a:ext cx="9502960" cy="4959515"/>
          </a:xfrm>
          <a:prstGeom prst="rect">
            <a:avLst/>
          </a:prstGeom>
        </p:spPr>
        <p:txBody>
          <a:bodyPr vert="horz" lIns="91440" tIns="0" rIns="91440" bIns="0" rtlCol="0">
            <a:noAutofit/>
          </a:bodyPr>
          <a:lstStyle>
            <a:lvl1pPr marL="347472"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1pPr>
            <a:lvl2pPr marL="6858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2pPr>
            <a:lvl3pPr marL="11430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3pPr>
            <a:lvl4pPr marL="16002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800" dirty="0"/>
              <a:t>As the Lord’s commission neared completion, He instructed Moses to count and divide the spoils of war into two parts: one for the warriors and the other for the rest of Israel. From each group’s share, offerings were to be given, from the warriors to Eleazar the priest and from the congregation to the Levites who served in the tabernacle </a:t>
            </a:r>
            <a:r>
              <a:rPr lang="en-US" sz="2800" b="1" dirty="0"/>
              <a:t>(</a:t>
            </a:r>
            <a:r>
              <a:rPr lang="en-US" sz="2800" b="1" i="1" dirty="0"/>
              <a:t>Numbers 31:30,47</a:t>
            </a:r>
            <a:r>
              <a:rPr lang="en-US" sz="2800" dirty="0"/>
              <a:t>). Moses obeyed exactly as commanded. In response to God’s goodness and protection, the officers voluntarily offered from their own gains in gratitude, and their gifts were preserved in the tabernacle as a memorial before the Lord (</a:t>
            </a:r>
            <a:r>
              <a:rPr lang="en-US" sz="2800" b="1" i="1" dirty="0"/>
              <a:t>Numbers 31:50-52; Malachi 3:16</a:t>
            </a:r>
            <a:r>
              <a:rPr lang="en-US" sz="2800" dirty="0"/>
              <a:t>).</a:t>
            </a:r>
          </a:p>
        </p:txBody>
      </p:sp>
    </p:spTree>
    <p:extLst>
      <p:ext uri="{BB962C8B-B14F-4D97-AF65-F5344CB8AC3E}">
        <p14:creationId xmlns:p14="http://schemas.microsoft.com/office/powerpoint/2010/main" val="3479447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46FF8-1EE4-598C-15FD-924E166F761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87EA187-78FC-263A-25C5-AC716BFB6F4A}"/>
              </a:ext>
            </a:extLst>
          </p:cNvPr>
          <p:cNvSpPr>
            <a:spLocks noGrp="1"/>
          </p:cNvSpPr>
          <p:nvPr>
            <p:ph type="title"/>
          </p:nvPr>
        </p:nvSpPr>
        <p:spPr>
          <a:xfrm>
            <a:off x="5117123" y="158262"/>
            <a:ext cx="6308904" cy="5642465"/>
          </a:xfrm>
        </p:spPr>
        <p:txBody>
          <a:bodyPr anchor="ctr">
            <a:normAutofit/>
          </a:bodyPr>
          <a:lstStyle/>
          <a:p>
            <a:pPr>
              <a:lnSpc>
                <a:spcPct val="90000"/>
              </a:lnSpc>
            </a:pPr>
            <a:r>
              <a:rPr lang="en-US" sz="1700" b="1" dirty="0"/>
              <a:t>Lessons from this distribution:</a:t>
            </a:r>
            <a:br>
              <a:rPr lang="en-US" sz="1700" b="1" dirty="0"/>
            </a:br>
            <a:endParaRPr lang="en-US" sz="1700" dirty="0"/>
          </a:p>
          <a:p>
            <a:pPr marL="457200" lvl="0" indent="-457200">
              <a:lnSpc>
                <a:spcPct val="90000"/>
              </a:lnSpc>
              <a:buFont typeface="+mj-lt"/>
              <a:buAutoNum type="arabicPeriod"/>
            </a:pPr>
            <a:r>
              <a:rPr lang="en-US" sz="1700" dirty="0"/>
              <a:t>Everyone should give to the Lord (</a:t>
            </a:r>
            <a:r>
              <a:rPr lang="en-US" sz="1700" i="1" dirty="0"/>
              <a:t>Exodus 23:15; 34:20; Deuteronomy 16:16</a:t>
            </a:r>
            <a:r>
              <a:rPr lang="en-US" sz="1700" dirty="0"/>
              <a:t>).</a:t>
            </a:r>
          </a:p>
          <a:p>
            <a:pPr marL="457200" lvl="0" indent="-457200">
              <a:lnSpc>
                <a:spcPct val="90000"/>
              </a:lnSpc>
              <a:buFont typeface="+mj-lt"/>
              <a:buAutoNum type="arabicPeriod"/>
            </a:pPr>
            <a:endParaRPr lang="en-US" sz="1700" dirty="0"/>
          </a:p>
          <a:p>
            <a:pPr marL="457200" lvl="0" indent="-457200">
              <a:lnSpc>
                <a:spcPct val="90000"/>
              </a:lnSpc>
              <a:buFont typeface="+mj-lt"/>
              <a:buAutoNum type="arabicPeriod"/>
            </a:pPr>
            <a:r>
              <a:rPr lang="en-US" sz="1700" dirty="0"/>
              <a:t>Everyone is qualified to share in the blessings of the Lord (</a:t>
            </a:r>
            <a:r>
              <a:rPr lang="en-US" sz="1700" i="1" dirty="0"/>
              <a:t>Ephesians 4:7,8</a:t>
            </a:r>
            <a:r>
              <a:rPr lang="en-US" sz="1700" dirty="0"/>
              <a:t>).</a:t>
            </a:r>
          </a:p>
          <a:p>
            <a:pPr marL="457200" lvl="0" indent="-457200">
              <a:lnSpc>
                <a:spcPct val="90000"/>
              </a:lnSpc>
              <a:buFont typeface="+mj-lt"/>
              <a:buAutoNum type="arabicPeriod"/>
            </a:pPr>
            <a:endParaRPr lang="en-US" sz="1700" dirty="0"/>
          </a:p>
          <a:p>
            <a:pPr marL="457200" lvl="0" indent="-457200">
              <a:lnSpc>
                <a:spcPct val="90000"/>
              </a:lnSpc>
              <a:buFont typeface="+mj-lt"/>
              <a:buAutoNum type="arabicPeriod"/>
            </a:pPr>
            <a:r>
              <a:rPr lang="en-US" sz="1700" dirty="0"/>
              <a:t>Giving should be done willingly and cheerfully (</a:t>
            </a:r>
            <a:r>
              <a:rPr lang="en-US" sz="1700" i="1" dirty="0"/>
              <a:t>2 Corinthians 9:6,7</a:t>
            </a:r>
            <a:r>
              <a:rPr lang="en-US" sz="1700" dirty="0"/>
              <a:t>).</a:t>
            </a:r>
          </a:p>
          <a:p>
            <a:pPr marL="457200" lvl="0" indent="-457200">
              <a:lnSpc>
                <a:spcPct val="90000"/>
              </a:lnSpc>
              <a:buFont typeface="+mj-lt"/>
              <a:buAutoNum type="arabicPeriod"/>
            </a:pPr>
            <a:endParaRPr lang="en-US" sz="1700" dirty="0"/>
          </a:p>
          <a:p>
            <a:pPr marL="457200" lvl="0" indent="-457200">
              <a:lnSpc>
                <a:spcPct val="90000"/>
              </a:lnSpc>
              <a:buFont typeface="+mj-lt"/>
              <a:buAutoNum type="arabicPeriod"/>
            </a:pPr>
            <a:r>
              <a:rPr lang="en-US" sz="1700" dirty="0"/>
              <a:t>Through this process, God meets the needs of His ministers (</a:t>
            </a:r>
            <a:r>
              <a:rPr lang="en-US" sz="1700" i="1" dirty="0"/>
              <a:t>Numbers 31:29,30</a:t>
            </a:r>
            <a:r>
              <a:rPr lang="en-US" sz="1700" dirty="0"/>
              <a:t>).</a:t>
            </a:r>
          </a:p>
          <a:p>
            <a:pPr marL="457200" lvl="0" indent="-457200">
              <a:lnSpc>
                <a:spcPct val="90000"/>
              </a:lnSpc>
              <a:buFont typeface="+mj-lt"/>
              <a:buAutoNum type="arabicPeriod"/>
            </a:pPr>
            <a:endParaRPr lang="en-US" sz="1700" dirty="0"/>
          </a:p>
          <a:p>
            <a:pPr marL="457200" indent="-457200">
              <a:lnSpc>
                <a:spcPct val="90000"/>
              </a:lnSpc>
              <a:buFont typeface="+mj-lt"/>
              <a:buAutoNum type="arabicPeriod"/>
            </a:pPr>
            <a:r>
              <a:rPr lang="en-US" sz="1700" dirty="0"/>
              <a:t>We should be obedient to the command of the Lord (</a:t>
            </a:r>
            <a:r>
              <a:rPr lang="en-US" sz="1700" i="1" dirty="0"/>
              <a:t>Malachi 3:10; 1 Corinthians 16:2</a:t>
            </a:r>
            <a:r>
              <a:rPr lang="en-US" sz="1700" dirty="0"/>
              <a:t>).</a:t>
            </a:r>
          </a:p>
        </p:txBody>
      </p:sp>
      <p:pic>
        <p:nvPicPr>
          <p:cNvPr id="4098" name="Picture 2" descr="Give Thanks To The Lord Coloring Page – Children's Ministry Deals">
            <a:extLst>
              <a:ext uri="{FF2B5EF4-FFF2-40B4-BE49-F238E27FC236}">
                <a16:creationId xmlns:a16="http://schemas.microsoft.com/office/drawing/2014/main" id="{72B94AD2-46B7-8717-A4B0-194C7FFADDF8}"/>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5466" r="546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694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BA447-2DD0-2C54-AB4A-B12F25C241B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43C56CE-7DE1-D8C4-C527-56720272BE2C}"/>
              </a:ext>
            </a:extLst>
          </p:cNvPr>
          <p:cNvSpPr>
            <a:spLocks noGrp="1"/>
          </p:cNvSpPr>
          <p:nvPr>
            <p:ph type="title"/>
          </p:nvPr>
        </p:nvSpPr>
        <p:spPr>
          <a:xfrm>
            <a:off x="5702441" y="1061623"/>
            <a:ext cx="5723586" cy="4739104"/>
          </a:xfrm>
        </p:spPr>
        <p:txBody>
          <a:bodyPr anchor="ctr">
            <a:normAutofit/>
          </a:bodyPr>
          <a:lstStyle/>
          <a:p>
            <a:pPr>
              <a:lnSpc>
                <a:spcPct val="90000"/>
              </a:lnSpc>
            </a:pPr>
            <a:r>
              <a:rPr lang="en-US" sz="1700" b="1"/>
              <a:t>Questions:</a:t>
            </a:r>
          </a:p>
          <a:p>
            <a:pPr>
              <a:lnSpc>
                <a:spcPct val="90000"/>
              </a:lnSpc>
            </a:pPr>
            <a:endParaRPr lang="en-US" sz="1700"/>
          </a:p>
          <a:p>
            <a:pPr marL="457200" indent="-457200">
              <a:lnSpc>
                <a:spcPct val="90000"/>
              </a:lnSpc>
              <a:buFont typeface="+mj-lt"/>
              <a:buAutoNum type="arabicPeriod"/>
            </a:pPr>
            <a:r>
              <a:rPr lang="en-US" sz="1700"/>
              <a:t>Does God allow Christian youths to retaliate when offended?</a:t>
            </a:r>
          </a:p>
          <a:p>
            <a:pPr marL="457200" indent="-457200">
              <a:lnSpc>
                <a:spcPct val="90000"/>
              </a:lnSpc>
              <a:buFont typeface="+mj-lt"/>
              <a:buAutoNum type="arabicPeriod"/>
            </a:pPr>
            <a:endParaRPr lang="en-US" sz="1700"/>
          </a:p>
          <a:p>
            <a:pPr marL="457200" indent="-457200">
              <a:lnSpc>
                <a:spcPct val="90000"/>
              </a:lnSpc>
              <a:buFont typeface="+mj-lt"/>
              <a:buAutoNum type="arabicPeriod"/>
            </a:pPr>
            <a:r>
              <a:rPr lang="en-US" sz="1700"/>
              <a:t>What are the reasons for the dreadful destruction of Midian?</a:t>
            </a:r>
          </a:p>
          <a:p>
            <a:pPr marL="457200" indent="-457200">
              <a:lnSpc>
                <a:spcPct val="90000"/>
              </a:lnSpc>
              <a:buFont typeface="+mj-lt"/>
              <a:buAutoNum type="arabicPeriod"/>
            </a:pPr>
            <a:endParaRPr lang="en-US" sz="1700"/>
          </a:p>
          <a:p>
            <a:pPr marL="457200" indent="-457200">
              <a:lnSpc>
                <a:spcPct val="90000"/>
              </a:lnSpc>
              <a:buFont typeface="+mj-lt"/>
              <a:buAutoNum type="arabicPeriod"/>
            </a:pPr>
            <a:r>
              <a:rPr lang="en-US" sz="1700"/>
              <a:t>What can you learn from God’s vengeance against Midian?</a:t>
            </a:r>
          </a:p>
          <a:p>
            <a:pPr marL="457200" indent="-457200">
              <a:lnSpc>
                <a:spcPct val="90000"/>
              </a:lnSpc>
              <a:buFont typeface="+mj-lt"/>
              <a:buAutoNum type="arabicPeriod"/>
            </a:pPr>
            <a:endParaRPr lang="en-US" sz="1700"/>
          </a:p>
          <a:p>
            <a:pPr marL="457200" indent="-457200">
              <a:lnSpc>
                <a:spcPct val="90000"/>
              </a:lnSpc>
              <a:buFont typeface="+mj-lt"/>
              <a:buAutoNum type="arabicPeriod"/>
            </a:pPr>
            <a:r>
              <a:rPr lang="en-US" sz="1700"/>
              <a:t>What can we learn from the death of Balaam? </a:t>
            </a:r>
          </a:p>
          <a:p>
            <a:pPr marL="457200" indent="-457200">
              <a:lnSpc>
                <a:spcPct val="90000"/>
              </a:lnSpc>
              <a:buFont typeface="+mj-lt"/>
              <a:buAutoNum type="arabicPeriod"/>
            </a:pPr>
            <a:endParaRPr lang="en-US" sz="1700"/>
          </a:p>
          <a:p>
            <a:pPr marL="457200" indent="-457200">
              <a:lnSpc>
                <a:spcPct val="90000"/>
              </a:lnSpc>
              <a:buFont typeface="+mj-lt"/>
              <a:buAutoNum type="arabicPeriod"/>
            </a:pPr>
            <a:r>
              <a:rPr lang="en-US" sz="1700"/>
              <a:t>What experiences can produce righteousness and holiness in our lives?</a:t>
            </a:r>
          </a:p>
          <a:p>
            <a:pPr marL="457200" indent="-457200">
              <a:lnSpc>
                <a:spcPct val="90000"/>
              </a:lnSpc>
              <a:buFont typeface="+mj-lt"/>
              <a:buAutoNum type="arabicPeriod"/>
            </a:pPr>
            <a:endParaRPr lang="en-US" sz="1700"/>
          </a:p>
          <a:p>
            <a:pPr marL="457200" indent="-457200">
              <a:lnSpc>
                <a:spcPct val="90000"/>
              </a:lnSpc>
              <a:buFont typeface="+mj-lt"/>
              <a:buAutoNum type="arabicPeriod"/>
            </a:pPr>
            <a:r>
              <a:rPr lang="en-US" sz="1700"/>
              <a:t>What can you learn from this distribution?</a:t>
            </a:r>
          </a:p>
        </p:txBody>
      </p:sp>
      <p:pic>
        <p:nvPicPr>
          <p:cNvPr id="6" name="Picture Placeholder 5">
            <a:extLst>
              <a:ext uri="{FF2B5EF4-FFF2-40B4-BE49-F238E27FC236}">
                <a16:creationId xmlns:a16="http://schemas.microsoft.com/office/drawing/2014/main" id="{45CF5B7D-FD41-50EA-B5C0-76F3FDA4AD72}"/>
              </a:ext>
            </a:extLst>
          </p:cNvPr>
          <p:cNvPicPr>
            <a:picLocks noGrp="1" noChangeAspect="1"/>
          </p:cNvPicPr>
          <p:nvPr>
            <p:ph type="pic" sz="quarter" idx="11"/>
          </p:nvPr>
        </p:nvPicPr>
        <p:blipFill>
          <a:blip r:embed="rId3"/>
          <a:srcRect l="59466" r="4155"/>
          <a:stretch>
            <a:fillRect/>
          </a:stretch>
        </p:blipFill>
        <p:spPr>
          <a:xfrm>
            <a:off x="443345" y="10"/>
            <a:ext cx="4344695" cy="6359515"/>
          </a:xfrm>
          <a:noFill/>
        </p:spPr>
      </p:pic>
    </p:spTree>
    <p:extLst>
      <p:ext uri="{BB962C8B-B14F-4D97-AF65-F5344CB8AC3E}">
        <p14:creationId xmlns:p14="http://schemas.microsoft.com/office/powerpoint/2010/main" val="1528924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22C5-0C9E-B582-A8FE-B45E70A01E7F}"/>
              </a:ext>
            </a:extLst>
          </p:cNvPr>
          <p:cNvSpPr>
            <a:spLocks noGrp="1"/>
          </p:cNvSpPr>
          <p:nvPr>
            <p:ph type="ctrTitle"/>
          </p:nvPr>
        </p:nvSpPr>
        <p:spPr>
          <a:xfrm>
            <a:off x="0" y="1424354"/>
            <a:ext cx="12027877" cy="3675183"/>
          </a:xfrm>
        </p:spPr>
        <p:txBody>
          <a:bodyPr/>
          <a:lstStyle/>
          <a:p>
            <a:pPr algn="ctr"/>
            <a:r>
              <a:rPr lang="en-US" sz="2800" dirty="0"/>
              <a:t>References</a:t>
            </a:r>
            <a:br>
              <a:rPr lang="en-US" sz="2800" dirty="0"/>
            </a:br>
            <a:r>
              <a:rPr lang="en-US" sz="2800" dirty="0"/>
              <a:t>1. Youth Search the Scriptures Volume 3 </a:t>
            </a:r>
            <a:r>
              <a:rPr lang="en-US" sz="2800" dirty="0" err="1"/>
              <a:t>pg</a:t>
            </a:r>
            <a:r>
              <a:rPr lang="en-US" sz="2800" dirty="0"/>
              <a:t> 94-99 DLCM Publication</a:t>
            </a:r>
            <a:br>
              <a:rPr lang="en-US" sz="2800" dirty="0"/>
            </a:br>
            <a:r>
              <a:rPr lang="en-US" sz="2800" dirty="0"/>
              <a:t>2.https://www.google.com/url?sa=i&amp;url=http%3A%2F%2Fgodswarplan.com%2Fdestruction-of-midian-numbers-31-balaams-donkey-vengeance-on-the-midianites-and-moabites</a:t>
            </a:r>
          </a:p>
        </p:txBody>
      </p:sp>
    </p:spTree>
    <p:extLst>
      <p:ext uri="{BB962C8B-B14F-4D97-AF65-F5344CB8AC3E}">
        <p14:creationId xmlns:p14="http://schemas.microsoft.com/office/powerpoint/2010/main" val="197317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246252" y="431606"/>
            <a:ext cx="7965461" cy="994164"/>
          </a:xfrm>
        </p:spPr>
        <p:txBody>
          <a:bodyPr/>
          <a:lstStyle/>
          <a:p>
            <a:r>
              <a:rPr lang="en-US" b="0" dirty="0"/>
              <a:t>MEMORY VERSE</a:t>
            </a:r>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3246253" y="1560079"/>
            <a:ext cx="7965460" cy="3497698"/>
          </a:xfrm>
        </p:spPr>
        <p:txBody>
          <a:bodyPr>
            <a:normAutofit/>
          </a:bodyPr>
          <a:lstStyle/>
          <a:p>
            <a:pPr marL="0" indent="0">
              <a:buNone/>
            </a:pPr>
            <a:r>
              <a:rPr lang="en-US" sz="3600" dirty="0"/>
              <a:t>“And they slew the kings of Midian, beside the rest of them that were slain; namely, Evi, and Rekem, and Zur, and Hur, and Reba, five kings of Midian: Balaam also the son of Beor they slew with the sword” (Numbers 31:8).</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a:t>
            </a:fld>
            <a:endParaRPr lang="en-US" dirty="0"/>
          </a:p>
        </p:txBody>
      </p:sp>
      <p:sp>
        <p:nvSpPr>
          <p:cNvPr id="4" name="Title 1">
            <a:extLst>
              <a:ext uri="{FF2B5EF4-FFF2-40B4-BE49-F238E27FC236}">
                <a16:creationId xmlns:a16="http://schemas.microsoft.com/office/drawing/2014/main" id="{A89644B2-E3E9-8BB5-0332-CB4DD35CCAC8}"/>
              </a:ext>
            </a:extLst>
          </p:cNvPr>
          <p:cNvSpPr txBox="1">
            <a:spLocks/>
          </p:cNvSpPr>
          <p:nvPr/>
        </p:nvSpPr>
        <p:spPr>
          <a:xfrm>
            <a:off x="3292105" y="4913118"/>
            <a:ext cx="7965461" cy="994164"/>
          </a:xfrm>
          <a:prstGeom prst="rect">
            <a:avLst/>
          </a:prstGeom>
        </p:spPr>
        <p:txBody>
          <a:bodyPr vert="horz" lIns="91440" tIns="0" rIns="91440" bIns="0" rtlCol="0" anchor="b" anchorCtr="0">
            <a:noAutofit/>
          </a:bodyPr>
          <a:lstStyle>
            <a:lvl1pPr algn="l" defTabSz="914400" rtl="0" eaLnBrk="1" latinLnBrk="0" hangingPunct="1">
              <a:lnSpc>
                <a:spcPct val="100000"/>
              </a:lnSpc>
              <a:spcBef>
                <a:spcPct val="0"/>
              </a:spcBef>
              <a:buNone/>
              <a:defRPr sz="3600" b="1" kern="1200" cap="all" baseline="0">
                <a:solidFill>
                  <a:schemeClr val="accent6"/>
                </a:solidFill>
                <a:latin typeface="+mj-lt"/>
                <a:ea typeface="+mj-ea"/>
                <a:cs typeface="Arial" panose="020B0604020202020204" pitchFamily="34" charset="0"/>
              </a:defRPr>
            </a:lvl1pPr>
          </a:lstStyle>
          <a:p>
            <a:r>
              <a:rPr lang="en-US" b="0" dirty="0"/>
              <a:t>TEXT - Numbers 31:1-54</a:t>
            </a:r>
          </a:p>
        </p:txBody>
      </p:sp>
    </p:spTree>
    <p:extLst>
      <p:ext uri="{BB962C8B-B14F-4D97-AF65-F5344CB8AC3E}">
        <p14:creationId xmlns:p14="http://schemas.microsoft.com/office/powerpoint/2010/main" val="68568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FEE7C-8246-7A3D-2E2E-EFA1387C58B8}"/>
            </a:ext>
          </a:extLst>
        </p:cNvPr>
        <p:cNvGrpSpPr/>
        <p:nvPr/>
      </p:nvGrpSpPr>
      <p:grpSpPr>
        <a:xfrm>
          <a:off x="0" y="0"/>
          <a:ext cx="0" cy="0"/>
          <a:chOff x="0" y="0"/>
          <a:chExt cx="0" cy="0"/>
        </a:xfrm>
      </p:grpSpPr>
      <p:sp>
        <p:nvSpPr>
          <p:cNvPr id="2055" name="Title 1">
            <a:extLst>
              <a:ext uri="{FF2B5EF4-FFF2-40B4-BE49-F238E27FC236}">
                <a16:creationId xmlns:a16="http://schemas.microsoft.com/office/drawing/2014/main" id="{519E984B-9E21-912A-23D3-116B1CA4B952}"/>
              </a:ext>
            </a:extLst>
          </p:cNvPr>
          <p:cNvSpPr>
            <a:spLocks noGrp="1"/>
          </p:cNvSpPr>
          <p:nvPr>
            <p:ph type="title"/>
          </p:nvPr>
        </p:nvSpPr>
        <p:spPr>
          <a:xfrm>
            <a:off x="914400" y="263770"/>
            <a:ext cx="8598877" cy="844062"/>
          </a:xfrm>
        </p:spPr>
        <p:txBody>
          <a:bodyPr/>
          <a:lstStyle/>
          <a:p>
            <a:r>
              <a:rPr lang="en-US" dirty="0"/>
              <a:t>INTRODUCTION</a:t>
            </a:r>
          </a:p>
        </p:txBody>
      </p:sp>
      <p:sp>
        <p:nvSpPr>
          <p:cNvPr id="3" name="Content Placeholder 2">
            <a:extLst>
              <a:ext uri="{FF2B5EF4-FFF2-40B4-BE49-F238E27FC236}">
                <a16:creationId xmlns:a16="http://schemas.microsoft.com/office/drawing/2014/main" id="{45D7BC58-8F62-0D83-F08E-BE04757E7304}"/>
              </a:ext>
            </a:extLst>
          </p:cNvPr>
          <p:cNvSpPr>
            <a:spLocks noGrp="1"/>
          </p:cNvSpPr>
          <p:nvPr>
            <p:ph idx="13"/>
          </p:nvPr>
        </p:nvSpPr>
        <p:spPr>
          <a:xfrm>
            <a:off x="390577" y="1354015"/>
            <a:ext cx="8598877" cy="5240215"/>
          </a:xfrm>
        </p:spPr>
        <p:txBody>
          <a:bodyPr>
            <a:normAutofit/>
          </a:bodyPr>
          <a:lstStyle/>
          <a:p>
            <a:pPr marL="0" indent="0">
              <a:spcAft>
                <a:spcPts val="600"/>
              </a:spcAft>
              <a:buNone/>
            </a:pPr>
            <a:r>
              <a:rPr lang="en-US" sz="2800" b="1" dirty="0"/>
              <a:t>“Though hand join in hand, the wicked shall not be unpunished”</a:t>
            </a:r>
            <a:r>
              <a:rPr lang="en-US" sz="2800" dirty="0"/>
              <a:t> Proverbs 11:21a. It is now the time for the Midianites to receive the just recompense reward of the evil they have done in luring Israel to immorality and idolatry. The present study, therefore, gives the details of the fulfillment of this word of judgment on the Midianites. This shows the gravity of the judgment of God on sinners and backsliders. Every sinner will reap the reward of his/her actions except there is genuine repentance and turning away from sins, for </a:t>
            </a:r>
            <a:r>
              <a:rPr lang="en-US" sz="2800" b="1" dirty="0"/>
              <a:t>God </a:t>
            </a:r>
            <a:r>
              <a:rPr lang="en-US" sz="2800" b="1" dirty="0" err="1"/>
              <a:t>requireth</a:t>
            </a:r>
            <a:r>
              <a:rPr lang="en-US" sz="2800" b="1" dirty="0"/>
              <a:t> that which is past (Ecclesiastes 3:5).</a:t>
            </a:r>
            <a:endParaRPr lang="en-US" sz="2800" dirty="0"/>
          </a:p>
        </p:txBody>
      </p:sp>
      <p:pic>
        <p:nvPicPr>
          <p:cNvPr id="2050" name="Picture 2" descr="Destruction of MIDIAN | Numbers 31; Balaam's donkey; Vengeance on the  Midianites and Moabites">
            <a:extLst>
              <a:ext uri="{FF2B5EF4-FFF2-40B4-BE49-F238E27FC236}">
                <a16:creationId xmlns:a16="http://schemas.microsoft.com/office/drawing/2014/main" id="{441AF713-E90E-23DD-030E-006D76770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594" r="15463" b="-3"/>
          <a:stretch>
            <a:fillRect/>
          </a:stretch>
        </p:blipFill>
        <p:spPr bwMode="auto">
          <a:xfrm>
            <a:off x="8989454" y="3405189"/>
            <a:ext cx="3202546" cy="3452811"/>
          </a:xfrm>
          <a:prstGeom prst="rect">
            <a:avLst/>
          </a:prstGeom>
          <a:solidFill>
            <a:srgbClr val="FFFFFF"/>
          </a:solidFill>
        </p:spPr>
      </p:pic>
      <p:sp>
        <p:nvSpPr>
          <p:cNvPr id="23" name="Slide Number Placeholder 22">
            <a:extLst>
              <a:ext uri="{FF2B5EF4-FFF2-40B4-BE49-F238E27FC236}">
                <a16:creationId xmlns:a16="http://schemas.microsoft.com/office/drawing/2014/main" id="{7BAA3669-BF3C-E38D-6097-81707BC1D0F0}"/>
              </a:ext>
            </a:extLst>
          </p:cNvPr>
          <p:cNvSpPr>
            <a:spLocks noGrp="1"/>
          </p:cNvSpPr>
          <p:nvPr>
            <p:ph type="sldNum" sz="quarter" idx="10"/>
          </p:nvPr>
        </p:nvSpPr>
        <p:spPr>
          <a:xfrm>
            <a:off x="10438475" y="457199"/>
            <a:ext cx="987552" cy="471489"/>
          </a:xfrm>
        </p:spPr>
        <p:txBody>
          <a:bodyPr anchor="ctr">
            <a:normAutofit/>
          </a:bodyPr>
          <a:lstStyle/>
          <a:p>
            <a:pPr>
              <a:spcAft>
                <a:spcPts val="600"/>
              </a:spcAft>
            </a:pPr>
            <a:fld id="{48F63A3B-78C7-47BE-AE5E-E10140E04643}" type="slidenum">
              <a:rPr lang="en-US" smtClean="0"/>
              <a:pPr>
                <a:spcAft>
                  <a:spcPts val="600"/>
                </a:spcAft>
              </a:pPr>
              <a:t>3</a:t>
            </a:fld>
            <a:endParaRPr lang="en-US"/>
          </a:p>
        </p:txBody>
      </p:sp>
    </p:spTree>
    <p:extLst>
      <p:ext uri="{BB962C8B-B14F-4D97-AF65-F5344CB8AC3E}">
        <p14:creationId xmlns:p14="http://schemas.microsoft.com/office/powerpoint/2010/main" val="83304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88659-B790-EC8F-F31C-E8057FC4BAE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975164-11AB-FB2A-28C8-59BEF69F3D35}"/>
              </a:ext>
            </a:extLst>
          </p:cNvPr>
          <p:cNvSpPr>
            <a:spLocks noGrp="1"/>
          </p:cNvSpPr>
          <p:nvPr>
            <p:ph sz="half" idx="2"/>
          </p:nvPr>
        </p:nvSpPr>
        <p:spPr>
          <a:xfrm>
            <a:off x="3089090" y="931429"/>
            <a:ext cx="8336936" cy="5097896"/>
          </a:xfrm>
        </p:spPr>
        <p:txBody>
          <a:bodyPr>
            <a:normAutofit fontScale="92500"/>
          </a:bodyPr>
          <a:lstStyle/>
          <a:p>
            <a:pPr marL="0" indent="0" algn="just">
              <a:buNone/>
            </a:pPr>
            <a:r>
              <a:rPr lang="en-US" sz="2800" b="1" i="1" dirty="0"/>
              <a:t>“Dearly beloved, avenge not yourselves, but rather give place unto wrath: for it is written, vengeance is mine; I will repay, saith the Lord” (Romans 12:19). </a:t>
            </a:r>
          </a:p>
          <a:p>
            <a:pPr marL="0" indent="0" algn="just">
              <a:buNone/>
            </a:pPr>
            <a:r>
              <a:rPr lang="en-US" sz="2800" dirty="0"/>
              <a:t>The war against Midian in the Old Testament was divinely ordered and authorized by God to fulfill a divine purpose. It was not a human retaliation; rather, it was a divine retribution on a sinful nation that caused the people of God to sin against Him. From the above, anyone who teaches, counsels, or seduces others to sin against God will receive great punishment from Him. Christian youths are not to be involved in fighting and unruly disagreement; rather, they should pray and preach to sinners.  </a:t>
            </a:r>
          </a:p>
        </p:txBody>
      </p:sp>
      <p:sp>
        <p:nvSpPr>
          <p:cNvPr id="23" name="Slide Number Placeholder 22">
            <a:extLst>
              <a:ext uri="{FF2B5EF4-FFF2-40B4-BE49-F238E27FC236}">
                <a16:creationId xmlns:a16="http://schemas.microsoft.com/office/drawing/2014/main" id="{19D29512-482A-4A37-869D-1BF80C86C709}"/>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4</a:t>
            </a:fld>
            <a:endParaRPr lang="en-US" dirty="0"/>
          </a:p>
        </p:txBody>
      </p:sp>
    </p:spTree>
    <p:extLst>
      <p:ext uri="{BB962C8B-B14F-4D97-AF65-F5344CB8AC3E}">
        <p14:creationId xmlns:p14="http://schemas.microsoft.com/office/powerpoint/2010/main" val="1622446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E339BF-E6D7-DD0E-AF02-6813852EE723}"/>
              </a:ext>
            </a:extLst>
          </p:cNvPr>
          <p:cNvSpPr>
            <a:spLocks noGrp="1"/>
          </p:cNvSpPr>
          <p:nvPr>
            <p:ph type="title"/>
          </p:nvPr>
        </p:nvSpPr>
        <p:spPr>
          <a:xfrm>
            <a:off x="5702441" y="1061623"/>
            <a:ext cx="5723586" cy="4739104"/>
          </a:xfrm>
        </p:spPr>
        <p:txBody>
          <a:bodyPr anchor="ctr">
            <a:normAutofit/>
          </a:bodyPr>
          <a:lstStyle/>
          <a:p>
            <a:pPr>
              <a:lnSpc>
                <a:spcPct val="90000"/>
              </a:lnSpc>
            </a:pPr>
            <a:r>
              <a:rPr lang="en-US" sz="1700" b="1" dirty="0"/>
              <a:t>Lessons for Christian Youths:</a:t>
            </a:r>
            <a:endParaRPr lang="en-US" sz="1700" dirty="0"/>
          </a:p>
          <a:p>
            <a:pPr marL="457200" lvl="0" indent="-457200">
              <a:lnSpc>
                <a:spcPct val="90000"/>
              </a:lnSpc>
              <a:buFont typeface="+mj-lt"/>
              <a:buAutoNum type="arabicPeriod"/>
            </a:pPr>
            <a:endParaRPr lang="en-US" sz="1700" dirty="0"/>
          </a:p>
          <a:p>
            <a:pPr marL="457200" indent="-457200">
              <a:lnSpc>
                <a:spcPct val="90000"/>
              </a:lnSpc>
              <a:buFont typeface="+mj-lt"/>
              <a:buAutoNum type="arabicPeriod"/>
            </a:pPr>
            <a:r>
              <a:rPr lang="en-US" sz="1700" dirty="0"/>
              <a:t>Avoid being a stumbling block - Never encourage or lead others into sin; God holds such actions accountable.</a:t>
            </a:r>
          </a:p>
          <a:p>
            <a:pPr marL="457200" indent="-457200">
              <a:lnSpc>
                <a:spcPct val="90000"/>
              </a:lnSpc>
              <a:buFont typeface="+mj-lt"/>
              <a:buAutoNum type="arabicPeriod"/>
            </a:pPr>
            <a:endParaRPr lang="en-US" sz="1700" dirty="0"/>
          </a:p>
          <a:p>
            <a:pPr marL="457200" indent="-457200">
              <a:lnSpc>
                <a:spcPct val="90000"/>
              </a:lnSpc>
              <a:buFont typeface="+mj-lt"/>
              <a:buAutoNum type="arabicPeriod"/>
            </a:pPr>
            <a:r>
              <a:rPr lang="en-US" sz="1700" dirty="0"/>
              <a:t>Stay pure and separate from worldly influences that promote immorality and idolatry.</a:t>
            </a:r>
          </a:p>
          <a:p>
            <a:pPr marL="457200" indent="-457200">
              <a:lnSpc>
                <a:spcPct val="90000"/>
              </a:lnSpc>
              <a:buFont typeface="+mj-lt"/>
              <a:buAutoNum type="arabicPeriod"/>
            </a:pPr>
            <a:endParaRPr lang="en-US" sz="1700" dirty="0"/>
          </a:p>
          <a:p>
            <a:pPr marL="457200" indent="-457200">
              <a:lnSpc>
                <a:spcPct val="90000"/>
              </a:lnSpc>
              <a:buFont typeface="+mj-lt"/>
              <a:buAutoNum type="arabicPeriod"/>
            </a:pPr>
            <a:r>
              <a:rPr lang="en-US" sz="1700" dirty="0"/>
              <a:t>Let God handle justice - resist the urge to retaliate or seek revenge, and leave all judgment to Him.</a:t>
            </a:r>
          </a:p>
          <a:p>
            <a:pPr marL="457200" indent="-457200">
              <a:lnSpc>
                <a:spcPct val="90000"/>
              </a:lnSpc>
              <a:buFont typeface="+mj-lt"/>
              <a:buAutoNum type="arabicPeriod"/>
            </a:pPr>
            <a:endParaRPr lang="en-US" sz="1700" dirty="0"/>
          </a:p>
          <a:p>
            <a:pPr marL="457200" indent="-457200">
              <a:lnSpc>
                <a:spcPct val="90000"/>
              </a:lnSpc>
              <a:buFont typeface="+mj-lt"/>
              <a:buAutoNum type="arabicPeriod"/>
            </a:pPr>
            <a:r>
              <a:rPr lang="en-US" sz="1700" dirty="0"/>
              <a:t>Be ambassadors of truth and love - respond to evil with godly actions like praying, witnessing, and living as Christ would.</a:t>
            </a:r>
          </a:p>
        </p:txBody>
      </p:sp>
      <p:pic>
        <p:nvPicPr>
          <p:cNvPr id="22" name="Picture Placeholder 21">
            <a:extLst>
              <a:ext uri="{FF2B5EF4-FFF2-40B4-BE49-F238E27FC236}">
                <a16:creationId xmlns:a16="http://schemas.microsoft.com/office/drawing/2014/main" id="{0CB536E0-B8C1-EFA9-3FEE-D9B470521183}"/>
              </a:ext>
            </a:extLst>
          </p:cNvPr>
          <p:cNvPicPr>
            <a:picLocks noGrp="1" noChangeAspect="1"/>
          </p:cNvPicPr>
          <p:nvPr>
            <p:ph type="pic" sz="quarter" idx="11"/>
          </p:nvPr>
        </p:nvPicPr>
        <p:blipFill>
          <a:blip r:embed="rId3"/>
          <a:srcRect l="8213" r="8213"/>
          <a:stretch/>
        </p:blipFill>
        <p:spPr>
          <a:xfrm>
            <a:off x="443345" y="178"/>
            <a:ext cx="4344695" cy="6359169"/>
          </a:xfrm>
          <a:noFill/>
        </p:spPr>
      </p:pic>
    </p:spTree>
    <p:extLst>
      <p:ext uri="{BB962C8B-B14F-4D97-AF65-F5344CB8AC3E}">
        <p14:creationId xmlns:p14="http://schemas.microsoft.com/office/powerpoint/2010/main" val="295292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A1E59-4F7D-EC0B-43DD-58FDCF88C1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C9E572-666C-0D77-1A88-BB19DE13FE9D}"/>
              </a:ext>
            </a:extLst>
          </p:cNvPr>
          <p:cNvSpPr>
            <a:spLocks noGrp="1"/>
          </p:cNvSpPr>
          <p:nvPr>
            <p:ph type="title"/>
          </p:nvPr>
        </p:nvSpPr>
        <p:spPr>
          <a:xfrm>
            <a:off x="3460564" y="234176"/>
            <a:ext cx="7965461" cy="1135680"/>
          </a:xfrm>
        </p:spPr>
        <p:txBody>
          <a:bodyPr/>
          <a:lstStyle/>
          <a:p>
            <a:r>
              <a:rPr lang="en-US" dirty="0"/>
              <a:t>1. DIVINE COMMISION FOR HIS SERVANT </a:t>
            </a:r>
          </a:p>
        </p:txBody>
      </p:sp>
      <p:sp>
        <p:nvSpPr>
          <p:cNvPr id="3" name="Content Placeholder 2">
            <a:extLst>
              <a:ext uri="{FF2B5EF4-FFF2-40B4-BE49-F238E27FC236}">
                <a16:creationId xmlns:a16="http://schemas.microsoft.com/office/drawing/2014/main" id="{3E88F8A8-B01E-A843-1421-AAF17E2195DF}"/>
              </a:ext>
            </a:extLst>
          </p:cNvPr>
          <p:cNvSpPr>
            <a:spLocks noGrp="1"/>
          </p:cNvSpPr>
          <p:nvPr>
            <p:ph sz="half" idx="2"/>
          </p:nvPr>
        </p:nvSpPr>
        <p:spPr>
          <a:xfrm>
            <a:off x="3460563" y="1425771"/>
            <a:ext cx="7965461" cy="692961"/>
          </a:xfrm>
        </p:spPr>
        <p:txBody>
          <a:bodyPr>
            <a:noAutofit/>
          </a:bodyPr>
          <a:lstStyle/>
          <a:p>
            <a:pPr marL="0" indent="0">
              <a:buNone/>
            </a:pPr>
            <a:r>
              <a:rPr lang="en-US" sz="2200" b="1" i="1" dirty="0"/>
              <a:t>Numbers 31:1-18; Exodus 17:14-16; 1 Samuel 15:1-3; Numbers 33:50-56; 1Samuel 15:7-23; 2 Corinthians 6:14-18</a:t>
            </a:r>
            <a:endParaRPr lang="en-US" sz="2200" b="1" dirty="0"/>
          </a:p>
        </p:txBody>
      </p:sp>
      <p:sp>
        <p:nvSpPr>
          <p:cNvPr id="23" name="Slide Number Placeholder 22">
            <a:extLst>
              <a:ext uri="{FF2B5EF4-FFF2-40B4-BE49-F238E27FC236}">
                <a16:creationId xmlns:a16="http://schemas.microsoft.com/office/drawing/2014/main" id="{9D743578-0C2A-5759-2EF3-A2ADE0BA5A4C}"/>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6</a:t>
            </a:fld>
            <a:endParaRPr lang="en-US" dirty="0"/>
          </a:p>
        </p:txBody>
      </p:sp>
      <p:sp>
        <p:nvSpPr>
          <p:cNvPr id="4" name="Content Placeholder 2">
            <a:extLst>
              <a:ext uri="{FF2B5EF4-FFF2-40B4-BE49-F238E27FC236}">
                <a16:creationId xmlns:a16="http://schemas.microsoft.com/office/drawing/2014/main" id="{7BF0DAA6-A2A6-E2C9-F0F3-4507EFB8A962}"/>
              </a:ext>
            </a:extLst>
          </p:cNvPr>
          <p:cNvSpPr txBox="1">
            <a:spLocks/>
          </p:cNvSpPr>
          <p:nvPr/>
        </p:nvSpPr>
        <p:spPr>
          <a:xfrm>
            <a:off x="2555690" y="2276062"/>
            <a:ext cx="9302935" cy="4584539"/>
          </a:xfrm>
          <a:prstGeom prst="rect">
            <a:avLst/>
          </a:prstGeom>
        </p:spPr>
        <p:txBody>
          <a:bodyPr vert="horz" lIns="91440" tIns="0" rIns="91440" bIns="0" rtlCol="0">
            <a:noAutofit/>
          </a:bodyPr>
          <a:lstStyle>
            <a:lvl1pPr marL="347472"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1pPr>
            <a:lvl2pPr marL="6858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2pPr>
            <a:lvl3pPr marL="11430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3pPr>
            <a:lvl4pPr marL="16002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200" dirty="0"/>
              <a:t>The Midian were descendants of Abraham (Genesis 25:2) but corrupted themselves in an idolatrous alliance with Moab. Their confederacy with Moab lured Israel to immorality through their women. The war against the Midianites, commanded by God in </a:t>
            </a:r>
            <a:r>
              <a:rPr lang="en-US" sz="2200" i="1" dirty="0"/>
              <a:t>Numbers 31:1-2</a:t>
            </a:r>
            <a:r>
              <a:rPr lang="en-US" sz="2200" dirty="0"/>
              <a:t>, was a divine judgment for their role in leading Israel into immorality (</a:t>
            </a:r>
            <a:r>
              <a:rPr lang="en-US" sz="2200" i="1" dirty="0"/>
              <a:t>Numbers 31:16</a:t>
            </a:r>
            <a:r>
              <a:rPr lang="en-US" sz="2200" dirty="0"/>
              <a:t>). Although Israel was not to possess the land of Moab (</a:t>
            </a:r>
            <a:r>
              <a:rPr lang="en-US" sz="2200" i="1" dirty="0"/>
              <a:t>Deuteronomy 2:9</a:t>
            </a:r>
            <a:r>
              <a:rPr lang="en-US" sz="2200" dirty="0"/>
              <a:t>) but deliberate act of Moab in leading Israel to sin which brought divine punishment on Israel was the cause of the Midian’s imminent destruction. God told Moses to </a:t>
            </a:r>
            <a:r>
              <a:rPr lang="en-US" sz="2200" b="1" dirty="0"/>
              <a:t>“Avenge the children of Israel of the Midianites”, </a:t>
            </a:r>
            <a:r>
              <a:rPr lang="en-US" sz="2200" dirty="0"/>
              <a:t>and Moses told the people, </a:t>
            </a:r>
            <a:r>
              <a:rPr lang="en-US" sz="2200" b="1" dirty="0"/>
              <a:t>“avenge the LORD of Midian” </a:t>
            </a:r>
            <a:r>
              <a:rPr lang="en-US" sz="2200" dirty="0"/>
              <a:t>(Verse 3). This command is to be carried out as Moses’ final act of obedience before his death. This judgment underscores God's intolerance for sin, especially that which causes others to stumble, as seen in the destruction of Midianite cities and the killing of Balaam. </a:t>
            </a:r>
          </a:p>
        </p:txBody>
      </p:sp>
    </p:spTree>
    <p:extLst>
      <p:ext uri="{BB962C8B-B14F-4D97-AF65-F5344CB8AC3E}">
        <p14:creationId xmlns:p14="http://schemas.microsoft.com/office/powerpoint/2010/main" val="1730013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C557B-E2AD-8AC0-4E6C-34AE692C16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929A8D-5D14-FAB8-44CD-C63B0DCEC8A6}"/>
              </a:ext>
            </a:extLst>
          </p:cNvPr>
          <p:cNvSpPr>
            <a:spLocks noGrp="1"/>
          </p:cNvSpPr>
          <p:nvPr>
            <p:ph type="title"/>
          </p:nvPr>
        </p:nvSpPr>
        <p:spPr>
          <a:xfrm>
            <a:off x="3460564" y="431606"/>
            <a:ext cx="7965461" cy="994164"/>
          </a:xfrm>
        </p:spPr>
        <p:txBody>
          <a:bodyPr/>
          <a:lstStyle/>
          <a:p>
            <a:r>
              <a:rPr lang="en-US" dirty="0"/>
              <a:t>1. DIVINE COMMISION FOR HIS SERVANT CONTD </a:t>
            </a:r>
          </a:p>
        </p:txBody>
      </p:sp>
      <p:sp>
        <p:nvSpPr>
          <p:cNvPr id="3" name="Content Placeholder 2">
            <a:extLst>
              <a:ext uri="{FF2B5EF4-FFF2-40B4-BE49-F238E27FC236}">
                <a16:creationId xmlns:a16="http://schemas.microsoft.com/office/drawing/2014/main" id="{158B0250-EC07-93C7-64AE-447A0E64A505}"/>
              </a:ext>
            </a:extLst>
          </p:cNvPr>
          <p:cNvSpPr>
            <a:spLocks noGrp="1"/>
          </p:cNvSpPr>
          <p:nvPr>
            <p:ph sz="half" idx="2"/>
          </p:nvPr>
        </p:nvSpPr>
        <p:spPr>
          <a:xfrm>
            <a:off x="3224426" y="1501179"/>
            <a:ext cx="7965461" cy="768783"/>
          </a:xfrm>
        </p:spPr>
        <p:txBody>
          <a:bodyPr>
            <a:noAutofit/>
          </a:bodyPr>
          <a:lstStyle/>
          <a:p>
            <a:pPr marL="0" indent="0">
              <a:buNone/>
            </a:pPr>
            <a:r>
              <a:rPr lang="en-US" sz="2200" b="1" i="1" dirty="0"/>
              <a:t>Numbers 31:1-18; Exodus 17:14-16; 1 Samuel 15:1-3; Numbers 33:50-56; 1 Samuel 15:7-23; 2 Corinthians 6:14-18</a:t>
            </a:r>
            <a:endParaRPr lang="en-US" sz="2200" b="1" dirty="0"/>
          </a:p>
        </p:txBody>
      </p:sp>
      <p:sp>
        <p:nvSpPr>
          <p:cNvPr id="23" name="Slide Number Placeholder 22">
            <a:extLst>
              <a:ext uri="{FF2B5EF4-FFF2-40B4-BE49-F238E27FC236}">
                <a16:creationId xmlns:a16="http://schemas.microsoft.com/office/drawing/2014/main" id="{B28CF83F-8701-CBD6-92BF-B18B59848879}"/>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7</a:t>
            </a:fld>
            <a:endParaRPr lang="en-US" dirty="0"/>
          </a:p>
        </p:txBody>
      </p:sp>
      <p:sp>
        <p:nvSpPr>
          <p:cNvPr id="4" name="Content Placeholder 2">
            <a:extLst>
              <a:ext uri="{FF2B5EF4-FFF2-40B4-BE49-F238E27FC236}">
                <a16:creationId xmlns:a16="http://schemas.microsoft.com/office/drawing/2014/main" id="{16146065-009F-0298-378B-DF56EFEE235B}"/>
              </a:ext>
            </a:extLst>
          </p:cNvPr>
          <p:cNvSpPr txBox="1">
            <a:spLocks/>
          </p:cNvSpPr>
          <p:nvPr/>
        </p:nvSpPr>
        <p:spPr>
          <a:xfrm>
            <a:off x="2555690" y="2418704"/>
            <a:ext cx="9302935" cy="3982097"/>
          </a:xfrm>
          <a:prstGeom prst="rect">
            <a:avLst/>
          </a:prstGeom>
        </p:spPr>
        <p:txBody>
          <a:bodyPr vert="horz" lIns="91440" tIns="0" rIns="91440" bIns="0" rtlCol="0">
            <a:noAutofit/>
          </a:bodyPr>
          <a:lstStyle>
            <a:lvl1pPr marL="347472"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1pPr>
            <a:lvl2pPr marL="6858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2pPr>
            <a:lvl3pPr marL="11430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3pPr>
            <a:lvl4pPr marL="16002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t>Though Balaam had desired to end up as a righteous </a:t>
            </a:r>
            <a:r>
              <a:rPr lang="en-US" sz="2400" b="1" i="1" dirty="0"/>
              <a:t>“Let me die the death of the righteous, and let my last end be like his!” (Numbers 23:10),  </a:t>
            </a:r>
            <a:r>
              <a:rPr lang="en-US" sz="2400" i="1" dirty="0"/>
              <a:t>but</a:t>
            </a:r>
            <a:r>
              <a:rPr lang="en-US" sz="2400" b="1" i="1" dirty="0"/>
              <a:t> </a:t>
            </a:r>
            <a:r>
              <a:rPr lang="en-US" sz="2400" dirty="0"/>
              <a:t>greed and compromise (</a:t>
            </a:r>
            <a:r>
              <a:rPr lang="en-US" sz="2400" i="1" dirty="0"/>
              <a:t>Numbers 31:10, 8; 2 Peter 2:15</a:t>
            </a:r>
            <a:r>
              <a:rPr lang="en-US" sz="2400" dirty="0"/>
              <a:t>) caused him to die as a backslider. The way of Balaam is the way of prostitution, immorality, and idolatry. It is the way of those who trade spiritual gifts for worldly gains, which they may never possess or enjoy. Christian youths are reminded (1) To serve God faithfully to the end (Psalm 119:112; Joshua 24:15,29; 2 Timothy 4:1-8) (2) To maintain total separation from worldliness and sin (James 4:4; 2 Corinthians 6:17; Colossians 3:5-6) (3) To learn from these events as written for our instruction and hope (Romans 15:4).</a:t>
            </a:r>
          </a:p>
        </p:txBody>
      </p:sp>
    </p:spTree>
    <p:extLst>
      <p:ext uri="{BB962C8B-B14F-4D97-AF65-F5344CB8AC3E}">
        <p14:creationId xmlns:p14="http://schemas.microsoft.com/office/powerpoint/2010/main" val="1415611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F1D0A-8EE3-488E-10C8-695F6F8EAF8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160E41F-26D7-7803-1634-8F1F4B4D0D6F}"/>
              </a:ext>
            </a:extLst>
          </p:cNvPr>
          <p:cNvSpPr>
            <a:spLocks noGrp="1"/>
          </p:cNvSpPr>
          <p:nvPr>
            <p:ph type="title"/>
          </p:nvPr>
        </p:nvSpPr>
        <p:spPr>
          <a:xfrm>
            <a:off x="5187462" y="1061623"/>
            <a:ext cx="6858000" cy="4739104"/>
          </a:xfrm>
        </p:spPr>
        <p:txBody>
          <a:bodyPr anchor="ctr">
            <a:normAutofit/>
          </a:bodyPr>
          <a:lstStyle/>
          <a:p>
            <a:pPr>
              <a:lnSpc>
                <a:spcPct val="90000"/>
              </a:lnSpc>
            </a:pPr>
            <a:r>
              <a:rPr lang="en-US" sz="2500" b="1" dirty="0"/>
              <a:t>Lessons for Christian Youths:</a:t>
            </a:r>
          </a:p>
          <a:p>
            <a:pPr>
              <a:lnSpc>
                <a:spcPct val="90000"/>
              </a:lnSpc>
            </a:pPr>
            <a:endParaRPr lang="en-US" sz="2300" dirty="0"/>
          </a:p>
          <a:p>
            <a:pPr marL="457200" indent="-457200">
              <a:lnSpc>
                <a:spcPct val="90000"/>
              </a:lnSpc>
              <a:buFont typeface="+mj-lt"/>
              <a:buAutoNum type="arabicPeriod"/>
            </a:pPr>
            <a:r>
              <a:rPr lang="en-US" sz="2300" dirty="0"/>
              <a:t>Influencing others to sin brings divine consequences </a:t>
            </a:r>
          </a:p>
          <a:p>
            <a:pPr marL="457200" indent="-457200">
              <a:lnSpc>
                <a:spcPct val="90000"/>
              </a:lnSpc>
              <a:buFont typeface="+mj-lt"/>
              <a:buAutoNum type="arabicPeriod"/>
            </a:pPr>
            <a:endParaRPr lang="en-US" sz="2300" dirty="0"/>
          </a:p>
          <a:p>
            <a:pPr marL="457200" indent="-457200">
              <a:lnSpc>
                <a:spcPct val="90000"/>
              </a:lnSpc>
              <a:buFont typeface="+mj-lt"/>
              <a:buAutoNum type="arabicPeriod"/>
            </a:pPr>
            <a:r>
              <a:rPr lang="en-US" sz="2300" dirty="0"/>
              <a:t>Greed and compromise destroy spiritual destiny </a:t>
            </a:r>
          </a:p>
          <a:p>
            <a:pPr marL="457200" indent="-457200">
              <a:lnSpc>
                <a:spcPct val="90000"/>
              </a:lnSpc>
              <a:buFont typeface="+mj-lt"/>
              <a:buAutoNum type="arabicPeriod"/>
            </a:pPr>
            <a:endParaRPr lang="en-US" sz="2300" dirty="0"/>
          </a:p>
          <a:p>
            <a:pPr marL="457200" indent="-457200">
              <a:lnSpc>
                <a:spcPct val="90000"/>
              </a:lnSpc>
              <a:buFont typeface="+mj-lt"/>
              <a:buAutoNum type="arabicPeriod"/>
            </a:pPr>
            <a:r>
              <a:rPr lang="en-US" sz="2300" dirty="0"/>
              <a:t>Spiritual gifts must not be traded for worldly benefits</a:t>
            </a:r>
          </a:p>
        </p:txBody>
      </p:sp>
      <p:pic>
        <p:nvPicPr>
          <p:cNvPr id="10" name="Picture Placeholder 9">
            <a:extLst>
              <a:ext uri="{FF2B5EF4-FFF2-40B4-BE49-F238E27FC236}">
                <a16:creationId xmlns:a16="http://schemas.microsoft.com/office/drawing/2014/main" id="{76572583-64AF-C598-2910-628CF68DFD2D}"/>
              </a:ext>
            </a:extLst>
          </p:cNvPr>
          <p:cNvPicPr>
            <a:picLocks noGrp="1" noChangeAspect="1"/>
          </p:cNvPicPr>
          <p:nvPr>
            <p:ph type="pic" sz="quarter" idx="11"/>
          </p:nvPr>
        </p:nvPicPr>
        <p:blipFill>
          <a:blip r:embed="rId3"/>
          <a:srcRect l="30785" r="30787" b="2"/>
          <a:stretch>
            <a:fillRect/>
          </a:stretch>
        </p:blipFill>
        <p:spPr>
          <a:xfrm>
            <a:off x="443345" y="10"/>
            <a:ext cx="4344695" cy="6359515"/>
          </a:xfrm>
          <a:noFill/>
        </p:spPr>
      </p:pic>
      <p:sp>
        <p:nvSpPr>
          <p:cNvPr id="2" name="Title 1">
            <a:extLst>
              <a:ext uri="{FF2B5EF4-FFF2-40B4-BE49-F238E27FC236}">
                <a16:creationId xmlns:a16="http://schemas.microsoft.com/office/drawing/2014/main" id="{F3D0325A-8EC4-AFD8-029E-98F769A5DA93}"/>
              </a:ext>
            </a:extLst>
          </p:cNvPr>
          <p:cNvSpPr txBox="1">
            <a:spLocks/>
          </p:cNvSpPr>
          <p:nvPr/>
        </p:nvSpPr>
        <p:spPr>
          <a:xfrm>
            <a:off x="3429000" y="140678"/>
            <a:ext cx="8616462" cy="920946"/>
          </a:xfrm>
          <a:prstGeom prst="rect">
            <a:avLst/>
          </a:prstGeom>
        </p:spPr>
        <p:txBody>
          <a:bodyPr vert="horz" lIns="91440" tIns="0" rIns="91440" bIns="0" rtlCol="0" anchor="ctr" anchorCtr="0">
            <a:noAutofit/>
          </a:bodyPr>
          <a:lstStyle>
            <a:lvl1pPr algn="l" defTabSz="914400" rtl="0" eaLnBrk="1" latinLnBrk="0" hangingPunct="1">
              <a:lnSpc>
                <a:spcPct val="100000"/>
              </a:lnSpc>
              <a:spcBef>
                <a:spcPct val="0"/>
              </a:spcBef>
              <a:buNone/>
              <a:defRPr sz="3600" b="1" kern="1200" cap="all" baseline="0">
                <a:solidFill>
                  <a:schemeClr val="accent6"/>
                </a:solidFill>
                <a:latin typeface="+mj-lt"/>
                <a:ea typeface="+mj-ea"/>
                <a:cs typeface="+mj-cs"/>
              </a:defRPr>
            </a:lvl1pPr>
          </a:lstStyle>
          <a:p>
            <a:pPr algn="ctr"/>
            <a:r>
              <a:rPr lang="en-US" dirty="0"/>
              <a:t>1. DIVINE COMMISION FOR HIS SERVANT CONTD </a:t>
            </a:r>
          </a:p>
        </p:txBody>
      </p:sp>
    </p:spTree>
    <p:extLst>
      <p:ext uri="{BB962C8B-B14F-4D97-AF65-F5344CB8AC3E}">
        <p14:creationId xmlns:p14="http://schemas.microsoft.com/office/powerpoint/2010/main" val="4247643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06860-AFC8-482B-B277-5B1240116C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358CDF-B170-2F56-B16C-D1EA32EBAFC3}"/>
              </a:ext>
            </a:extLst>
          </p:cNvPr>
          <p:cNvSpPr>
            <a:spLocks noGrp="1"/>
          </p:cNvSpPr>
          <p:nvPr>
            <p:ph type="title"/>
          </p:nvPr>
        </p:nvSpPr>
        <p:spPr>
          <a:xfrm>
            <a:off x="263770" y="1"/>
            <a:ext cx="11162256" cy="928688"/>
          </a:xfrm>
        </p:spPr>
        <p:txBody>
          <a:bodyPr/>
          <a:lstStyle/>
          <a:p>
            <a:pPr algn="ctr"/>
            <a:r>
              <a:rPr lang="en-US" dirty="0"/>
              <a:t>2</a:t>
            </a:r>
            <a:r>
              <a:rPr lang="en-US" sz="3000" dirty="0"/>
              <a:t>. DIVINE COMMAND FOR THE CLEANSING OF THE SINFUL</a:t>
            </a:r>
          </a:p>
        </p:txBody>
      </p:sp>
      <p:sp>
        <p:nvSpPr>
          <p:cNvPr id="3" name="Content Placeholder 2">
            <a:extLst>
              <a:ext uri="{FF2B5EF4-FFF2-40B4-BE49-F238E27FC236}">
                <a16:creationId xmlns:a16="http://schemas.microsoft.com/office/drawing/2014/main" id="{859FD8BA-A5BD-5FB0-64E3-FDF38BDFD35C}"/>
              </a:ext>
            </a:extLst>
          </p:cNvPr>
          <p:cNvSpPr>
            <a:spLocks noGrp="1"/>
          </p:cNvSpPr>
          <p:nvPr>
            <p:ph sz="half" idx="2"/>
          </p:nvPr>
        </p:nvSpPr>
        <p:spPr>
          <a:xfrm>
            <a:off x="765974" y="928689"/>
            <a:ext cx="11306964" cy="715612"/>
          </a:xfrm>
        </p:spPr>
        <p:txBody>
          <a:bodyPr>
            <a:normAutofit/>
          </a:bodyPr>
          <a:lstStyle/>
          <a:p>
            <a:pPr marL="0" indent="0">
              <a:buNone/>
            </a:pPr>
            <a:r>
              <a:rPr lang="en-US" sz="2200" b="1" i="1" dirty="0"/>
              <a:t>Numbers 31:19-24; Leviticus 11:44,45; 1 Thessalonians 4:1-4,7; 1 Peter 1:14,15; 2 Timothy 2:22</a:t>
            </a:r>
            <a:endParaRPr lang="en-US" sz="2200" b="1" dirty="0"/>
          </a:p>
        </p:txBody>
      </p:sp>
      <p:sp>
        <p:nvSpPr>
          <p:cNvPr id="23" name="Slide Number Placeholder 22">
            <a:extLst>
              <a:ext uri="{FF2B5EF4-FFF2-40B4-BE49-F238E27FC236}">
                <a16:creationId xmlns:a16="http://schemas.microsoft.com/office/drawing/2014/main" id="{6231BB35-9E36-6F28-14AF-D385B6FC18EA}"/>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9</a:t>
            </a:fld>
            <a:endParaRPr lang="en-US" dirty="0"/>
          </a:p>
        </p:txBody>
      </p:sp>
      <p:sp>
        <p:nvSpPr>
          <p:cNvPr id="4" name="Content Placeholder 2">
            <a:extLst>
              <a:ext uri="{FF2B5EF4-FFF2-40B4-BE49-F238E27FC236}">
                <a16:creationId xmlns:a16="http://schemas.microsoft.com/office/drawing/2014/main" id="{95B5A9EA-0B5F-7C15-8B1B-2AE347EF6F0B}"/>
              </a:ext>
            </a:extLst>
          </p:cNvPr>
          <p:cNvSpPr txBox="1">
            <a:spLocks/>
          </p:cNvSpPr>
          <p:nvPr/>
        </p:nvSpPr>
        <p:spPr>
          <a:xfrm>
            <a:off x="2569978" y="1451363"/>
            <a:ext cx="9502960" cy="4785796"/>
          </a:xfrm>
          <a:prstGeom prst="rect">
            <a:avLst/>
          </a:prstGeom>
        </p:spPr>
        <p:txBody>
          <a:bodyPr vert="horz" lIns="91440" tIns="0" rIns="91440" bIns="0" rtlCol="0">
            <a:noAutofit/>
          </a:bodyPr>
          <a:lstStyle>
            <a:lvl1pPr marL="347472"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1pPr>
            <a:lvl2pPr marL="6858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2pPr>
            <a:lvl3pPr marL="11430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3pPr>
            <a:lvl4pPr marL="16002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300" dirty="0"/>
              <a:t>The cleansing ordinance given by Eleazar in </a:t>
            </a:r>
            <a:r>
              <a:rPr lang="en-US" sz="2300" i="1" dirty="0"/>
              <a:t>Numbers 31:21,19</a:t>
            </a:r>
            <a:r>
              <a:rPr lang="en-US" sz="2300" dirty="0"/>
              <a:t> emphasizes that holiness and righteousness are divine requirements, not human traditions. God has always called His people to purity, as seen in His command to Abraham (</a:t>
            </a:r>
            <a:r>
              <a:rPr lang="en-US" sz="2300" i="1" dirty="0"/>
              <a:t>Genesis 17:1</a:t>
            </a:r>
            <a:r>
              <a:rPr lang="en-US" sz="2300" dirty="0"/>
              <a:t>) and in Jesus' teaching on perfection (</a:t>
            </a:r>
            <a:r>
              <a:rPr lang="en-US" sz="2300" i="1" dirty="0"/>
              <a:t>Matthew 5:48</a:t>
            </a:r>
            <a:r>
              <a:rPr lang="en-US" sz="2300" dirty="0"/>
              <a:t>). This call to holiness is essential for seeing the Lord (</a:t>
            </a:r>
            <a:r>
              <a:rPr lang="en-US" sz="2300" i="1" dirty="0"/>
              <a:t>Hebrews 12:14</a:t>
            </a:r>
            <a:r>
              <a:rPr lang="en-US" sz="2300" dirty="0"/>
              <a:t>), and it points directly to the importance of </a:t>
            </a:r>
            <a:r>
              <a:rPr lang="en-US" sz="2300" b="1" dirty="0"/>
              <a:t>salvation and sanctification through the sacrifice of Jesus</a:t>
            </a:r>
            <a:r>
              <a:rPr lang="en-US" sz="2300" dirty="0"/>
              <a:t>. Salvation is freedom from evil and sin through repentance and faith in the death of Christ. It is freedom by grace through faith (Ephesians 2:8,9). On the other hand, sanctification is the gracious work of the Holy Spirit whereby the believer is freed from inward sin. Just as fire and water were used in the Old Testament for cleansing (</a:t>
            </a:r>
            <a:r>
              <a:rPr lang="en-US" sz="2300" i="1" dirty="0"/>
              <a:t>Numbers 31:23</a:t>
            </a:r>
            <a:r>
              <a:rPr lang="en-US" sz="2300" dirty="0"/>
              <a:t>), the Holy Spirit (fire) and the Word of God (water) cleanse believers today (</a:t>
            </a:r>
            <a:r>
              <a:rPr lang="en-US" sz="2300" i="1" dirty="0"/>
              <a:t>Malachi 3:2-4; John 15:3; Ephesians 5:25-27</a:t>
            </a:r>
            <a:r>
              <a:rPr lang="en-US" sz="2300" dirty="0"/>
              <a:t>). Christian youths must therefore seek these experiences through prayer, repentance, and full surrender to God for a life of true holiness.</a:t>
            </a:r>
          </a:p>
        </p:txBody>
      </p:sp>
    </p:spTree>
    <p:extLst>
      <p:ext uri="{BB962C8B-B14F-4D97-AF65-F5344CB8AC3E}">
        <p14:creationId xmlns:p14="http://schemas.microsoft.com/office/powerpoint/2010/main" val="1522352796"/>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3.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{314E27AB-CD67-4AE6-A199-CE341F236F64}TF8a9b5915-b8c7-461e-8cdd-693d48b5e32371f7b7e2_win32-4bf0b9a2ea37</Template>
  <TotalTime>1190</TotalTime>
  <Words>1408</Words>
  <Application>Microsoft Office PowerPoint</Application>
  <PresentationFormat>Widescreen</PresentationFormat>
  <Paragraphs>69</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Calibri</vt:lpstr>
      <vt:lpstr>Sabon Next LT</vt:lpstr>
      <vt:lpstr>Custom</vt:lpstr>
      <vt:lpstr>YOUTH Search the scriptures   lesson 120  DEFEAT OF THE MIDIANITES AND DEATH OF BALAAM</vt:lpstr>
      <vt:lpstr>MEMORY VERSE</vt:lpstr>
      <vt:lpstr>INTRODUCTION</vt:lpstr>
      <vt:lpstr>PowerPoint Presentation</vt:lpstr>
      <vt:lpstr>Lessons for Christian Youths:  Avoid being a stumbling block - Never encourage or lead others into sin; God holds such actions accountable.  Stay pure and separate from worldly influences that promote immorality and idolatry.  Let God handle justice - resist the urge to retaliate or seek revenge, and leave all judgment to Him.  Be ambassadors of truth and love - respond to evil with godly actions like praying, witnessing, and living as Christ would.</vt:lpstr>
      <vt:lpstr>1. DIVINE COMMISION FOR HIS SERVANT </vt:lpstr>
      <vt:lpstr>1. DIVINE COMMISION FOR HIS SERVANT CONTD </vt:lpstr>
      <vt:lpstr>Lessons for Christian Youths:  Influencing others to sin brings divine consequences   Greed and compromise destroy spiritual destiny   Spiritual gifts must not be traded for worldly benefits</vt:lpstr>
      <vt:lpstr>2. DIVINE COMMAND FOR THE CLEANSING OF THE SINFUL</vt:lpstr>
      <vt:lpstr>3. DIVINE CHARGE FOR THE DISTRIBUTION OF THE SPOILS</vt:lpstr>
      <vt:lpstr>Lessons from this distribution:  Everyone should give to the Lord (Exodus 23:15; 34:20; Deuteronomy 16:16).  Everyone is qualified to share in the blessings of the Lord (Ephesians 4:7,8).  Giving should be done willingly and cheerfully (2 Corinthians 9:6,7).  Through this process, God meets the needs of His ministers (Numbers 31:29,30).  We should be obedient to the command of the Lord (Malachi 3:10; 1 Corinthians 16:2).</vt:lpstr>
      <vt:lpstr>Questions:  Does God allow Christian youths to retaliate when offended?  What are the reasons for the dreadful destruction of Midian?  What can you learn from God’s vengeance against Midian?  What can we learn from the death of Balaam?   What experiences can produce righteousness and holiness in our lives?  What can you learn from this distribution?</vt:lpstr>
      <vt:lpstr>References 1. Youth Search the Scriptures Volume 3 pg 94-99 DLCM Publication 2.https://www.google.com/url?sa=i&amp;url=http%3A%2F%2Fgodswarplan.com%2Fdestruction-of-midian-numbers-31-balaams-donkey-vengeance-on-the-midianites-and-moabites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DELL</dc:creator>
  <cp:lastModifiedBy>Esther Adeola-Gold</cp:lastModifiedBy>
  <cp:revision>7</cp:revision>
  <dcterms:created xsi:type="dcterms:W3CDTF">2025-08-03T05:56:08Z</dcterms:created>
  <dcterms:modified xsi:type="dcterms:W3CDTF">2025-08-05T17:23:14Z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