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8288000" cy="10287000"/>
  <p:notesSz cx="6858000" cy="9144000"/>
  <p:embeddedFontLst>
    <p:embeddedFont>
      <p:font typeface="Dynapuff Condensed" panose="020B0604020202020204" charset="0"/>
      <p:regular r:id="rId11"/>
    </p:embeddedFont>
    <p:embeddedFont>
      <p:font typeface="Glacial Indifference" panose="020B0604020202020204" charset="0"/>
      <p:regular r:id="rId12"/>
    </p:embeddedFont>
    <p:embeddedFont>
      <p:font typeface="Glacial Indifference Bold" panose="020B0604020202020204" charset="0"/>
      <p:regular r:id="rId13"/>
    </p:embeddedFont>
    <p:embeddedFont>
      <p:font typeface="League Spartan" panose="020B0604020202020204" charset="0"/>
      <p:regular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4071" autoAdjust="0"/>
  </p:normalViewPr>
  <p:slideViewPr>
    <p:cSldViewPr>
      <p:cViewPr varScale="1">
        <p:scale>
          <a:sx n="46" d="100"/>
          <a:sy n="46" d="100"/>
        </p:scale>
        <p:origin x="1186"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2.svg"/><Relationship Id="rId7" Type="http://schemas.openxmlformats.org/officeDocument/2006/relationships/image" Target="../media/image11.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 Id="rId9" Type="http://schemas.openxmlformats.org/officeDocument/2006/relationships/image" Target="../media/image13.svg"/></Relationships>
</file>

<file path=ppt/slides/_rels/slide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2.svg"/><Relationship Id="rId7" Type="http://schemas.openxmlformats.org/officeDocument/2006/relationships/image" Target="../media/image11.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 Id="rId9" Type="http://schemas.openxmlformats.org/officeDocument/2006/relationships/image" Target="../media/image13.svg"/></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17.sv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16.png"/><Relationship Id="rId5" Type="http://schemas.openxmlformats.org/officeDocument/2006/relationships/image" Target="../media/image15.sv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EFDA"/>
        </a:solidFill>
        <a:effectLst/>
      </p:bgPr>
    </p:bg>
    <p:spTree>
      <p:nvGrpSpPr>
        <p:cNvPr id="1" name=""/>
        <p:cNvGrpSpPr/>
        <p:nvPr/>
      </p:nvGrpSpPr>
      <p:grpSpPr>
        <a:xfrm>
          <a:off x="0" y="0"/>
          <a:ext cx="0" cy="0"/>
          <a:chOff x="0" y="0"/>
          <a:chExt cx="0" cy="0"/>
        </a:xfrm>
      </p:grpSpPr>
      <p:sp>
        <p:nvSpPr>
          <p:cNvPr id="2" name="Freeform 2"/>
          <p:cNvSpPr/>
          <p:nvPr/>
        </p:nvSpPr>
        <p:spPr>
          <a:xfrm>
            <a:off x="-1294037" y="8684623"/>
            <a:ext cx="6103108" cy="4114800"/>
          </a:xfrm>
          <a:custGeom>
            <a:avLst/>
            <a:gdLst/>
            <a:ahLst/>
            <a:cxnLst/>
            <a:rect l="l" t="t" r="r" b="b"/>
            <a:pathLst>
              <a:path w="6103108" h="4114800">
                <a:moveTo>
                  <a:pt x="0" y="0"/>
                </a:moveTo>
                <a:lnTo>
                  <a:pt x="6103108" y="0"/>
                </a:lnTo>
                <a:lnTo>
                  <a:pt x="6103108" y="4114800"/>
                </a:lnTo>
                <a:lnTo>
                  <a:pt x="0" y="41148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3" name="Freeform 3"/>
          <p:cNvSpPr/>
          <p:nvPr/>
        </p:nvSpPr>
        <p:spPr>
          <a:xfrm rot="-998715" flipH="1" flipV="1">
            <a:off x="16229262" y="-1724514"/>
            <a:ext cx="6103108" cy="4114800"/>
          </a:xfrm>
          <a:custGeom>
            <a:avLst/>
            <a:gdLst/>
            <a:ahLst/>
            <a:cxnLst/>
            <a:rect l="l" t="t" r="r" b="b"/>
            <a:pathLst>
              <a:path w="6103108" h="4114800">
                <a:moveTo>
                  <a:pt x="6103108" y="4114800"/>
                </a:moveTo>
                <a:lnTo>
                  <a:pt x="0" y="4114800"/>
                </a:lnTo>
                <a:lnTo>
                  <a:pt x="0" y="0"/>
                </a:lnTo>
                <a:lnTo>
                  <a:pt x="6103108" y="0"/>
                </a:lnTo>
                <a:lnTo>
                  <a:pt x="6103108" y="411480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Freeform 4"/>
          <p:cNvSpPr/>
          <p:nvPr/>
        </p:nvSpPr>
        <p:spPr>
          <a:xfrm flipV="1">
            <a:off x="10972800" y="7082246"/>
            <a:ext cx="7315200" cy="3204754"/>
          </a:xfrm>
          <a:custGeom>
            <a:avLst/>
            <a:gdLst/>
            <a:ahLst/>
            <a:cxnLst/>
            <a:rect l="l" t="t" r="r" b="b"/>
            <a:pathLst>
              <a:path w="7315200" h="3204754">
                <a:moveTo>
                  <a:pt x="0" y="3204754"/>
                </a:moveTo>
                <a:lnTo>
                  <a:pt x="7315200" y="3204754"/>
                </a:lnTo>
                <a:lnTo>
                  <a:pt x="7315200" y="0"/>
                </a:lnTo>
                <a:lnTo>
                  <a:pt x="0" y="0"/>
                </a:lnTo>
                <a:lnTo>
                  <a:pt x="0" y="3204754"/>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5" name="Freeform 5"/>
          <p:cNvSpPr/>
          <p:nvPr/>
        </p:nvSpPr>
        <p:spPr>
          <a:xfrm>
            <a:off x="2477616" y="4072770"/>
            <a:ext cx="12686184" cy="5783117"/>
          </a:xfrm>
          <a:custGeom>
            <a:avLst/>
            <a:gdLst/>
            <a:ahLst/>
            <a:cxnLst/>
            <a:rect l="l" t="t" r="r" b="b"/>
            <a:pathLst>
              <a:path w="8645923" h="7875650">
                <a:moveTo>
                  <a:pt x="0" y="0"/>
                </a:moveTo>
                <a:lnTo>
                  <a:pt x="8645923" y="0"/>
                </a:lnTo>
                <a:lnTo>
                  <a:pt x="8645923" y="7875650"/>
                </a:lnTo>
                <a:lnTo>
                  <a:pt x="0" y="787565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6" name="TextBox 6"/>
          <p:cNvSpPr txBox="1"/>
          <p:nvPr/>
        </p:nvSpPr>
        <p:spPr>
          <a:xfrm>
            <a:off x="2193970" y="2806702"/>
            <a:ext cx="13760528" cy="1161857"/>
          </a:xfrm>
          <a:prstGeom prst="rect">
            <a:avLst/>
          </a:prstGeom>
        </p:spPr>
        <p:txBody>
          <a:bodyPr lIns="0" tIns="0" rIns="0" bIns="0" rtlCol="0" anchor="t">
            <a:spAutoFit/>
          </a:bodyPr>
          <a:lstStyle/>
          <a:p>
            <a:pPr marL="0" lvl="0" indent="0" algn="ctr">
              <a:lnSpc>
                <a:spcPts val="5700"/>
              </a:lnSpc>
              <a:spcBef>
                <a:spcPct val="0"/>
              </a:spcBef>
            </a:pPr>
            <a:r>
              <a:rPr lang="en-US" sz="4750" b="1" spc="47" dirty="0">
                <a:solidFill>
                  <a:srgbClr val="000000"/>
                </a:solidFill>
                <a:latin typeface="Glacial Indifference Bold"/>
                <a:ea typeface="Glacial Indifference Bold"/>
                <a:cs typeface="Glacial Indifference Bold"/>
                <a:sym typeface="Glacial Indifference Bold"/>
              </a:rPr>
              <a:t>RESTATEMENT OF GOD'S COMMANDMENTS</a:t>
            </a:r>
          </a:p>
          <a:p>
            <a:r>
              <a:rPr lang="en-CA" sz="2800" b="1" dirty="0"/>
              <a:t>                                               TEXT: Deuteronomy 5:1-33; 6:1-25</a:t>
            </a:r>
            <a:endParaRPr lang="en-US" sz="6000" b="1" spc="47" dirty="0">
              <a:solidFill>
                <a:srgbClr val="000000"/>
              </a:solidFill>
              <a:latin typeface="Glacial Indifference Bold"/>
              <a:ea typeface="Glacial Indifference Bold"/>
              <a:cs typeface="Glacial Indifference Bold"/>
              <a:sym typeface="Glacial Indifference Bold"/>
            </a:endParaRPr>
          </a:p>
        </p:txBody>
      </p:sp>
      <p:sp>
        <p:nvSpPr>
          <p:cNvPr id="7" name="TextBox 7"/>
          <p:cNvSpPr txBox="1"/>
          <p:nvPr/>
        </p:nvSpPr>
        <p:spPr>
          <a:xfrm rot="-2246061">
            <a:off x="-6634814" y="3095736"/>
            <a:ext cx="16506752" cy="657225"/>
          </a:xfrm>
          <a:prstGeom prst="rect">
            <a:avLst/>
          </a:prstGeom>
        </p:spPr>
        <p:txBody>
          <a:bodyPr lIns="0" tIns="0" rIns="0" bIns="0" rtlCol="0" anchor="t">
            <a:spAutoFit/>
          </a:bodyPr>
          <a:lstStyle/>
          <a:p>
            <a:pPr algn="ctr">
              <a:lnSpc>
                <a:spcPts val="5160"/>
              </a:lnSpc>
              <a:spcBef>
                <a:spcPct val="0"/>
              </a:spcBef>
            </a:pPr>
            <a:r>
              <a:rPr lang="en-US" sz="4300" dirty="0">
                <a:solidFill>
                  <a:srgbClr val="000000"/>
                </a:solidFill>
                <a:latin typeface="Glacial Indifference"/>
                <a:ea typeface="Glacial Indifference"/>
                <a:cs typeface="Glacial Indifference"/>
                <a:sym typeface="Glacial Indifference"/>
              </a:rPr>
              <a:t>LESSON 124</a:t>
            </a:r>
          </a:p>
        </p:txBody>
      </p:sp>
      <p:sp>
        <p:nvSpPr>
          <p:cNvPr id="8" name="TextBox 8"/>
          <p:cNvSpPr txBox="1"/>
          <p:nvPr/>
        </p:nvSpPr>
        <p:spPr>
          <a:xfrm>
            <a:off x="3370176" y="4306575"/>
            <a:ext cx="11165459" cy="4308872"/>
          </a:xfrm>
          <a:prstGeom prst="rect">
            <a:avLst/>
          </a:prstGeom>
        </p:spPr>
        <p:txBody>
          <a:bodyPr wrap="square" lIns="0" tIns="0" rIns="0" bIns="0" rtlCol="0" anchor="t">
            <a:spAutoFit/>
          </a:bodyPr>
          <a:lstStyle/>
          <a:p>
            <a:pPr algn="ctr">
              <a:lnSpc>
                <a:spcPts val="5640"/>
              </a:lnSpc>
            </a:pPr>
            <a:r>
              <a:rPr lang="en-US" sz="4700" b="1" dirty="0">
                <a:solidFill>
                  <a:srgbClr val="000000"/>
                </a:solidFill>
                <a:latin typeface="Glacial Indifference"/>
                <a:ea typeface="Glacial Indifference"/>
                <a:cs typeface="Glacial Indifference"/>
                <a:sym typeface="Glacial Indifference"/>
              </a:rPr>
              <a:t>Memory Verse: </a:t>
            </a:r>
            <a:r>
              <a:rPr lang="en-US" sz="4700" dirty="0">
                <a:solidFill>
                  <a:srgbClr val="000000"/>
                </a:solidFill>
                <a:latin typeface="Glacial Indifference"/>
                <a:ea typeface="Glacial Indifference"/>
                <a:cs typeface="Glacial Indifference"/>
                <a:sym typeface="Glacial Indifference"/>
              </a:rPr>
              <a:t>“O that there were such an heart in them, that they would fear me, and keep all my commandments always, that it might be well with them, and with their</a:t>
            </a:r>
          </a:p>
          <a:p>
            <a:pPr algn="ctr">
              <a:lnSpc>
                <a:spcPts val="5640"/>
              </a:lnSpc>
            </a:pPr>
            <a:r>
              <a:rPr lang="en-US" sz="4700" dirty="0">
                <a:solidFill>
                  <a:srgbClr val="000000"/>
                </a:solidFill>
                <a:latin typeface="Glacial Indifference"/>
                <a:ea typeface="Glacial Indifference"/>
                <a:cs typeface="Glacial Indifference"/>
                <a:sym typeface="Glacial Indifference"/>
              </a:rPr>
              <a:t>c h </a:t>
            </a:r>
            <a:r>
              <a:rPr lang="en-US" sz="4700" dirty="0" err="1">
                <a:solidFill>
                  <a:srgbClr val="000000"/>
                </a:solidFill>
                <a:latin typeface="Glacial Indifference"/>
                <a:ea typeface="Glacial Indifference"/>
                <a:cs typeface="Glacial Indifference"/>
                <a:sym typeface="Glacial Indifference"/>
              </a:rPr>
              <a:t>i</a:t>
            </a:r>
            <a:r>
              <a:rPr lang="en-US" sz="4700" dirty="0">
                <a:solidFill>
                  <a:srgbClr val="000000"/>
                </a:solidFill>
                <a:latin typeface="Glacial Indifference"/>
                <a:ea typeface="Glacial Indifference"/>
                <a:cs typeface="Glacial Indifference"/>
                <a:sym typeface="Glacial Indifference"/>
              </a:rPr>
              <a:t> l d r e n f o r e v e r ! ”</a:t>
            </a:r>
          </a:p>
          <a:p>
            <a:pPr algn="ctr">
              <a:lnSpc>
                <a:spcPts val="5640"/>
              </a:lnSpc>
            </a:pPr>
            <a:r>
              <a:rPr lang="en-US" sz="4700" dirty="0">
                <a:solidFill>
                  <a:srgbClr val="000000"/>
                </a:solidFill>
                <a:latin typeface="Glacial Indifference"/>
                <a:ea typeface="Glacial Indifference"/>
                <a:cs typeface="Glacial Indifference"/>
                <a:sym typeface="Glacial Indifference"/>
              </a:rPr>
              <a:t>(Deuteronomy 5:29).</a:t>
            </a:r>
          </a:p>
        </p:txBody>
      </p:sp>
      <p:sp>
        <p:nvSpPr>
          <p:cNvPr id="9" name="Freeform 9"/>
          <p:cNvSpPr/>
          <p:nvPr/>
        </p:nvSpPr>
        <p:spPr>
          <a:xfrm>
            <a:off x="2193970" y="0"/>
            <a:ext cx="13573830" cy="2158449"/>
          </a:xfrm>
          <a:custGeom>
            <a:avLst/>
            <a:gdLst/>
            <a:ahLst/>
            <a:cxnLst/>
            <a:rect l="l" t="t" r="r" b="b"/>
            <a:pathLst>
              <a:path w="13573830" h="2158449">
                <a:moveTo>
                  <a:pt x="0" y="0"/>
                </a:moveTo>
                <a:lnTo>
                  <a:pt x="13573830" y="0"/>
                </a:lnTo>
                <a:lnTo>
                  <a:pt x="13573830" y="2158449"/>
                </a:lnTo>
                <a:lnTo>
                  <a:pt x="0" y="2158449"/>
                </a:lnTo>
                <a:lnTo>
                  <a:pt x="0" y="0"/>
                </a:lnTo>
                <a:close/>
              </a:path>
            </a:pathLst>
          </a:custGeom>
          <a:blipFill>
            <a:blip r:embed="rId8"/>
            <a:stretch>
              <a:fillRect l="-943" t="-1387" r="-2794" b="-6140"/>
            </a:stretch>
          </a:blipFill>
        </p:spPr>
      </p:sp>
      <p:sp>
        <p:nvSpPr>
          <p:cNvPr id="10" name="Freeform 10"/>
          <p:cNvSpPr/>
          <p:nvPr/>
        </p:nvSpPr>
        <p:spPr>
          <a:xfrm rot="-2536822" flipH="1" flipV="1">
            <a:off x="-3323241" y="-1489439"/>
            <a:ext cx="6103108" cy="4114800"/>
          </a:xfrm>
          <a:custGeom>
            <a:avLst/>
            <a:gdLst/>
            <a:ahLst/>
            <a:cxnLst/>
            <a:rect l="l" t="t" r="r" b="b"/>
            <a:pathLst>
              <a:path w="6103108" h="4114800">
                <a:moveTo>
                  <a:pt x="6103108" y="4114800"/>
                </a:moveTo>
                <a:lnTo>
                  <a:pt x="0" y="4114800"/>
                </a:lnTo>
                <a:lnTo>
                  <a:pt x="0" y="0"/>
                </a:lnTo>
                <a:lnTo>
                  <a:pt x="6103108" y="0"/>
                </a:lnTo>
                <a:lnTo>
                  <a:pt x="6103108" y="4114800"/>
                </a:lnTo>
                <a:close/>
              </a:path>
            </a:pathLst>
          </a:custGeom>
          <a:blipFill>
            <a:blip r:embed="rId2">
              <a:extLst>
                <a:ext uri="{96DAC541-7B7A-43D3-8B79-37D633B846F1}">
                  <asvg:svgBlip xmlns:asvg="http://schemas.microsoft.com/office/drawing/2016/SVG/main" r:embed="rId3"/>
                </a:ext>
              </a:extLst>
            </a:blip>
            <a:stretch>
              <a:fillRect/>
            </a:stretch>
          </a:blipFill>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EFDA"/>
        </a:solidFill>
        <a:effectLst/>
      </p:bgPr>
    </p:bg>
    <p:spTree>
      <p:nvGrpSpPr>
        <p:cNvPr id="1" name=""/>
        <p:cNvGrpSpPr/>
        <p:nvPr/>
      </p:nvGrpSpPr>
      <p:grpSpPr>
        <a:xfrm>
          <a:off x="0" y="0"/>
          <a:ext cx="0" cy="0"/>
          <a:chOff x="0" y="0"/>
          <a:chExt cx="0" cy="0"/>
        </a:xfrm>
      </p:grpSpPr>
      <p:sp>
        <p:nvSpPr>
          <p:cNvPr id="2" name="Freeform 2"/>
          <p:cNvSpPr/>
          <p:nvPr/>
        </p:nvSpPr>
        <p:spPr>
          <a:xfrm flipH="1" flipV="1">
            <a:off x="12337292" y="-876300"/>
            <a:ext cx="6103108" cy="4114800"/>
          </a:xfrm>
          <a:custGeom>
            <a:avLst/>
            <a:gdLst/>
            <a:ahLst/>
            <a:cxnLst/>
            <a:rect l="l" t="t" r="r" b="b"/>
            <a:pathLst>
              <a:path w="6103108" h="4114800">
                <a:moveTo>
                  <a:pt x="6103108" y="4114800"/>
                </a:moveTo>
                <a:lnTo>
                  <a:pt x="0" y="4114800"/>
                </a:lnTo>
                <a:lnTo>
                  <a:pt x="0" y="0"/>
                </a:lnTo>
                <a:lnTo>
                  <a:pt x="6103108" y="0"/>
                </a:lnTo>
                <a:lnTo>
                  <a:pt x="6103108" y="411480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3" name="Freeform 3"/>
          <p:cNvSpPr/>
          <p:nvPr/>
        </p:nvSpPr>
        <p:spPr>
          <a:xfrm>
            <a:off x="14407223" y="-302623"/>
            <a:ext cx="5040401" cy="4114800"/>
          </a:xfrm>
          <a:custGeom>
            <a:avLst/>
            <a:gdLst/>
            <a:ahLst/>
            <a:cxnLst/>
            <a:rect l="l" t="t" r="r" b="b"/>
            <a:pathLst>
              <a:path w="5040401" h="4114800">
                <a:moveTo>
                  <a:pt x="0" y="0"/>
                </a:moveTo>
                <a:lnTo>
                  <a:pt x="5040401" y="0"/>
                </a:lnTo>
                <a:lnTo>
                  <a:pt x="5040401"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4" name="Freeform 4"/>
          <p:cNvSpPr/>
          <p:nvPr/>
        </p:nvSpPr>
        <p:spPr>
          <a:xfrm>
            <a:off x="-826735" y="6747939"/>
            <a:ext cx="6103108" cy="4114800"/>
          </a:xfrm>
          <a:custGeom>
            <a:avLst/>
            <a:gdLst/>
            <a:ahLst/>
            <a:cxnLst/>
            <a:rect l="l" t="t" r="r" b="b"/>
            <a:pathLst>
              <a:path w="6103108" h="4114800">
                <a:moveTo>
                  <a:pt x="0" y="0"/>
                </a:moveTo>
                <a:lnTo>
                  <a:pt x="6103108" y="0"/>
                </a:lnTo>
                <a:lnTo>
                  <a:pt x="6103108" y="4114800"/>
                </a:lnTo>
                <a:lnTo>
                  <a:pt x="0" y="41148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5" name="Freeform 5"/>
          <p:cNvSpPr/>
          <p:nvPr/>
        </p:nvSpPr>
        <p:spPr>
          <a:xfrm>
            <a:off x="410130" y="6114049"/>
            <a:ext cx="2369825" cy="2300885"/>
          </a:xfrm>
          <a:custGeom>
            <a:avLst/>
            <a:gdLst/>
            <a:ahLst/>
            <a:cxnLst/>
            <a:rect l="l" t="t" r="r" b="b"/>
            <a:pathLst>
              <a:path w="2369825" h="2300885">
                <a:moveTo>
                  <a:pt x="0" y="0"/>
                </a:moveTo>
                <a:lnTo>
                  <a:pt x="2369825" y="0"/>
                </a:lnTo>
                <a:lnTo>
                  <a:pt x="2369825" y="2300885"/>
                </a:lnTo>
                <a:lnTo>
                  <a:pt x="0" y="2300885"/>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6" name="Freeform 6"/>
          <p:cNvSpPr/>
          <p:nvPr/>
        </p:nvSpPr>
        <p:spPr>
          <a:xfrm rot="80075">
            <a:off x="2090995" y="499644"/>
            <a:ext cx="14501962" cy="9053167"/>
          </a:xfrm>
          <a:custGeom>
            <a:avLst/>
            <a:gdLst/>
            <a:ahLst/>
            <a:cxnLst/>
            <a:rect l="l" t="t" r="r" b="b"/>
            <a:pathLst>
              <a:path w="14501962" h="9053167">
                <a:moveTo>
                  <a:pt x="0" y="0"/>
                </a:moveTo>
                <a:lnTo>
                  <a:pt x="14501962" y="0"/>
                </a:lnTo>
                <a:lnTo>
                  <a:pt x="14501962" y="9053166"/>
                </a:lnTo>
                <a:lnTo>
                  <a:pt x="0" y="9053166"/>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sp>
      <p:sp>
        <p:nvSpPr>
          <p:cNvPr id="7" name="TextBox 7"/>
          <p:cNvSpPr txBox="1"/>
          <p:nvPr/>
        </p:nvSpPr>
        <p:spPr>
          <a:xfrm>
            <a:off x="3764458" y="2423159"/>
            <a:ext cx="11155037" cy="6835141"/>
          </a:xfrm>
          <a:prstGeom prst="rect">
            <a:avLst/>
          </a:prstGeom>
        </p:spPr>
        <p:txBody>
          <a:bodyPr lIns="0" tIns="0" rIns="0" bIns="0" rtlCol="0" anchor="t">
            <a:spAutoFit/>
          </a:bodyPr>
          <a:lstStyle/>
          <a:p>
            <a:pPr marL="842004" lvl="1" indent="-421002" algn="l">
              <a:lnSpc>
                <a:spcPts val="5459"/>
              </a:lnSpc>
              <a:buFont typeface="Arial"/>
              <a:buChar char="•"/>
            </a:pPr>
            <a:r>
              <a:rPr lang="en-US" sz="3899">
                <a:solidFill>
                  <a:srgbClr val="000000"/>
                </a:solidFill>
                <a:latin typeface="Glacial Indifference"/>
                <a:ea typeface="Glacial Indifference"/>
                <a:cs typeface="Glacial Indifference"/>
                <a:sym typeface="Glacial Indifference"/>
              </a:rPr>
              <a:t>Moses recalled God’s love for Israel in choosing them as His inheritance.</a:t>
            </a:r>
          </a:p>
          <a:p>
            <a:pPr marL="842004" lvl="1" indent="-421002" algn="l">
              <a:lnSpc>
                <a:spcPts val="5459"/>
              </a:lnSpc>
              <a:buFont typeface="Arial"/>
              <a:buChar char="•"/>
            </a:pPr>
            <a:r>
              <a:rPr lang="en-US" sz="3899">
                <a:solidFill>
                  <a:srgbClr val="000000"/>
                </a:solidFill>
                <a:latin typeface="Glacial Indifference"/>
                <a:ea typeface="Glacial Indifference"/>
                <a:cs typeface="Glacial Indifference"/>
                <a:sym typeface="Glacial Indifference"/>
              </a:rPr>
              <a:t>He restated the Ten Commandments and encouraged obedience to God’s word.</a:t>
            </a:r>
          </a:p>
          <a:p>
            <a:pPr marL="842004" lvl="1" indent="-421002" algn="l">
              <a:lnSpc>
                <a:spcPts val="5459"/>
              </a:lnSpc>
              <a:buFont typeface="Arial"/>
              <a:buChar char="•"/>
            </a:pPr>
            <a:r>
              <a:rPr lang="en-US" sz="3899">
                <a:solidFill>
                  <a:srgbClr val="000000"/>
                </a:solidFill>
                <a:latin typeface="Glacial Indifference"/>
                <a:ea typeface="Glacial Indifference"/>
                <a:cs typeface="Glacial Indifference"/>
                <a:sym typeface="Glacial Indifference"/>
              </a:rPr>
              <a:t>The people pledged loyalty to God in response.</a:t>
            </a:r>
          </a:p>
          <a:p>
            <a:pPr marL="842004" lvl="1" indent="-421002" algn="l">
              <a:lnSpc>
                <a:spcPts val="5459"/>
              </a:lnSpc>
              <a:buFont typeface="Arial"/>
              <a:buChar char="•"/>
            </a:pPr>
            <a:r>
              <a:rPr lang="en-US" sz="3899">
                <a:solidFill>
                  <a:srgbClr val="000000"/>
                </a:solidFill>
                <a:latin typeface="Glacial Indifference"/>
                <a:ea typeface="Glacial Indifference"/>
                <a:cs typeface="Glacial Indifference"/>
                <a:sym typeface="Glacial Indifference"/>
              </a:rPr>
              <a:t>Moses emphasized God’s desire for His people to fear Him and obey His commandments for their own good and that of their children (Deuteronomy 5:29).</a:t>
            </a:r>
          </a:p>
          <a:p>
            <a:pPr algn="l">
              <a:lnSpc>
                <a:spcPts val="5459"/>
              </a:lnSpc>
            </a:pPr>
            <a:endParaRPr lang="en-US" sz="3899">
              <a:solidFill>
                <a:srgbClr val="000000"/>
              </a:solidFill>
              <a:latin typeface="Glacial Indifference"/>
              <a:ea typeface="Glacial Indifference"/>
              <a:cs typeface="Glacial Indifference"/>
              <a:sym typeface="Glacial Indifference"/>
            </a:endParaRPr>
          </a:p>
        </p:txBody>
      </p:sp>
      <p:sp>
        <p:nvSpPr>
          <p:cNvPr id="8" name="TextBox 8"/>
          <p:cNvSpPr txBox="1"/>
          <p:nvPr/>
        </p:nvSpPr>
        <p:spPr>
          <a:xfrm>
            <a:off x="2536154" y="1570986"/>
            <a:ext cx="8438608" cy="770807"/>
          </a:xfrm>
          <a:prstGeom prst="rect">
            <a:avLst/>
          </a:prstGeom>
        </p:spPr>
        <p:txBody>
          <a:bodyPr lIns="0" tIns="0" rIns="0" bIns="0" rtlCol="0" anchor="t">
            <a:spAutoFit/>
          </a:bodyPr>
          <a:lstStyle/>
          <a:p>
            <a:pPr algn="ctr">
              <a:lnSpc>
                <a:spcPts val="5521"/>
              </a:lnSpc>
            </a:pPr>
            <a:r>
              <a:rPr lang="en-US" sz="6346" spc="63">
                <a:solidFill>
                  <a:srgbClr val="000000"/>
                </a:solidFill>
                <a:latin typeface="Dynapuff Condensed"/>
                <a:ea typeface="Dynapuff Condensed"/>
                <a:cs typeface="Dynapuff Condensed"/>
                <a:sym typeface="Dynapuff Condensed"/>
              </a:rPr>
              <a:t>INTRODUCTION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EFDA"/>
        </a:solidFill>
        <a:effectLst/>
      </p:bgPr>
    </p:bg>
    <p:spTree>
      <p:nvGrpSpPr>
        <p:cNvPr id="1" name=""/>
        <p:cNvGrpSpPr/>
        <p:nvPr/>
      </p:nvGrpSpPr>
      <p:grpSpPr>
        <a:xfrm>
          <a:off x="0" y="0"/>
          <a:ext cx="0" cy="0"/>
          <a:chOff x="0" y="0"/>
          <a:chExt cx="0" cy="0"/>
        </a:xfrm>
      </p:grpSpPr>
      <p:sp>
        <p:nvSpPr>
          <p:cNvPr id="2" name="Freeform 2"/>
          <p:cNvSpPr/>
          <p:nvPr/>
        </p:nvSpPr>
        <p:spPr>
          <a:xfrm flipH="1" flipV="1">
            <a:off x="12337292" y="-876300"/>
            <a:ext cx="6103108" cy="4114800"/>
          </a:xfrm>
          <a:custGeom>
            <a:avLst/>
            <a:gdLst/>
            <a:ahLst/>
            <a:cxnLst/>
            <a:rect l="l" t="t" r="r" b="b"/>
            <a:pathLst>
              <a:path w="6103108" h="4114800">
                <a:moveTo>
                  <a:pt x="6103108" y="4114800"/>
                </a:moveTo>
                <a:lnTo>
                  <a:pt x="0" y="4114800"/>
                </a:lnTo>
                <a:lnTo>
                  <a:pt x="0" y="0"/>
                </a:lnTo>
                <a:lnTo>
                  <a:pt x="6103108" y="0"/>
                </a:lnTo>
                <a:lnTo>
                  <a:pt x="6103108" y="411480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3" name="Freeform 3"/>
          <p:cNvSpPr/>
          <p:nvPr/>
        </p:nvSpPr>
        <p:spPr>
          <a:xfrm>
            <a:off x="14407223" y="-302623"/>
            <a:ext cx="5040401" cy="4114800"/>
          </a:xfrm>
          <a:custGeom>
            <a:avLst/>
            <a:gdLst/>
            <a:ahLst/>
            <a:cxnLst/>
            <a:rect l="l" t="t" r="r" b="b"/>
            <a:pathLst>
              <a:path w="5040401" h="4114800">
                <a:moveTo>
                  <a:pt x="0" y="0"/>
                </a:moveTo>
                <a:lnTo>
                  <a:pt x="5040401" y="0"/>
                </a:lnTo>
                <a:lnTo>
                  <a:pt x="5040401"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4" name="Freeform 4"/>
          <p:cNvSpPr/>
          <p:nvPr/>
        </p:nvSpPr>
        <p:spPr>
          <a:xfrm>
            <a:off x="-826735" y="6747939"/>
            <a:ext cx="6103108" cy="4114800"/>
          </a:xfrm>
          <a:custGeom>
            <a:avLst/>
            <a:gdLst/>
            <a:ahLst/>
            <a:cxnLst/>
            <a:rect l="l" t="t" r="r" b="b"/>
            <a:pathLst>
              <a:path w="6103108" h="4114800">
                <a:moveTo>
                  <a:pt x="0" y="0"/>
                </a:moveTo>
                <a:lnTo>
                  <a:pt x="6103108" y="0"/>
                </a:lnTo>
                <a:lnTo>
                  <a:pt x="6103108" y="4114800"/>
                </a:lnTo>
                <a:lnTo>
                  <a:pt x="0" y="411480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5" name="Freeform 5"/>
          <p:cNvSpPr/>
          <p:nvPr/>
        </p:nvSpPr>
        <p:spPr>
          <a:xfrm>
            <a:off x="410130" y="6114049"/>
            <a:ext cx="2369825" cy="2300885"/>
          </a:xfrm>
          <a:custGeom>
            <a:avLst/>
            <a:gdLst/>
            <a:ahLst/>
            <a:cxnLst/>
            <a:rect l="l" t="t" r="r" b="b"/>
            <a:pathLst>
              <a:path w="2369825" h="2300885">
                <a:moveTo>
                  <a:pt x="0" y="0"/>
                </a:moveTo>
                <a:lnTo>
                  <a:pt x="2369825" y="0"/>
                </a:lnTo>
                <a:lnTo>
                  <a:pt x="2369825" y="2300885"/>
                </a:lnTo>
                <a:lnTo>
                  <a:pt x="0" y="2300885"/>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6" name="Freeform 6"/>
          <p:cNvSpPr/>
          <p:nvPr/>
        </p:nvSpPr>
        <p:spPr>
          <a:xfrm rot="80075">
            <a:off x="2090995" y="499644"/>
            <a:ext cx="14501962" cy="9053167"/>
          </a:xfrm>
          <a:custGeom>
            <a:avLst/>
            <a:gdLst/>
            <a:ahLst/>
            <a:cxnLst/>
            <a:rect l="l" t="t" r="r" b="b"/>
            <a:pathLst>
              <a:path w="14501962" h="9053167">
                <a:moveTo>
                  <a:pt x="0" y="0"/>
                </a:moveTo>
                <a:lnTo>
                  <a:pt x="14501962" y="0"/>
                </a:lnTo>
                <a:lnTo>
                  <a:pt x="14501962" y="9053166"/>
                </a:lnTo>
                <a:lnTo>
                  <a:pt x="0" y="9053166"/>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sp>
      <p:sp>
        <p:nvSpPr>
          <p:cNvPr id="7" name="TextBox 7"/>
          <p:cNvSpPr txBox="1"/>
          <p:nvPr/>
        </p:nvSpPr>
        <p:spPr>
          <a:xfrm>
            <a:off x="4067555" y="1331184"/>
            <a:ext cx="11538128" cy="6741517"/>
          </a:xfrm>
          <a:prstGeom prst="rect">
            <a:avLst/>
          </a:prstGeom>
        </p:spPr>
        <p:txBody>
          <a:bodyPr lIns="0" tIns="0" rIns="0" bIns="0" rtlCol="0" anchor="t">
            <a:spAutoFit/>
          </a:bodyPr>
          <a:lstStyle/>
          <a:p>
            <a:pPr algn="l">
              <a:lnSpc>
                <a:spcPts val="5370"/>
              </a:lnSpc>
            </a:pPr>
            <a:r>
              <a:rPr lang="en-US" sz="3835">
                <a:solidFill>
                  <a:srgbClr val="000000"/>
                </a:solidFill>
                <a:latin typeface="Glacial Indifference"/>
                <a:ea typeface="Glacial Indifference"/>
                <a:cs typeface="Glacial Indifference"/>
                <a:sym typeface="Glacial Indifference"/>
              </a:rPr>
              <a:t>LESSON;</a:t>
            </a:r>
          </a:p>
          <a:p>
            <a:pPr marL="828183" lvl="1" indent="-414092" algn="l">
              <a:lnSpc>
                <a:spcPts val="5370"/>
              </a:lnSpc>
              <a:buFont typeface="Arial"/>
              <a:buChar char="•"/>
            </a:pPr>
            <a:r>
              <a:rPr lang="en-US" sz="3835">
                <a:solidFill>
                  <a:srgbClr val="000000"/>
                </a:solidFill>
                <a:latin typeface="Glacial Indifference"/>
                <a:ea typeface="Glacial Indifference"/>
                <a:cs typeface="Glacial Indifference"/>
                <a:sym typeface="Glacial Indifference"/>
              </a:rPr>
              <a:t>The commandments are summarized as loving God and loving others.</a:t>
            </a:r>
          </a:p>
          <a:p>
            <a:pPr marL="828183" lvl="1" indent="-414092" algn="l">
              <a:lnSpc>
                <a:spcPts val="5370"/>
              </a:lnSpc>
              <a:buFont typeface="Arial"/>
              <a:buChar char="•"/>
            </a:pPr>
            <a:r>
              <a:rPr lang="en-US" sz="3835" b="1">
                <a:solidFill>
                  <a:srgbClr val="000000"/>
                </a:solidFill>
                <a:latin typeface="Glacial Indifference Bold"/>
                <a:ea typeface="Glacial Indifference Bold"/>
                <a:cs typeface="Glacial Indifference Bold"/>
                <a:sym typeface="Glacial Indifference Bold"/>
              </a:rPr>
              <a:t>Jesus said</a:t>
            </a:r>
            <a:r>
              <a:rPr lang="en-US" sz="3835">
                <a:solidFill>
                  <a:srgbClr val="000000"/>
                </a:solidFill>
                <a:latin typeface="Glacial Indifference"/>
                <a:ea typeface="Glacial Indifference"/>
                <a:cs typeface="Glacial Indifference"/>
                <a:sym typeface="Glacial Indifference"/>
              </a:rPr>
              <a:t>: Love the Lord your God with all your heart, soul, and mind (the first and greatest commandment).</a:t>
            </a:r>
          </a:p>
          <a:p>
            <a:pPr marL="828183" lvl="1" indent="-414092" algn="l">
              <a:lnSpc>
                <a:spcPts val="5370"/>
              </a:lnSpc>
              <a:buFont typeface="Arial"/>
              <a:buChar char="•"/>
            </a:pPr>
            <a:r>
              <a:rPr lang="en-US" sz="3835">
                <a:solidFill>
                  <a:srgbClr val="000000"/>
                </a:solidFill>
                <a:latin typeface="Glacial Indifference"/>
                <a:ea typeface="Glacial Indifference"/>
                <a:cs typeface="Glacial Indifference"/>
                <a:sym typeface="Glacial Indifference"/>
              </a:rPr>
              <a:t>Love your neighbour as yourself (the second commandment).</a:t>
            </a:r>
          </a:p>
          <a:p>
            <a:pPr marL="828183" lvl="1" indent="-414092" algn="l">
              <a:lnSpc>
                <a:spcPts val="5370"/>
              </a:lnSpc>
              <a:buFont typeface="Arial"/>
              <a:buChar char="•"/>
            </a:pPr>
            <a:r>
              <a:rPr lang="en-US" sz="3835">
                <a:solidFill>
                  <a:srgbClr val="000000"/>
                </a:solidFill>
                <a:latin typeface="Glacial Indifference"/>
                <a:ea typeface="Glacial Indifference"/>
                <a:cs typeface="Glacial Indifference"/>
                <a:sym typeface="Glacial Indifference"/>
              </a:rPr>
              <a:t>On these two commandments hang all the law and the prophets (Matthew 22:37-40).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EFDA"/>
        </a:solidFill>
        <a:effectLst/>
      </p:bgPr>
    </p:bg>
    <p:spTree>
      <p:nvGrpSpPr>
        <p:cNvPr id="1" name=""/>
        <p:cNvGrpSpPr/>
        <p:nvPr/>
      </p:nvGrpSpPr>
      <p:grpSpPr>
        <a:xfrm>
          <a:off x="0" y="0"/>
          <a:ext cx="0" cy="0"/>
          <a:chOff x="0" y="0"/>
          <a:chExt cx="0" cy="0"/>
        </a:xfrm>
      </p:grpSpPr>
      <p:grpSp>
        <p:nvGrpSpPr>
          <p:cNvPr id="2" name="Group 2"/>
          <p:cNvGrpSpPr/>
          <p:nvPr/>
        </p:nvGrpSpPr>
        <p:grpSpPr>
          <a:xfrm>
            <a:off x="273718" y="2059577"/>
            <a:ext cx="10975401" cy="7581394"/>
            <a:chOff x="0" y="0"/>
            <a:chExt cx="2890641" cy="1996746"/>
          </a:xfrm>
        </p:grpSpPr>
        <p:sp>
          <p:nvSpPr>
            <p:cNvPr id="3" name="Freeform 3"/>
            <p:cNvSpPr/>
            <p:nvPr/>
          </p:nvSpPr>
          <p:spPr>
            <a:xfrm>
              <a:off x="0" y="0"/>
              <a:ext cx="2890641" cy="1996746"/>
            </a:xfrm>
            <a:custGeom>
              <a:avLst/>
              <a:gdLst/>
              <a:ahLst/>
              <a:cxnLst/>
              <a:rect l="l" t="t" r="r" b="b"/>
              <a:pathLst>
                <a:path w="2890641" h="1996746">
                  <a:moveTo>
                    <a:pt x="35975" y="0"/>
                  </a:moveTo>
                  <a:lnTo>
                    <a:pt x="2854666" y="0"/>
                  </a:lnTo>
                  <a:cubicBezTo>
                    <a:pt x="2864207" y="0"/>
                    <a:pt x="2873357" y="3790"/>
                    <a:pt x="2880104" y="10537"/>
                  </a:cubicBezTo>
                  <a:cubicBezTo>
                    <a:pt x="2886850" y="17283"/>
                    <a:pt x="2890641" y="26434"/>
                    <a:pt x="2890641" y="35975"/>
                  </a:cubicBezTo>
                  <a:lnTo>
                    <a:pt x="2890641" y="1960771"/>
                  </a:lnTo>
                  <a:cubicBezTo>
                    <a:pt x="2890641" y="1970312"/>
                    <a:pt x="2886850" y="1979462"/>
                    <a:pt x="2880104" y="1986209"/>
                  </a:cubicBezTo>
                  <a:cubicBezTo>
                    <a:pt x="2873357" y="1992955"/>
                    <a:pt x="2864207" y="1996746"/>
                    <a:pt x="2854666" y="1996746"/>
                  </a:cubicBezTo>
                  <a:lnTo>
                    <a:pt x="35975" y="1996746"/>
                  </a:lnTo>
                  <a:cubicBezTo>
                    <a:pt x="26434" y="1996746"/>
                    <a:pt x="17283" y="1992955"/>
                    <a:pt x="10537" y="1986209"/>
                  </a:cubicBezTo>
                  <a:cubicBezTo>
                    <a:pt x="3790" y="1979462"/>
                    <a:pt x="0" y="1970312"/>
                    <a:pt x="0" y="1960771"/>
                  </a:cubicBezTo>
                  <a:lnTo>
                    <a:pt x="0" y="35975"/>
                  </a:lnTo>
                  <a:cubicBezTo>
                    <a:pt x="0" y="26434"/>
                    <a:pt x="3790" y="17283"/>
                    <a:pt x="10537" y="10537"/>
                  </a:cubicBezTo>
                  <a:cubicBezTo>
                    <a:pt x="17283" y="3790"/>
                    <a:pt x="26434" y="0"/>
                    <a:pt x="35975" y="0"/>
                  </a:cubicBezTo>
                  <a:close/>
                </a:path>
              </a:pathLst>
            </a:custGeom>
            <a:solidFill>
              <a:srgbClr val="F4D4B7"/>
            </a:solidFill>
          </p:spPr>
        </p:sp>
        <p:sp>
          <p:nvSpPr>
            <p:cNvPr id="4" name="TextBox 4"/>
            <p:cNvSpPr txBox="1"/>
            <p:nvPr/>
          </p:nvSpPr>
          <p:spPr>
            <a:xfrm>
              <a:off x="0" y="-38100"/>
              <a:ext cx="2890641" cy="2034846"/>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273718" y="1992902"/>
            <a:ext cx="10975401" cy="8117205"/>
          </a:xfrm>
          <a:prstGeom prst="rect">
            <a:avLst/>
          </a:prstGeom>
        </p:spPr>
        <p:txBody>
          <a:bodyPr lIns="0" tIns="0" rIns="0" bIns="0" rtlCol="0" anchor="t">
            <a:spAutoFit/>
          </a:bodyPr>
          <a:lstStyle/>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Moses stood before Israel as prophet, teacher, leader, and mentor.</a:t>
            </a:r>
          </a:p>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He recounted God’s goodness and love toward them.</a:t>
            </a:r>
          </a:p>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He reminded them of God’s unwavering love in choosing them despite their unworthiness.</a:t>
            </a:r>
          </a:p>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Moses emphasized: “The LORD made not this covenant with our fathers, but with us, even us, who are all of us here alive this day” (Deuteronomy 5:3).</a:t>
            </a:r>
          </a:p>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He recounted how Israel received the Ten Commandments at Mount Sinai (Exodus 19:16-24; 20:1-17).</a:t>
            </a:r>
          </a:p>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Because they could not withstand God’s presence, the people sent Moses to receive the laws on their behalf.</a:t>
            </a:r>
          </a:p>
          <a:p>
            <a:pPr algn="l">
              <a:lnSpc>
                <a:spcPts val="4620"/>
              </a:lnSpc>
            </a:pPr>
            <a:endParaRPr lang="en-US" sz="3300">
              <a:solidFill>
                <a:srgbClr val="000000"/>
              </a:solidFill>
              <a:latin typeface="Glacial Indifference"/>
              <a:ea typeface="Glacial Indifference"/>
              <a:cs typeface="Glacial Indifference"/>
              <a:sym typeface="Glacial Indifference"/>
            </a:endParaRPr>
          </a:p>
        </p:txBody>
      </p:sp>
      <p:sp>
        <p:nvSpPr>
          <p:cNvPr id="6" name="Freeform 6"/>
          <p:cNvSpPr/>
          <p:nvPr/>
        </p:nvSpPr>
        <p:spPr>
          <a:xfrm flipH="1">
            <a:off x="-2628900" y="-573677"/>
            <a:ext cx="7315200" cy="3204754"/>
          </a:xfrm>
          <a:custGeom>
            <a:avLst/>
            <a:gdLst/>
            <a:ahLst/>
            <a:cxnLst/>
            <a:rect l="l" t="t" r="r" b="b"/>
            <a:pathLst>
              <a:path w="7315200" h="3204754">
                <a:moveTo>
                  <a:pt x="7315200" y="0"/>
                </a:moveTo>
                <a:lnTo>
                  <a:pt x="0" y="0"/>
                </a:lnTo>
                <a:lnTo>
                  <a:pt x="0" y="3204754"/>
                </a:lnTo>
                <a:lnTo>
                  <a:pt x="7315200" y="3204754"/>
                </a:lnTo>
                <a:lnTo>
                  <a:pt x="731520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7" name="TextBox 7"/>
          <p:cNvSpPr txBox="1"/>
          <p:nvPr/>
        </p:nvSpPr>
        <p:spPr>
          <a:xfrm>
            <a:off x="-540536" y="482528"/>
            <a:ext cx="19371620" cy="1162050"/>
          </a:xfrm>
          <a:prstGeom prst="rect">
            <a:avLst/>
          </a:prstGeom>
        </p:spPr>
        <p:txBody>
          <a:bodyPr lIns="0" tIns="0" rIns="0" bIns="0" rtlCol="0" anchor="t">
            <a:spAutoFit/>
          </a:bodyPr>
          <a:lstStyle/>
          <a:p>
            <a:pPr marL="0" lvl="0" indent="0" algn="ctr">
              <a:lnSpc>
                <a:spcPts val="3599"/>
              </a:lnSpc>
              <a:spcBef>
                <a:spcPct val="0"/>
              </a:spcBef>
            </a:pPr>
            <a:r>
              <a:rPr lang="en-US" sz="3999" b="1" u="none" strike="noStrike">
                <a:solidFill>
                  <a:srgbClr val="000000"/>
                </a:solidFill>
                <a:latin typeface="Glacial Indifference Bold"/>
                <a:ea typeface="Glacial Indifference Bold"/>
                <a:cs typeface="Glacial Indifference Bold"/>
                <a:sym typeface="Glacial Indifference Bold"/>
              </a:rPr>
              <a:t>POINT 1  MOSES RESTATES THE LOVE AND LAWS OF GOD</a:t>
            </a:r>
          </a:p>
          <a:p>
            <a:pPr marL="0" lvl="0" indent="0" algn="ctr">
              <a:lnSpc>
                <a:spcPts val="2700"/>
              </a:lnSpc>
              <a:spcBef>
                <a:spcPct val="0"/>
              </a:spcBef>
            </a:pPr>
            <a:r>
              <a:rPr lang="en-US" sz="3000" u="none" strike="noStrike">
                <a:solidFill>
                  <a:srgbClr val="000000"/>
                </a:solidFill>
                <a:latin typeface="Glacial Indifference"/>
                <a:ea typeface="Glacial Indifference"/>
                <a:cs typeface="Glacial Indifference"/>
                <a:sym typeface="Glacial Indifference"/>
              </a:rPr>
              <a:t>(DEUTERONOMY 5:1-21; EXODUS 3:1; 17:1-6; DEUTERONOMY 7:6-9; </a:t>
            </a:r>
          </a:p>
          <a:p>
            <a:pPr marL="0" lvl="0" indent="0" algn="ctr">
              <a:lnSpc>
                <a:spcPts val="2700"/>
              </a:lnSpc>
              <a:spcBef>
                <a:spcPct val="0"/>
              </a:spcBef>
            </a:pPr>
            <a:r>
              <a:rPr lang="en-US" sz="3000" u="none" strike="noStrike">
                <a:solidFill>
                  <a:srgbClr val="000000"/>
                </a:solidFill>
                <a:latin typeface="Glacial Indifference"/>
                <a:ea typeface="Glacial Indifference"/>
                <a:cs typeface="Glacial Indifference"/>
                <a:sym typeface="Glacial Indifference"/>
              </a:rPr>
              <a:t>EXODUS 20: 3-17; JOSHUA 1:8; PSALM 119:1-4)</a:t>
            </a:r>
          </a:p>
        </p:txBody>
      </p:sp>
      <p:grpSp>
        <p:nvGrpSpPr>
          <p:cNvPr id="8" name="Group 8"/>
          <p:cNvGrpSpPr/>
          <p:nvPr/>
        </p:nvGrpSpPr>
        <p:grpSpPr>
          <a:xfrm>
            <a:off x="11771599" y="1804782"/>
            <a:ext cx="5685542" cy="8101138"/>
            <a:chOff x="0" y="0"/>
            <a:chExt cx="1497427" cy="2133633"/>
          </a:xfrm>
        </p:grpSpPr>
        <p:sp>
          <p:nvSpPr>
            <p:cNvPr id="9" name="Freeform 9"/>
            <p:cNvSpPr/>
            <p:nvPr/>
          </p:nvSpPr>
          <p:spPr>
            <a:xfrm>
              <a:off x="0" y="0"/>
              <a:ext cx="1497427" cy="2133633"/>
            </a:xfrm>
            <a:custGeom>
              <a:avLst/>
              <a:gdLst/>
              <a:ahLst/>
              <a:cxnLst/>
              <a:rect l="l" t="t" r="r" b="b"/>
              <a:pathLst>
                <a:path w="1497427" h="2133633">
                  <a:moveTo>
                    <a:pt x="69446" y="0"/>
                  </a:moveTo>
                  <a:lnTo>
                    <a:pt x="1427981" y="0"/>
                  </a:lnTo>
                  <a:cubicBezTo>
                    <a:pt x="1466335" y="0"/>
                    <a:pt x="1497427" y="31092"/>
                    <a:pt x="1497427" y="69446"/>
                  </a:cubicBezTo>
                  <a:lnTo>
                    <a:pt x="1497427" y="2064187"/>
                  </a:lnTo>
                  <a:cubicBezTo>
                    <a:pt x="1497427" y="2102541"/>
                    <a:pt x="1466335" y="2133633"/>
                    <a:pt x="1427981" y="2133633"/>
                  </a:cubicBezTo>
                  <a:lnTo>
                    <a:pt x="69446" y="2133633"/>
                  </a:lnTo>
                  <a:cubicBezTo>
                    <a:pt x="51028" y="2133633"/>
                    <a:pt x="33364" y="2126317"/>
                    <a:pt x="20340" y="2113293"/>
                  </a:cubicBezTo>
                  <a:cubicBezTo>
                    <a:pt x="7317" y="2100269"/>
                    <a:pt x="0" y="2082605"/>
                    <a:pt x="0" y="2064187"/>
                  </a:cubicBezTo>
                  <a:lnTo>
                    <a:pt x="0" y="69446"/>
                  </a:lnTo>
                  <a:cubicBezTo>
                    <a:pt x="0" y="51028"/>
                    <a:pt x="7317" y="33364"/>
                    <a:pt x="20340" y="20340"/>
                  </a:cubicBezTo>
                  <a:cubicBezTo>
                    <a:pt x="33364" y="7317"/>
                    <a:pt x="51028" y="0"/>
                    <a:pt x="69446" y="0"/>
                  </a:cubicBezTo>
                  <a:close/>
                </a:path>
              </a:pathLst>
            </a:custGeom>
            <a:solidFill>
              <a:srgbClr val="F4D4B7"/>
            </a:solidFill>
          </p:spPr>
        </p:sp>
        <p:sp>
          <p:nvSpPr>
            <p:cNvPr id="10" name="TextBox 10"/>
            <p:cNvSpPr txBox="1"/>
            <p:nvPr/>
          </p:nvSpPr>
          <p:spPr>
            <a:xfrm>
              <a:off x="0" y="-38100"/>
              <a:ext cx="1497427" cy="2171733"/>
            </a:xfrm>
            <a:prstGeom prst="rect">
              <a:avLst/>
            </a:prstGeom>
          </p:spPr>
          <p:txBody>
            <a:bodyPr lIns="50800" tIns="50800" rIns="50800" bIns="50800" rtlCol="0" anchor="ctr"/>
            <a:lstStyle/>
            <a:p>
              <a:pPr algn="ctr">
                <a:lnSpc>
                  <a:spcPts val="2659"/>
                </a:lnSpc>
                <a:spcBef>
                  <a:spcPct val="0"/>
                </a:spcBef>
              </a:pPr>
              <a:endParaRPr/>
            </a:p>
          </p:txBody>
        </p:sp>
      </p:grpSp>
      <p:sp>
        <p:nvSpPr>
          <p:cNvPr id="11" name="TextBox 11"/>
          <p:cNvSpPr txBox="1"/>
          <p:nvPr/>
        </p:nvSpPr>
        <p:spPr>
          <a:xfrm>
            <a:off x="12242681" y="2053924"/>
            <a:ext cx="4743379" cy="7536180"/>
          </a:xfrm>
          <a:prstGeom prst="rect">
            <a:avLst/>
          </a:prstGeom>
        </p:spPr>
        <p:txBody>
          <a:bodyPr lIns="0" tIns="0" rIns="0" bIns="0" rtlCol="0" anchor="t">
            <a:spAutoFit/>
          </a:bodyPr>
          <a:lstStyle/>
          <a:p>
            <a:pPr algn="l">
              <a:lnSpc>
                <a:spcPts val="4620"/>
              </a:lnSpc>
            </a:pPr>
            <a:r>
              <a:rPr lang="en-US" sz="3300" b="1">
                <a:solidFill>
                  <a:srgbClr val="000000"/>
                </a:solidFill>
                <a:latin typeface="Glacial Indifference Bold"/>
                <a:ea typeface="Glacial Indifference Bold"/>
                <a:cs typeface="Glacial Indifference Bold"/>
                <a:sym typeface="Glacial Indifference Bold"/>
              </a:rPr>
              <a:t>Restating the Ten Commandments</a:t>
            </a:r>
          </a:p>
          <a:p>
            <a:pPr algn="l">
              <a:lnSpc>
                <a:spcPts val="4620"/>
              </a:lnSpc>
            </a:pPr>
            <a:r>
              <a:rPr lang="en-US" sz="3300">
                <a:solidFill>
                  <a:srgbClr val="000000"/>
                </a:solidFill>
                <a:latin typeface="Glacial Indifference"/>
                <a:ea typeface="Glacial Indifference"/>
                <a:cs typeface="Glacial Indifference"/>
                <a:sym typeface="Glacial Indifference"/>
              </a:rPr>
              <a:t>Moses, led by the Spirit of God, restated the Ten Commandments with explanations.</a:t>
            </a:r>
          </a:p>
          <a:p>
            <a:pPr algn="l">
              <a:lnSpc>
                <a:spcPts val="4620"/>
              </a:lnSpc>
            </a:pPr>
            <a:endParaRPr lang="en-US" sz="3300">
              <a:solidFill>
                <a:srgbClr val="000000"/>
              </a:solidFill>
              <a:latin typeface="Glacial Indifference"/>
              <a:ea typeface="Glacial Indifference"/>
              <a:cs typeface="Glacial Indifference"/>
              <a:sym typeface="Glacial Indifference"/>
            </a:endParaRPr>
          </a:p>
          <a:p>
            <a:pPr algn="l">
              <a:lnSpc>
                <a:spcPts val="4620"/>
              </a:lnSpc>
            </a:pPr>
            <a:r>
              <a:rPr lang="en-US" sz="3300">
                <a:solidFill>
                  <a:srgbClr val="000000"/>
                </a:solidFill>
                <a:latin typeface="Glacial Indifference"/>
                <a:ea typeface="Glacial Indifference"/>
                <a:cs typeface="Glacial Indifference"/>
                <a:sym typeface="Glacial Indifference"/>
              </a:rPr>
              <a:t>First four laws: fellowship with God.</a:t>
            </a:r>
          </a:p>
          <a:p>
            <a:pPr algn="l">
              <a:lnSpc>
                <a:spcPts val="4620"/>
              </a:lnSpc>
            </a:pPr>
            <a:endParaRPr lang="en-US" sz="3300">
              <a:solidFill>
                <a:srgbClr val="000000"/>
              </a:solidFill>
              <a:latin typeface="Glacial Indifference"/>
              <a:ea typeface="Glacial Indifference"/>
              <a:cs typeface="Glacial Indifference"/>
              <a:sym typeface="Glacial Indifference"/>
            </a:endParaRPr>
          </a:p>
          <a:p>
            <a:pPr algn="l">
              <a:lnSpc>
                <a:spcPts val="4620"/>
              </a:lnSpc>
            </a:pPr>
            <a:r>
              <a:rPr lang="en-US" sz="3300">
                <a:solidFill>
                  <a:srgbClr val="000000"/>
                </a:solidFill>
                <a:latin typeface="Glacial Indifference"/>
                <a:ea typeface="Glacial Indifference"/>
                <a:cs typeface="Glacial Indifference"/>
                <a:sym typeface="Glacial Indifference"/>
              </a:rPr>
              <a:t>Last six laws: relationship with neighbours.</a:t>
            </a:r>
          </a:p>
          <a:p>
            <a:pPr algn="l">
              <a:lnSpc>
                <a:spcPts val="4620"/>
              </a:lnSpc>
            </a:pPr>
            <a:endParaRPr lang="en-US" sz="3300">
              <a:solidFill>
                <a:srgbClr val="000000"/>
              </a:solidFill>
              <a:latin typeface="Glacial Indifference"/>
              <a:ea typeface="Glacial Indifference"/>
              <a:cs typeface="Glacial Indifference"/>
              <a:sym typeface="Glacial Indifference"/>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EFDA"/>
        </a:solidFill>
        <a:effectLst/>
      </p:bgPr>
    </p:bg>
    <p:spTree>
      <p:nvGrpSpPr>
        <p:cNvPr id="1" name=""/>
        <p:cNvGrpSpPr/>
        <p:nvPr/>
      </p:nvGrpSpPr>
      <p:grpSpPr>
        <a:xfrm>
          <a:off x="0" y="0"/>
          <a:ext cx="0" cy="0"/>
          <a:chOff x="0" y="0"/>
          <a:chExt cx="0" cy="0"/>
        </a:xfrm>
      </p:grpSpPr>
      <p:grpSp>
        <p:nvGrpSpPr>
          <p:cNvPr id="2" name="Group 2"/>
          <p:cNvGrpSpPr/>
          <p:nvPr/>
        </p:nvGrpSpPr>
        <p:grpSpPr>
          <a:xfrm>
            <a:off x="471560" y="1157162"/>
            <a:ext cx="8402172" cy="8641379"/>
            <a:chOff x="0" y="0"/>
            <a:chExt cx="2212918" cy="2275919"/>
          </a:xfrm>
        </p:grpSpPr>
        <p:sp>
          <p:nvSpPr>
            <p:cNvPr id="3" name="Freeform 3"/>
            <p:cNvSpPr/>
            <p:nvPr/>
          </p:nvSpPr>
          <p:spPr>
            <a:xfrm>
              <a:off x="0" y="0"/>
              <a:ext cx="2212918" cy="2275919"/>
            </a:xfrm>
            <a:custGeom>
              <a:avLst/>
              <a:gdLst/>
              <a:ahLst/>
              <a:cxnLst/>
              <a:rect l="l" t="t" r="r" b="b"/>
              <a:pathLst>
                <a:path w="2212918" h="2275919">
                  <a:moveTo>
                    <a:pt x="46992" y="0"/>
                  </a:moveTo>
                  <a:lnTo>
                    <a:pt x="2165926" y="0"/>
                  </a:lnTo>
                  <a:cubicBezTo>
                    <a:pt x="2178389" y="0"/>
                    <a:pt x="2190341" y="4951"/>
                    <a:pt x="2199154" y="13764"/>
                  </a:cubicBezTo>
                  <a:cubicBezTo>
                    <a:pt x="2207967" y="22577"/>
                    <a:pt x="2212918" y="34529"/>
                    <a:pt x="2212918" y="46992"/>
                  </a:cubicBezTo>
                  <a:lnTo>
                    <a:pt x="2212918" y="2228927"/>
                  </a:lnTo>
                  <a:cubicBezTo>
                    <a:pt x="2212918" y="2241390"/>
                    <a:pt x="2207967" y="2253342"/>
                    <a:pt x="2199154" y="2262155"/>
                  </a:cubicBezTo>
                  <a:cubicBezTo>
                    <a:pt x="2190341" y="2270968"/>
                    <a:pt x="2178389" y="2275919"/>
                    <a:pt x="2165926" y="2275919"/>
                  </a:cubicBezTo>
                  <a:lnTo>
                    <a:pt x="46992" y="2275919"/>
                  </a:lnTo>
                  <a:cubicBezTo>
                    <a:pt x="34529" y="2275919"/>
                    <a:pt x="22577" y="2270968"/>
                    <a:pt x="13764" y="2262155"/>
                  </a:cubicBezTo>
                  <a:cubicBezTo>
                    <a:pt x="4951" y="2253342"/>
                    <a:pt x="0" y="2241390"/>
                    <a:pt x="0" y="2228927"/>
                  </a:cubicBezTo>
                  <a:lnTo>
                    <a:pt x="0" y="46992"/>
                  </a:lnTo>
                  <a:cubicBezTo>
                    <a:pt x="0" y="34529"/>
                    <a:pt x="4951" y="22577"/>
                    <a:pt x="13764" y="13764"/>
                  </a:cubicBezTo>
                  <a:cubicBezTo>
                    <a:pt x="22577" y="4951"/>
                    <a:pt x="34529" y="0"/>
                    <a:pt x="46992" y="0"/>
                  </a:cubicBezTo>
                  <a:close/>
                </a:path>
              </a:pathLst>
            </a:custGeom>
            <a:solidFill>
              <a:srgbClr val="F4D4B7"/>
            </a:solidFill>
          </p:spPr>
        </p:sp>
        <p:sp>
          <p:nvSpPr>
            <p:cNvPr id="4" name="TextBox 4"/>
            <p:cNvSpPr txBox="1"/>
            <p:nvPr/>
          </p:nvSpPr>
          <p:spPr>
            <a:xfrm>
              <a:off x="0" y="-38100"/>
              <a:ext cx="2212918" cy="2314019"/>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765410" y="804886"/>
            <a:ext cx="7814472" cy="9279255"/>
          </a:xfrm>
          <a:prstGeom prst="rect">
            <a:avLst/>
          </a:prstGeom>
        </p:spPr>
        <p:txBody>
          <a:bodyPr lIns="0" tIns="0" rIns="0" bIns="0" rtlCol="0" anchor="t">
            <a:spAutoFit/>
          </a:bodyPr>
          <a:lstStyle/>
          <a:p>
            <a:pPr algn="l">
              <a:lnSpc>
                <a:spcPts val="4620"/>
              </a:lnSpc>
            </a:pPr>
            <a:endParaRPr/>
          </a:p>
          <a:p>
            <a:pPr algn="l">
              <a:lnSpc>
                <a:spcPts val="4620"/>
              </a:lnSpc>
            </a:pPr>
            <a:r>
              <a:rPr lang="en-US" sz="3300" b="1">
                <a:solidFill>
                  <a:srgbClr val="000000"/>
                </a:solidFill>
                <a:latin typeface="Glacial Indifference Bold"/>
                <a:ea typeface="Glacial Indifference Bold"/>
                <a:cs typeface="Glacial Indifference Bold"/>
                <a:sym typeface="Glacial Indifference Bold"/>
              </a:rPr>
              <a:t>Ways He manifests His love:</a:t>
            </a:r>
          </a:p>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Breath of life.</a:t>
            </a:r>
          </a:p>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Provision, protection, and preservation.</a:t>
            </a:r>
          </a:p>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Opportunity to live and choose fellowship with Him.</a:t>
            </a:r>
          </a:p>
          <a:p>
            <a:pPr algn="l">
              <a:lnSpc>
                <a:spcPts val="4620"/>
              </a:lnSpc>
            </a:pPr>
            <a:r>
              <a:rPr lang="en-US" sz="3300" b="1">
                <a:solidFill>
                  <a:srgbClr val="000000"/>
                </a:solidFill>
                <a:latin typeface="Glacial Indifference Bold"/>
                <a:ea typeface="Glacial Indifference Bold"/>
                <a:cs typeface="Glacial Indifference Bold"/>
                <a:sym typeface="Glacial Indifference Bold"/>
              </a:rPr>
              <a:t>To the unsaved:</a:t>
            </a:r>
          </a:p>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His love is shown through Jesus Christ’s death on the cross (Romans 5:8).</a:t>
            </a:r>
          </a:p>
          <a:p>
            <a:pPr algn="l">
              <a:lnSpc>
                <a:spcPts val="4620"/>
              </a:lnSpc>
            </a:pPr>
            <a:r>
              <a:rPr lang="en-US" sz="3300" b="1">
                <a:solidFill>
                  <a:srgbClr val="000000"/>
                </a:solidFill>
                <a:latin typeface="Glacial Indifference Bold"/>
                <a:ea typeface="Glacial Indifference Bold"/>
                <a:cs typeface="Glacial Indifference Bold"/>
                <a:sym typeface="Glacial Indifference Bold"/>
              </a:rPr>
              <a:t>To the saved (youths):</a:t>
            </a:r>
          </a:p>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God provides supernatural provisions.</a:t>
            </a:r>
          </a:p>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Protection, preservation, promotion, prosperity.</a:t>
            </a:r>
          </a:p>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Promise of eternal life.</a:t>
            </a:r>
          </a:p>
          <a:p>
            <a:pPr algn="l">
              <a:lnSpc>
                <a:spcPts val="4620"/>
              </a:lnSpc>
            </a:pPr>
            <a:endParaRPr lang="en-US" sz="3300">
              <a:solidFill>
                <a:srgbClr val="000000"/>
              </a:solidFill>
              <a:latin typeface="Glacial Indifference"/>
              <a:ea typeface="Glacial Indifference"/>
              <a:cs typeface="Glacial Indifference"/>
              <a:sym typeface="Glacial Indifference"/>
            </a:endParaRPr>
          </a:p>
          <a:p>
            <a:pPr algn="l">
              <a:lnSpc>
                <a:spcPts val="4620"/>
              </a:lnSpc>
            </a:pPr>
            <a:endParaRPr lang="en-US" sz="3300">
              <a:solidFill>
                <a:srgbClr val="000000"/>
              </a:solidFill>
              <a:latin typeface="Glacial Indifference"/>
              <a:ea typeface="Glacial Indifference"/>
              <a:cs typeface="Glacial Indifference"/>
              <a:sym typeface="Glacial Indifference"/>
            </a:endParaRPr>
          </a:p>
        </p:txBody>
      </p:sp>
      <p:sp>
        <p:nvSpPr>
          <p:cNvPr id="6" name="Freeform 6"/>
          <p:cNvSpPr/>
          <p:nvPr/>
        </p:nvSpPr>
        <p:spPr>
          <a:xfrm flipH="1">
            <a:off x="-2628900" y="-573677"/>
            <a:ext cx="7315200" cy="3204754"/>
          </a:xfrm>
          <a:custGeom>
            <a:avLst/>
            <a:gdLst/>
            <a:ahLst/>
            <a:cxnLst/>
            <a:rect l="l" t="t" r="r" b="b"/>
            <a:pathLst>
              <a:path w="7315200" h="3204754">
                <a:moveTo>
                  <a:pt x="7315200" y="0"/>
                </a:moveTo>
                <a:lnTo>
                  <a:pt x="0" y="0"/>
                </a:lnTo>
                <a:lnTo>
                  <a:pt x="0" y="3204754"/>
                </a:lnTo>
                <a:lnTo>
                  <a:pt x="7315200" y="3204754"/>
                </a:lnTo>
                <a:lnTo>
                  <a:pt x="731520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7" name="TextBox 7"/>
          <p:cNvSpPr txBox="1"/>
          <p:nvPr/>
        </p:nvSpPr>
        <p:spPr>
          <a:xfrm>
            <a:off x="-540536" y="473003"/>
            <a:ext cx="18828536" cy="773430"/>
          </a:xfrm>
          <a:prstGeom prst="rect">
            <a:avLst/>
          </a:prstGeom>
        </p:spPr>
        <p:txBody>
          <a:bodyPr lIns="0" tIns="0" rIns="0" bIns="0" rtlCol="0" anchor="t">
            <a:spAutoFit/>
          </a:bodyPr>
          <a:lstStyle/>
          <a:p>
            <a:pPr marL="0" lvl="0" indent="0" algn="ctr">
              <a:lnSpc>
                <a:spcPts val="2970"/>
              </a:lnSpc>
              <a:spcBef>
                <a:spcPct val="0"/>
              </a:spcBef>
            </a:pPr>
            <a:r>
              <a:rPr lang="en-US" sz="3300" b="1" u="none" strike="noStrike">
                <a:solidFill>
                  <a:srgbClr val="000000"/>
                </a:solidFill>
                <a:latin typeface="Glacial Indifference Bold"/>
                <a:ea typeface="Glacial Indifference Bold"/>
                <a:cs typeface="Glacial Indifference Bold"/>
                <a:sym typeface="Glacial Indifference Bold"/>
              </a:rPr>
              <a:t>Point 1</a:t>
            </a:r>
            <a:r>
              <a:rPr lang="en-US" sz="3300" u="none" strike="noStrike">
                <a:solidFill>
                  <a:srgbClr val="000000"/>
                </a:solidFill>
                <a:latin typeface="Glacial Indifference"/>
                <a:ea typeface="Glacial Indifference"/>
                <a:cs typeface="Glacial Indifference"/>
                <a:sym typeface="Glacial Indifference"/>
              </a:rPr>
              <a:t> contd...</a:t>
            </a:r>
          </a:p>
          <a:p>
            <a:pPr marL="0" lvl="0" indent="0" algn="ctr">
              <a:lnSpc>
                <a:spcPts val="2970"/>
              </a:lnSpc>
              <a:spcBef>
                <a:spcPct val="0"/>
              </a:spcBef>
            </a:pPr>
            <a:endParaRPr lang="en-US" sz="3300" u="none" strike="noStrike">
              <a:solidFill>
                <a:srgbClr val="000000"/>
              </a:solidFill>
              <a:latin typeface="Glacial Indifference"/>
              <a:ea typeface="Glacial Indifference"/>
              <a:cs typeface="Glacial Indifference"/>
              <a:sym typeface="Glacial Indifference"/>
            </a:endParaRPr>
          </a:p>
        </p:txBody>
      </p:sp>
      <p:grpSp>
        <p:nvGrpSpPr>
          <p:cNvPr id="8" name="Group 8"/>
          <p:cNvGrpSpPr/>
          <p:nvPr/>
        </p:nvGrpSpPr>
        <p:grpSpPr>
          <a:xfrm>
            <a:off x="10178136" y="1393887"/>
            <a:ext cx="7081164" cy="8101138"/>
            <a:chOff x="0" y="0"/>
            <a:chExt cx="1864998" cy="2133633"/>
          </a:xfrm>
        </p:grpSpPr>
        <p:sp>
          <p:nvSpPr>
            <p:cNvPr id="9" name="Freeform 9"/>
            <p:cNvSpPr/>
            <p:nvPr/>
          </p:nvSpPr>
          <p:spPr>
            <a:xfrm>
              <a:off x="0" y="0"/>
              <a:ext cx="1864998" cy="2133633"/>
            </a:xfrm>
            <a:custGeom>
              <a:avLst/>
              <a:gdLst/>
              <a:ahLst/>
              <a:cxnLst/>
              <a:rect l="l" t="t" r="r" b="b"/>
              <a:pathLst>
                <a:path w="1864998" h="2133633">
                  <a:moveTo>
                    <a:pt x="55759" y="0"/>
                  </a:moveTo>
                  <a:lnTo>
                    <a:pt x="1809239" y="0"/>
                  </a:lnTo>
                  <a:cubicBezTo>
                    <a:pt x="1824027" y="0"/>
                    <a:pt x="1838210" y="5875"/>
                    <a:pt x="1848667" y="16331"/>
                  </a:cubicBezTo>
                  <a:cubicBezTo>
                    <a:pt x="1859123" y="26788"/>
                    <a:pt x="1864998" y="40971"/>
                    <a:pt x="1864998" y="55759"/>
                  </a:cubicBezTo>
                  <a:lnTo>
                    <a:pt x="1864998" y="2077874"/>
                  </a:lnTo>
                  <a:cubicBezTo>
                    <a:pt x="1864998" y="2108669"/>
                    <a:pt x="1840034" y="2133633"/>
                    <a:pt x="1809239" y="2133633"/>
                  </a:cubicBezTo>
                  <a:lnTo>
                    <a:pt x="55759" y="2133633"/>
                  </a:lnTo>
                  <a:cubicBezTo>
                    <a:pt x="40971" y="2133633"/>
                    <a:pt x="26788" y="2127758"/>
                    <a:pt x="16331" y="2117302"/>
                  </a:cubicBezTo>
                  <a:cubicBezTo>
                    <a:pt x="5875" y="2106845"/>
                    <a:pt x="0" y="2092662"/>
                    <a:pt x="0" y="2077874"/>
                  </a:cubicBezTo>
                  <a:lnTo>
                    <a:pt x="0" y="55759"/>
                  </a:lnTo>
                  <a:cubicBezTo>
                    <a:pt x="0" y="24964"/>
                    <a:pt x="24964" y="0"/>
                    <a:pt x="55759" y="0"/>
                  </a:cubicBezTo>
                  <a:close/>
                </a:path>
              </a:pathLst>
            </a:custGeom>
            <a:solidFill>
              <a:srgbClr val="F4D4B7"/>
            </a:solidFill>
          </p:spPr>
        </p:sp>
        <p:sp>
          <p:nvSpPr>
            <p:cNvPr id="10" name="TextBox 10"/>
            <p:cNvSpPr txBox="1"/>
            <p:nvPr/>
          </p:nvSpPr>
          <p:spPr>
            <a:xfrm>
              <a:off x="0" y="-38100"/>
              <a:ext cx="1864998" cy="2171733"/>
            </a:xfrm>
            <a:prstGeom prst="rect">
              <a:avLst/>
            </a:prstGeom>
          </p:spPr>
          <p:txBody>
            <a:bodyPr lIns="50800" tIns="50800" rIns="50800" bIns="50800" rtlCol="0" anchor="ctr"/>
            <a:lstStyle/>
            <a:p>
              <a:pPr algn="ctr">
                <a:lnSpc>
                  <a:spcPts val="2659"/>
                </a:lnSpc>
                <a:spcBef>
                  <a:spcPct val="0"/>
                </a:spcBef>
              </a:pPr>
              <a:endParaRPr/>
            </a:p>
          </p:txBody>
        </p:sp>
      </p:grpSp>
      <p:sp>
        <p:nvSpPr>
          <p:cNvPr id="11" name="TextBox 11"/>
          <p:cNvSpPr txBox="1"/>
          <p:nvPr/>
        </p:nvSpPr>
        <p:spPr>
          <a:xfrm>
            <a:off x="10382355" y="1643028"/>
            <a:ext cx="6672726" cy="7536180"/>
          </a:xfrm>
          <a:prstGeom prst="rect">
            <a:avLst/>
          </a:prstGeom>
        </p:spPr>
        <p:txBody>
          <a:bodyPr lIns="0" tIns="0" rIns="0" bIns="0" rtlCol="0" anchor="t">
            <a:spAutoFit/>
          </a:bodyPr>
          <a:lstStyle/>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Youths should threat the word of God as His law.</a:t>
            </a:r>
          </a:p>
          <a:p>
            <a:pPr marL="712470" lvl="1" indent="-356235" algn="l">
              <a:lnSpc>
                <a:spcPts val="4620"/>
              </a:lnSpc>
              <a:spcBef>
                <a:spcPct val="0"/>
              </a:spcBef>
              <a:buFont typeface="Arial"/>
              <a:buChar char="•"/>
            </a:pPr>
            <a:r>
              <a:rPr lang="en-US" sz="3300">
                <a:solidFill>
                  <a:srgbClr val="000000"/>
                </a:solidFill>
                <a:latin typeface="Glacial Indifference"/>
                <a:ea typeface="Glacial Indifference"/>
                <a:cs typeface="Glacial Indifference"/>
                <a:sym typeface="Glacial Indifference"/>
              </a:rPr>
              <a:t>Even though believers are under grace, the Ten Commandments remain important as guidelines.</a:t>
            </a:r>
          </a:p>
          <a:p>
            <a:pPr marL="712470" lvl="1" indent="-356235" algn="l">
              <a:lnSpc>
                <a:spcPts val="4620"/>
              </a:lnSpc>
              <a:spcBef>
                <a:spcPct val="0"/>
              </a:spcBef>
              <a:buFont typeface="Arial"/>
              <a:buChar char="•"/>
            </a:pPr>
            <a:r>
              <a:rPr lang="en-US" sz="3300">
                <a:solidFill>
                  <a:srgbClr val="000000"/>
                </a:solidFill>
                <a:latin typeface="Glacial Indifference"/>
                <a:ea typeface="Glacial Indifference"/>
                <a:cs typeface="Glacial Indifference"/>
                <a:sym typeface="Glacial Indifference"/>
              </a:rPr>
              <a:t>A faithful youth delights in God’s law and meditates on it day and night (Psalm 1:2).</a:t>
            </a:r>
          </a:p>
          <a:p>
            <a:pPr marL="712470" lvl="1" indent="-356235" algn="l">
              <a:lnSpc>
                <a:spcPts val="4620"/>
              </a:lnSpc>
              <a:spcBef>
                <a:spcPct val="0"/>
              </a:spcBef>
              <a:buFont typeface="Arial"/>
              <a:buChar char="•"/>
            </a:pPr>
            <a:r>
              <a:rPr lang="en-US" sz="3300">
                <a:solidFill>
                  <a:srgbClr val="000000"/>
                </a:solidFill>
                <a:latin typeface="Glacial Indifference"/>
                <a:ea typeface="Glacial Indifference"/>
                <a:cs typeface="Glacial Indifference"/>
                <a:sym typeface="Glacial Indifference"/>
              </a:rPr>
              <a:t>The Word of God:</a:t>
            </a:r>
          </a:p>
          <a:p>
            <a:pPr marL="712470" lvl="1" indent="-356235" algn="l">
              <a:lnSpc>
                <a:spcPts val="4620"/>
              </a:lnSpc>
              <a:spcBef>
                <a:spcPct val="0"/>
              </a:spcBef>
              <a:buFont typeface="Arial"/>
              <a:buChar char="•"/>
            </a:pPr>
            <a:r>
              <a:rPr lang="en-US" sz="3300">
                <a:solidFill>
                  <a:srgbClr val="000000"/>
                </a:solidFill>
                <a:latin typeface="Glacial Indifference"/>
                <a:ea typeface="Glacial Indifference"/>
                <a:cs typeface="Glacial Indifference"/>
                <a:sym typeface="Glacial Indifference"/>
              </a:rPr>
              <a:t>Refreshes, Revives, Restores is powerful and transforms negative situations.</a:t>
            </a:r>
          </a:p>
          <a:p>
            <a:pPr algn="l">
              <a:lnSpc>
                <a:spcPts val="4620"/>
              </a:lnSpc>
              <a:spcBef>
                <a:spcPct val="0"/>
              </a:spcBef>
            </a:pPr>
            <a:endParaRPr lang="en-US" sz="3300">
              <a:solidFill>
                <a:srgbClr val="000000"/>
              </a:solidFill>
              <a:latin typeface="Glacial Indifference"/>
              <a:ea typeface="Glacial Indifference"/>
              <a:cs typeface="Glacial Indifference"/>
              <a:sym typeface="Glacial Indifference"/>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EFDA"/>
        </a:solidFill>
        <a:effectLst/>
      </p:bgPr>
    </p:bg>
    <p:spTree>
      <p:nvGrpSpPr>
        <p:cNvPr id="1" name=""/>
        <p:cNvGrpSpPr/>
        <p:nvPr/>
      </p:nvGrpSpPr>
      <p:grpSpPr>
        <a:xfrm>
          <a:off x="0" y="0"/>
          <a:ext cx="0" cy="0"/>
          <a:chOff x="0" y="0"/>
          <a:chExt cx="0" cy="0"/>
        </a:xfrm>
      </p:grpSpPr>
      <p:sp>
        <p:nvSpPr>
          <p:cNvPr id="2" name="Freeform 2"/>
          <p:cNvSpPr/>
          <p:nvPr/>
        </p:nvSpPr>
        <p:spPr>
          <a:xfrm flipH="1">
            <a:off x="-2628900" y="-573677"/>
            <a:ext cx="7315200" cy="3204754"/>
          </a:xfrm>
          <a:custGeom>
            <a:avLst/>
            <a:gdLst/>
            <a:ahLst/>
            <a:cxnLst/>
            <a:rect l="l" t="t" r="r" b="b"/>
            <a:pathLst>
              <a:path w="7315200" h="3204754">
                <a:moveTo>
                  <a:pt x="7315200" y="0"/>
                </a:moveTo>
                <a:lnTo>
                  <a:pt x="0" y="0"/>
                </a:lnTo>
                <a:lnTo>
                  <a:pt x="0" y="3204754"/>
                </a:lnTo>
                <a:lnTo>
                  <a:pt x="7315200" y="3204754"/>
                </a:lnTo>
                <a:lnTo>
                  <a:pt x="731520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3" name="TextBox 3"/>
          <p:cNvSpPr txBox="1"/>
          <p:nvPr/>
        </p:nvSpPr>
        <p:spPr>
          <a:xfrm>
            <a:off x="-354389" y="495513"/>
            <a:ext cx="19369072" cy="794385"/>
          </a:xfrm>
          <a:prstGeom prst="rect">
            <a:avLst/>
          </a:prstGeom>
        </p:spPr>
        <p:txBody>
          <a:bodyPr lIns="0" tIns="0" rIns="0" bIns="0" rtlCol="0" anchor="t">
            <a:spAutoFit/>
          </a:bodyPr>
          <a:lstStyle/>
          <a:p>
            <a:pPr algn="ctr">
              <a:lnSpc>
                <a:spcPts val="3150"/>
              </a:lnSpc>
            </a:pPr>
            <a:r>
              <a:rPr lang="en-US" sz="3500" b="1">
                <a:solidFill>
                  <a:srgbClr val="000000"/>
                </a:solidFill>
                <a:latin typeface="Glacial Indifference Bold"/>
                <a:ea typeface="Glacial Indifference Bold"/>
                <a:cs typeface="Glacial Indifference Bold"/>
                <a:sym typeface="Glacial Indifference Bold"/>
              </a:rPr>
              <a:t>POINT 2  MOSES REEMPHASISES LOYALTY TO GOD</a:t>
            </a:r>
          </a:p>
          <a:p>
            <a:pPr algn="ctr">
              <a:lnSpc>
                <a:spcPts val="2880"/>
              </a:lnSpc>
            </a:pPr>
            <a:r>
              <a:rPr lang="en-US" sz="3200">
                <a:solidFill>
                  <a:srgbClr val="000000"/>
                </a:solidFill>
                <a:latin typeface="Glacial Indifference"/>
                <a:ea typeface="Glacial Indifference"/>
                <a:cs typeface="Glacial Indifference"/>
                <a:sym typeface="Glacial Indifference"/>
              </a:rPr>
              <a:t>(Deuteronomy 5:22-33; Exodus 19:3-20; 1 Corinthians 15:58)</a:t>
            </a:r>
          </a:p>
        </p:txBody>
      </p:sp>
      <p:grpSp>
        <p:nvGrpSpPr>
          <p:cNvPr id="4" name="Group 4"/>
          <p:cNvGrpSpPr/>
          <p:nvPr/>
        </p:nvGrpSpPr>
        <p:grpSpPr>
          <a:xfrm>
            <a:off x="471560" y="1289898"/>
            <a:ext cx="6218698" cy="8508643"/>
            <a:chOff x="0" y="0"/>
            <a:chExt cx="1637847" cy="2240959"/>
          </a:xfrm>
        </p:grpSpPr>
        <p:sp>
          <p:nvSpPr>
            <p:cNvPr id="5" name="Freeform 5"/>
            <p:cNvSpPr/>
            <p:nvPr/>
          </p:nvSpPr>
          <p:spPr>
            <a:xfrm>
              <a:off x="0" y="0"/>
              <a:ext cx="1637847" cy="2240960"/>
            </a:xfrm>
            <a:custGeom>
              <a:avLst/>
              <a:gdLst/>
              <a:ahLst/>
              <a:cxnLst/>
              <a:rect l="l" t="t" r="r" b="b"/>
              <a:pathLst>
                <a:path w="1637847" h="2240960">
                  <a:moveTo>
                    <a:pt x="63492" y="0"/>
                  </a:moveTo>
                  <a:lnTo>
                    <a:pt x="1574354" y="0"/>
                  </a:lnTo>
                  <a:cubicBezTo>
                    <a:pt x="1591194" y="0"/>
                    <a:pt x="1607343" y="6689"/>
                    <a:pt x="1619250" y="18596"/>
                  </a:cubicBezTo>
                  <a:cubicBezTo>
                    <a:pt x="1631157" y="30503"/>
                    <a:pt x="1637847" y="46653"/>
                    <a:pt x="1637847" y="63492"/>
                  </a:cubicBezTo>
                  <a:lnTo>
                    <a:pt x="1637847" y="2177467"/>
                  </a:lnTo>
                  <a:cubicBezTo>
                    <a:pt x="1637847" y="2194307"/>
                    <a:pt x="1631157" y="2210456"/>
                    <a:pt x="1619250" y="2222363"/>
                  </a:cubicBezTo>
                  <a:cubicBezTo>
                    <a:pt x="1607343" y="2234270"/>
                    <a:pt x="1591194" y="2240960"/>
                    <a:pt x="1574354" y="2240960"/>
                  </a:cubicBezTo>
                  <a:lnTo>
                    <a:pt x="63492" y="2240960"/>
                  </a:lnTo>
                  <a:cubicBezTo>
                    <a:pt x="46653" y="2240960"/>
                    <a:pt x="30503" y="2234270"/>
                    <a:pt x="18596" y="2222363"/>
                  </a:cubicBezTo>
                  <a:cubicBezTo>
                    <a:pt x="6689" y="2210456"/>
                    <a:pt x="0" y="2194307"/>
                    <a:pt x="0" y="2177467"/>
                  </a:cubicBezTo>
                  <a:lnTo>
                    <a:pt x="0" y="63492"/>
                  </a:lnTo>
                  <a:cubicBezTo>
                    <a:pt x="0" y="46653"/>
                    <a:pt x="6689" y="30503"/>
                    <a:pt x="18596" y="18596"/>
                  </a:cubicBezTo>
                  <a:cubicBezTo>
                    <a:pt x="30503" y="6689"/>
                    <a:pt x="46653" y="0"/>
                    <a:pt x="63492" y="0"/>
                  </a:cubicBezTo>
                  <a:close/>
                </a:path>
              </a:pathLst>
            </a:custGeom>
            <a:solidFill>
              <a:srgbClr val="F4D4B7"/>
            </a:solidFill>
          </p:spPr>
        </p:sp>
        <p:sp>
          <p:nvSpPr>
            <p:cNvPr id="6" name="TextBox 6"/>
            <p:cNvSpPr txBox="1"/>
            <p:nvPr/>
          </p:nvSpPr>
          <p:spPr>
            <a:xfrm>
              <a:off x="0" y="-38100"/>
              <a:ext cx="1637847" cy="2279059"/>
            </a:xfrm>
            <a:prstGeom prst="rect">
              <a:avLst/>
            </a:prstGeom>
          </p:spPr>
          <p:txBody>
            <a:bodyPr lIns="50800" tIns="50800" rIns="50800" bIns="50800" rtlCol="0" anchor="ctr"/>
            <a:lstStyle/>
            <a:p>
              <a:pPr algn="ctr">
                <a:lnSpc>
                  <a:spcPts val="2659"/>
                </a:lnSpc>
                <a:spcBef>
                  <a:spcPct val="0"/>
                </a:spcBef>
              </a:pPr>
              <a:endParaRPr/>
            </a:p>
          </p:txBody>
        </p:sp>
      </p:grpSp>
      <p:sp>
        <p:nvSpPr>
          <p:cNvPr id="7" name="TextBox 7"/>
          <p:cNvSpPr txBox="1"/>
          <p:nvPr/>
        </p:nvSpPr>
        <p:spPr>
          <a:xfrm>
            <a:off x="711667" y="2323817"/>
            <a:ext cx="5738484" cy="6374130"/>
          </a:xfrm>
          <a:prstGeom prst="rect">
            <a:avLst/>
          </a:prstGeom>
        </p:spPr>
        <p:txBody>
          <a:bodyPr lIns="0" tIns="0" rIns="0" bIns="0" rtlCol="0" anchor="t">
            <a:spAutoFit/>
          </a:bodyPr>
          <a:lstStyle/>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Moses reminded Israel of their duty of loyalty to God for His mercies.</a:t>
            </a:r>
          </a:p>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He recalled how they had gone astray from God’s commands and suffered sorrow and calamity.</a:t>
            </a:r>
          </a:p>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The people pleaded for Moses to act as a mediator between them and God.</a:t>
            </a:r>
          </a:p>
          <a:p>
            <a:pPr algn="l">
              <a:lnSpc>
                <a:spcPts val="4620"/>
              </a:lnSpc>
            </a:pPr>
            <a:endParaRPr lang="en-US" sz="3300">
              <a:solidFill>
                <a:srgbClr val="000000"/>
              </a:solidFill>
              <a:latin typeface="Glacial Indifference"/>
              <a:ea typeface="Glacial Indifference"/>
              <a:cs typeface="Glacial Indifference"/>
              <a:sym typeface="Glacial Indifference"/>
            </a:endParaRPr>
          </a:p>
        </p:txBody>
      </p:sp>
      <p:grpSp>
        <p:nvGrpSpPr>
          <p:cNvPr id="8" name="Group 8"/>
          <p:cNvGrpSpPr/>
          <p:nvPr/>
        </p:nvGrpSpPr>
        <p:grpSpPr>
          <a:xfrm>
            <a:off x="7286931" y="1289898"/>
            <a:ext cx="9685245" cy="8641379"/>
            <a:chOff x="0" y="0"/>
            <a:chExt cx="2550846" cy="2275919"/>
          </a:xfrm>
        </p:grpSpPr>
        <p:sp>
          <p:nvSpPr>
            <p:cNvPr id="9" name="Freeform 9"/>
            <p:cNvSpPr/>
            <p:nvPr/>
          </p:nvSpPr>
          <p:spPr>
            <a:xfrm>
              <a:off x="0" y="0"/>
              <a:ext cx="2550846" cy="2275919"/>
            </a:xfrm>
            <a:custGeom>
              <a:avLst/>
              <a:gdLst/>
              <a:ahLst/>
              <a:cxnLst/>
              <a:rect l="l" t="t" r="r" b="b"/>
              <a:pathLst>
                <a:path w="2550846" h="2275919">
                  <a:moveTo>
                    <a:pt x="40767" y="0"/>
                  </a:moveTo>
                  <a:lnTo>
                    <a:pt x="2510079" y="0"/>
                  </a:lnTo>
                  <a:cubicBezTo>
                    <a:pt x="2532594" y="0"/>
                    <a:pt x="2550846" y="18252"/>
                    <a:pt x="2550846" y="40767"/>
                  </a:cubicBezTo>
                  <a:lnTo>
                    <a:pt x="2550846" y="2235152"/>
                  </a:lnTo>
                  <a:cubicBezTo>
                    <a:pt x="2550846" y="2257667"/>
                    <a:pt x="2532594" y="2275919"/>
                    <a:pt x="2510079" y="2275919"/>
                  </a:cubicBezTo>
                  <a:lnTo>
                    <a:pt x="40767" y="2275919"/>
                  </a:lnTo>
                  <a:cubicBezTo>
                    <a:pt x="18252" y="2275919"/>
                    <a:pt x="0" y="2257667"/>
                    <a:pt x="0" y="2235152"/>
                  </a:cubicBezTo>
                  <a:lnTo>
                    <a:pt x="0" y="40767"/>
                  </a:lnTo>
                  <a:cubicBezTo>
                    <a:pt x="0" y="18252"/>
                    <a:pt x="18252" y="0"/>
                    <a:pt x="40767" y="0"/>
                  </a:cubicBezTo>
                  <a:close/>
                </a:path>
              </a:pathLst>
            </a:custGeom>
            <a:solidFill>
              <a:srgbClr val="F4D4B7"/>
            </a:solidFill>
          </p:spPr>
        </p:sp>
        <p:sp>
          <p:nvSpPr>
            <p:cNvPr id="10" name="TextBox 10"/>
            <p:cNvSpPr txBox="1"/>
            <p:nvPr/>
          </p:nvSpPr>
          <p:spPr>
            <a:xfrm>
              <a:off x="0" y="-38100"/>
              <a:ext cx="2550846" cy="2314019"/>
            </a:xfrm>
            <a:prstGeom prst="rect">
              <a:avLst/>
            </a:prstGeom>
          </p:spPr>
          <p:txBody>
            <a:bodyPr lIns="50800" tIns="50800" rIns="50800" bIns="50800" rtlCol="0" anchor="ctr"/>
            <a:lstStyle/>
            <a:p>
              <a:pPr algn="ctr">
                <a:lnSpc>
                  <a:spcPts val="2659"/>
                </a:lnSpc>
                <a:spcBef>
                  <a:spcPct val="0"/>
                </a:spcBef>
              </a:pPr>
              <a:endParaRPr/>
            </a:p>
          </p:txBody>
        </p:sp>
      </p:grpSp>
      <p:sp>
        <p:nvSpPr>
          <p:cNvPr id="11" name="TextBox 11"/>
          <p:cNvSpPr txBox="1"/>
          <p:nvPr/>
        </p:nvSpPr>
        <p:spPr>
          <a:xfrm>
            <a:off x="7542045" y="2099673"/>
            <a:ext cx="8972426" cy="6955155"/>
          </a:xfrm>
          <a:prstGeom prst="rect">
            <a:avLst/>
          </a:prstGeom>
        </p:spPr>
        <p:txBody>
          <a:bodyPr lIns="0" tIns="0" rIns="0" bIns="0" rtlCol="0" anchor="t">
            <a:spAutoFit/>
          </a:bodyPr>
          <a:lstStyle/>
          <a:p>
            <a:pPr algn="l">
              <a:lnSpc>
                <a:spcPts val="4620"/>
              </a:lnSpc>
            </a:pPr>
            <a:r>
              <a:rPr lang="en-US" sz="3300">
                <a:solidFill>
                  <a:srgbClr val="000000"/>
                </a:solidFill>
                <a:latin typeface="Glacial Indifference"/>
                <a:ea typeface="Glacial Indifference"/>
                <a:cs typeface="Glacial Indifference"/>
                <a:sym typeface="Glacial Indifference"/>
              </a:rPr>
              <a:t>Gods demand from the children of Isreal;</a:t>
            </a:r>
          </a:p>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A heart that fears Him.</a:t>
            </a:r>
          </a:p>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He expected them to uphold His instructions.</a:t>
            </a:r>
          </a:p>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They were to teach their children to live for Him.</a:t>
            </a:r>
          </a:p>
          <a:p>
            <a:pPr algn="l">
              <a:lnSpc>
                <a:spcPts val="4620"/>
              </a:lnSpc>
            </a:pPr>
            <a:r>
              <a:rPr lang="en-US" sz="3300" b="1">
                <a:solidFill>
                  <a:srgbClr val="000000"/>
                </a:solidFill>
                <a:latin typeface="Glacial Indifference Bold"/>
                <a:ea typeface="Glacial Indifference Bold"/>
                <a:cs typeface="Glacial Indifference Bold"/>
                <a:sym typeface="Glacial Indifference Bold"/>
              </a:rPr>
              <a:t>Moses concluded:</a:t>
            </a:r>
          </a:p>
          <a:p>
            <a:pPr marL="712470" lvl="1" indent="-356235" algn="l">
              <a:lnSpc>
                <a:spcPts val="4620"/>
              </a:lnSpc>
              <a:buFont typeface="Arial"/>
              <a:buChar char="•"/>
            </a:pPr>
            <a:r>
              <a:rPr lang="en-US" sz="3300">
                <a:solidFill>
                  <a:srgbClr val="000000"/>
                </a:solidFill>
                <a:latin typeface="Glacial Indifference"/>
                <a:ea typeface="Glacial Indifference"/>
                <a:cs typeface="Glacial Indifference"/>
                <a:sym typeface="Glacial Indifference"/>
              </a:rPr>
              <a:t>“Ye shall walk in all the ways which the LORD your God hath commanded you, that ye may live, and that it may be well with you, and that ye may prolong your days in the land which ye shall possess” (Deuteronomy 5:33).</a:t>
            </a:r>
          </a:p>
          <a:p>
            <a:pPr algn="l">
              <a:lnSpc>
                <a:spcPts val="4620"/>
              </a:lnSpc>
            </a:pPr>
            <a:endParaRPr lang="en-US" sz="3300">
              <a:solidFill>
                <a:srgbClr val="000000"/>
              </a:solidFill>
              <a:latin typeface="Glacial Indifference"/>
              <a:ea typeface="Glacial Indifference"/>
              <a:cs typeface="Glacial Indifference"/>
              <a:sym typeface="Glacial Indifference"/>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EFDA"/>
        </a:solidFill>
        <a:effectLst/>
      </p:bgPr>
    </p:bg>
    <p:spTree>
      <p:nvGrpSpPr>
        <p:cNvPr id="1" name=""/>
        <p:cNvGrpSpPr/>
        <p:nvPr/>
      </p:nvGrpSpPr>
      <p:grpSpPr>
        <a:xfrm>
          <a:off x="0" y="0"/>
          <a:ext cx="0" cy="0"/>
          <a:chOff x="0" y="0"/>
          <a:chExt cx="0" cy="0"/>
        </a:xfrm>
      </p:grpSpPr>
      <p:sp>
        <p:nvSpPr>
          <p:cNvPr id="2" name="Freeform 2"/>
          <p:cNvSpPr/>
          <p:nvPr/>
        </p:nvSpPr>
        <p:spPr>
          <a:xfrm flipH="1">
            <a:off x="-2628900" y="-573677"/>
            <a:ext cx="7315200" cy="3204754"/>
          </a:xfrm>
          <a:custGeom>
            <a:avLst/>
            <a:gdLst/>
            <a:ahLst/>
            <a:cxnLst/>
            <a:rect l="l" t="t" r="r" b="b"/>
            <a:pathLst>
              <a:path w="7315200" h="3204754">
                <a:moveTo>
                  <a:pt x="7315200" y="0"/>
                </a:moveTo>
                <a:lnTo>
                  <a:pt x="0" y="0"/>
                </a:lnTo>
                <a:lnTo>
                  <a:pt x="0" y="3204754"/>
                </a:lnTo>
                <a:lnTo>
                  <a:pt x="7315200" y="3204754"/>
                </a:lnTo>
                <a:lnTo>
                  <a:pt x="731520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3" name="TextBox 3"/>
          <p:cNvSpPr txBox="1"/>
          <p:nvPr/>
        </p:nvSpPr>
        <p:spPr>
          <a:xfrm>
            <a:off x="-695922" y="336551"/>
            <a:ext cx="19369072" cy="1238250"/>
          </a:xfrm>
          <a:prstGeom prst="rect">
            <a:avLst/>
          </a:prstGeom>
        </p:spPr>
        <p:txBody>
          <a:bodyPr lIns="0" tIns="0" rIns="0" bIns="0" rtlCol="0" anchor="t">
            <a:spAutoFit/>
          </a:bodyPr>
          <a:lstStyle/>
          <a:p>
            <a:pPr algn="ctr">
              <a:lnSpc>
                <a:spcPts val="3150"/>
              </a:lnSpc>
            </a:pPr>
            <a:r>
              <a:rPr lang="en-US" sz="3500" b="1">
                <a:solidFill>
                  <a:srgbClr val="000000"/>
                </a:solidFill>
                <a:latin typeface="Glacial Indifference Bold"/>
                <a:ea typeface="Glacial Indifference Bold"/>
                <a:cs typeface="Glacial Indifference Bold"/>
                <a:sym typeface="Glacial Indifference Bold"/>
              </a:rPr>
              <a:t>POINT 3 MOSES CHALLENGES ISRAEL TO LOVE GOD</a:t>
            </a:r>
          </a:p>
          <a:p>
            <a:pPr algn="ctr">
              <a:lnSpc>
                <a:spcPts val="3150"/>
              </a:lnSpc>
            </a:pPr>
            <a:r>
              <a:rPr lang="en-US" sz="3500">
                <a:solidFill>
                  <a:srgbClr val="000000"/>
                </a:solidFill>
                <a:latin typeface="Glacial Indifference"/>
                <a:ea typeface="Glacial Indifference"/>
                <a:cs typeface="Glacial Indifference"/>
                <a:sym typeface="Glacial Indifference"/>
              </a:rPr>
              <a:t>(Deuteronomy 6:1-3,17-25; Proverbs 3:20-23; 7:2,3;</a:t>
            </a:r>
          </a:p>
          <a:p>
            <a:pPr marL="0" lvl="0" indent="0" algn="ctr">
              <a:lnSpc>
                <a:spcPts val="3150"/>
              </a:lnSpc>
              <a:spcBef>
                <a:spcPct val="0"/>
              </a:spcBef>
            </a:pPr>
            <a:r>
              <a:rPr lang="en-US" sz="3500">
                <a:solidFill>
                  <a:srgbClr val="000000"/>
                </a:solidFill>
                <a:latin typeface="Glacial Indifference"/>
                <a:ea typeface="Glacial Indifference"/>
                <a:cs typeface="Glacial Indifference"/>
                <a:sym typeface="Glacial Indifference"/>
              </a:rPr>
              <a:t>Deuteronomy 32:29; 1 Samuel 15:22,23; James 1:22)</a:t>
            </a:r>
          </a:p>
        </p:txBody>
      </p:sp>
      <p:grpSp>
        <p:nvGrpSpPr>
          <p:cNvPr id="4" name="Group 4"/>
          <p:cNvGrpSpPr/>
          <p:nvPr/>
        </p:nvGrpSpPr>
        <p:grpSpPr>
          <a:xfrm>
            <a:off x="7040276" y="1778357"/>
            <a:ext cx="4260325" cy="8305087"/>
            <a:chOff x="0" y="0"/>
            <a:chExt cx="1122061" cy="2240959"/>
          </a:xfrm>
        </p:grpSpPr>
        <p:sp>
          <p:nvSpPr>
            <p:cNvPr id="5" name="Freeform 5"/>
            <p:cNvSpPr/>
            <p:nvPr/>
          </p:nvSpPr>
          <p:spPr>
            <a:xfrm>
              <a:off x="0" y="0"/>
              <a:ext cx="1122061" cy="2240960"/>
            </a:xfrm>
            <a:custGeom>
              <a:avLst/>
              <a:gdLst/>
              <a:ahLst/>
              <a:cxnLst/>
              <a:rect l="l" t="t" r="r" b="b"/>
              <a:pathLst>
                <a:path w="1122061" h="2240960">
                  <a:moveTo>
                    <a:pt x="92678" y="0"/>
                  </a:moveTo>
                  <a:lnTo>
                    <a:pt x="1029383" y="0"/>
                  </a:lnTo>
                  <a:cubicBezTo>
                    <a:pt x="1080568" y="0"/>
                    <a:pt x="1122061" y="41493"/>
                    <a:pt x="1122061" y="92678"/>
                  </a:cubicBezTo>
                  <a:lnTo>
                    <a:pt x="1122061" y="2148282"/>
                  </a:lnTo>
                  <a:cubicBezTo>
                    <a:pt x="1122061" y="2172861"/>
                    <a:pt x="1112297" y="2196434"/>
                    <a:pt x="1094916" y="2213815"/>
                  </a:cubicBezTo>
                  <a:cubicBezTo>
                    <a:pt x="1077536" y="2231195"/>
                    <a:pt x="1053963" y="2240960"/>
                    <a:pt x="1029383" y="2240960"/>
                  </a:cubicBezTo>
                  <a:lnTo>
                    <a:pt x="92678" y="2240960"/>
                  </a:lnTo>
                  <a:cubicBezTo>
                    <a:pt x="41493" y="2240960"/>
                    <a:pt x="0" y="2199466"/>
                    <a:pt x="0" y="2148282"/>
                  </a:cubicBezTo>
                  <a:lnTo>
                    <a:pt x="0" y="92678"/>
                  </a:lnTo>
                  <a:cubicBezTo>
                    <a:pt x="0" y="41493"/>
                    <a:pt x="41493" y="0"/>
                    <a:pt x="92678" y="0"/>
                  </a:cubicBezTo>
                  <a:close/>
                </a:path>
              </a:pathLst>
            </a:custGeom>
            <a:solidFill>
              <a:srgbClr val="F4D4B7"/>
            </a:solidFill>
          </p:spPr>
        </p:sp>
        <p:sp>
          <p:nvSpPr>
            <p:cNvPr id="6" name="TextBox 6"/>
            <p:cNvSpPr txBox="1"/>
            <p:nvPr/>
          </p:nvSpPr>
          <p:spPr>
            <a:xfrm>
              <a:off x="0" y="-38100"/>
              <a:ext cx="1122061" cy="2279059"/>
            </a:xfrm>
            <a:prstGeom prst="rect">
              <a:avLst/>
            </a:prstGeom>
          </p:spPr>
          <p:txBody>
            <a:bodyPr lIns="50800" tIns="50800" rIns="50800" bIns="50800" rtlCol="0" anchor="ctr"/>
            <a:lstStyle/>
            <a:p>
              <a:pPr algn="ctr">
                <a:lnSpc>
                  <a:spcPts val="2659"/>
                </a:lnSpc>
                <a:spcBef>
                  <a:spcPct val="0"/>
                </a:spcBef>
              </a:pPr>
              <a:endParaRPr/>
            </a:p>
          </p:txBody>
        </p:sp>
      </p:grpSp>
      <p:sp>
        <p:nvSpPr>
          <p:cNvPr id="7" name="TextBox 7"/>
          <p:cNvSpPr txBox="1"/>
          <p:nvPr/>
        </p:nvSpPr>
        <p:spPr>
          <a:xfrm>
            <a:off x="6853518" y="3137079"/>
            <a:ext cx="4265823" cy="6267450"/>
          </a:xfrm>
          <a:prstGeom prst="rect">
            <a:avLst/>
          </a:prstGeom>
        </p:spPr>
        <p:txBody>
          <a:bodyPr lIns="0" tIns="0" rIns="0" bIns="0" rtlCol="0" anchor="t">
            <a:spAutoFit/>
          </a:bodyPr>
          <a:lstStyle/>
          <a:p>
            <a:pPr marL="647700" lvl="1" indent="-323850" algn="l">
              <a:lnSpc>
                <a:spcPts val="4500"/>
              </a:lnSpc>
              <a:spcBef>
                <a:spcPct val="0"/>
              </a:spcBef>
              <a:buFont typeface="Arial"/>
              <a:buChar char="•"/>
            </a:pPr>
            <a:r>
              <a:rPr lang="en-US" sz="3000" dirty="0">
                <a:solidFill>
                  <a:srgbClr val="000000"/>
                </a:solidFill>
                <a:latin typeface="Glacial Indifference"/>
                <a:ea typeface="Glacial Indifference"/>
                <a:cs typeface="Glacial Indifference"/>
                <a:sym typeface="Glacial Indifference"/>
              </a:rPr>
              <a:t>Israel had seen many false gods in Egypt and Moab.</a:t>
            </a:r>
          </a:p>
          <a:p>
            <a:pPr marL="647700" lvl="1" indent="-323850" algn="l">
              <a:lnSpc>
                <a:spcPts val="4500"/>
              </a:lnSpc>
              <a:spcBef>
                <a:spcPct val="0"/>
              </a:spcBef>
              <a:buFont typeface="Arial"/>
              <a:buChar char="•"/>
            </a:pPr>
            <a:r>
              <a:rPr lang="en-US" sz="3000" dirty="0">
                <a:solidFill>
                  <a:srgbClr val="000000"/>
                </a:solidFill>
                <a:latin typeface="Glacial Indifference"/>
                <a:ea typeface="Glacial Indifference"/>
                <a:cs typeface="Glacial Indifference"/>
                <a:sym typeface="Glacial Indifference"/>
              </a:rPr>
              <a:t>True faith begins with recognizing that there is only one living God.</a:t>
            </a:r>
          </a:p>
          <a:p>
            <a:pPr marL="647700" lvl="1" indent="-323850" algn="l">
              <a:lnSpc>
                <a:spcPts val="4500"/>
              </a:lnSpc>
              <a:spcBef>
                <a:spcPct val="0"/>
              </a:spcBef>
              <a:buFont typeface="Arial"/>
              <a:buChar char="•"/>
            </a:pPr>
            <a:r>
              <a:rPr lang="en-US" sz="3000" dirty="0">
                <a:solidFill>
                  <a:srgbClr val="000000"/>
                </a:solidFill>
                <a:latin typeface="Glacial Indifference"/>
                <a:ea typeface="Glacial Indifference"/>
                <a:cs typeface="Glacial Indifference"/>
                <a:sym typeface="Glacial Indifference"/>
              </a:rPr>
              <a:t>Christian youths must not desire any other god.</a:t>
            </a:r>
          </a:p>
          <a:p>
            <a:pPr algn="l">
              <a:lnSpc>
                <a:spcPts val="4500"/>
              </a:lnSpc>
              <a:spcBef>
                <a:spcPct val="0"/>
              </a:spcBef>
            </a:pPr>
            <a:endParaRPr lang="en-US" sz="3000" dirty="0">
              <a:solidFill>
                <a:srgbClr val="000000"/>
              </a:solidFill>
              <a:latin typeface="Glacial Indifference"/>
              <a:ea typeface="Glacial Indifference"/>
              <a:cs typeface="Glacial Indifference"/>
              <a:sym typeface="Glacial Indifference"/>
            </a:endParaRPr>
          </a:p>
        </p:txBody>
      </p:sp>
      <p:grpSp>
        <p:nvGrpSpPr>
          <p:cNvPr id="8" name="Group 8"/>
          <p:cNvGrpSpPr/>
          <p:nvPr/>
        </p:nvGrpSpPr>
        <p:grpSpPr>
          <a:xfrm>
            <a:off x="348867" y="1778357"/>
            <a:ext cx="6218698" cy="8305087"/>
            <a:chOff x="0" y="0"/>
            <a:chExt cx="1637847" cy="2240959"/>
          </a:xfrm>
        </p:grpSpPr>
        <p:sp>
          <p:nvSpPr>
            <p:cNvPr id="9" name="Freeform 9"/>
            <p:cNvSpPr/>
            <p:nvPr/>
          </p:nvSpPr>
          <p:spPr>
            <a:xfrm>
              <a:off x="0" y="0"/>
              <a:ext cx="1637847" cy="2240960"/>
            </a:xfrm>
            <a:custGeom>
              <a:avLst/>
              <a:gdLst/>
              <a:ahLst/>
              <a:cxnLst/>
              <a:rect l="l" t="t" r="r" b="b"/>
              <a:pathLst>
                <a:path w="1637847" h="2240960">
                  <a:moveTo>
                    <a:pt x="63492" y="0"/>
                  </a:moveTo>
                  <a:lnTo>
                    <a:pt x="1574354" y="0"/>
                  </a:lnTo>
                  <a:cubicBezTo>
                    <a:pt x="1591194" y="0"/>
                    <a:pt x="1607343" y="6689"/>
                    <a:pt x="1619250" y="18596"/>
                  </a:cubicBezTo>
                  <a:cubicBezTo>
                    <a:pt x="1631157" y="30503"/>
                    <a:pt x="1637847" y="46653"/>
                    <a:pt x="1637847" y="63492"/>
                  </a:cubicBezTo>
                  <a:lnTo>
                    <a:pt x="1637847" y="2177467"/>
                  </a:lnTo>
                  <a:cubicBezTo>
                    <a:pt x="1637847" y="2194307"/>
                    <a:pt x="1631157" y="2210456"/>
                    <a:pt x="1619250" y="2222363"/>
                  </a:cubicBezTo>
                  <a:cubicBezTo>
                    <a:pt x="1607343" y="2234270"/>
                    <a:pt x="1591194" y="2240960"/>
                    <a:pt x="1574354" y="2240960"/>
                  </a:cubicBezTo>
                  <a:lnTo>
                    <a:pt x="63492" y="2240960"/>
                  </a:lnTo>
                  <a:cubicBezTo>
                    <a:pt x="46653" y="2240960"/>
                    <a:pt x="30503" y="2234270"/>
                    <a:pt x="18596" y="2222363"/>
                  </a:cubicBezTo>
                  <a:cubicBezTo>
                    <a:pt x="6689" y="2210456"/>
                    <a:pt x="0" y="2194307"/>
                    <a:pt x="0" y="2177467"/>
                  </a:cubicBezTo>
                  <a:lnTo>
                    <a:pt x="0" y="63492"/>
                  </a:lnTo>
                  <a:cubicBezTo>
                    <a:pt x="0" y="46653"/>
                    <a:pt x="6689" y="30503"/>
                    <a:pt x="18596" y="18596"/>
                  </a:cubicBezTo>
                  <a:cubicBezTo>
                    <a:pt x="30503" y="6689"/>
                    <a:pt x="46653" y="0"/>
                    <a:pt x="63492" y="0"/>
                  </a:cubicBezTo>
                  <a:close/>
                </a:path>
              </a:pathLst>
            </a:custGeom>
            <a:solidFill>
              <a:srgbClr val="F4D4B7"/>
            </a:solidFill>
          </p:spPr>
        </p:sp>
        <p:sp>
          <p:nvSpPr>
            <p:cNvPr id="10" name="TextBox 10"/>
            <p:cNvSpPr txBox="1"/>
            <p:nvPr/>
          </p:nvSpPr>
          <p:spPr>
            <a:xfrm>
              <a:off x="0" y="-38100"/>
              <a:ext cx="1637847" cy="2279059"/>
            </a:xfrm>
            <a:prstGeom prst="rect">
              <a:avLst/>
            </a:prstGeom>
          </p:spPr>
          <p:txBody>
            <a:bodyPr lIns="50800" tIns="50800" rIns="50800" bIns="50800" rtlCol="0" anchor="ctr"/>
            <a:lstStyle/>
            <a:p>
              <a:pPr algn="ctr">
                <a:lnSpc>
                  <a:spcPts val="2659"/>
                </a:lnSpc>
                <a:spcBef>
                  <a:spcPct val="0"/>
                </a:spcBef>
              </a:pPr>
              <a:endParaRPr/>
            </a:p>
          </p:txBody>
        </p:sp>
      </p:grpSp>
      <p:sp>
        <p:nvSpPr>
          <p:cNvPr id="11" name="TextBox 11"/>
          <p:cNvSpPr txBox="1"/>
          <p:nvPr/>
        </p:nvSpPr>
        <p:spPr>
          <a:xfrm>
            <a:off x="464843" y="1755955"/>
            <a:ext cx="5878782" cy="8553450"/>
          </a:xfrm>
          <a:prstGeom prst="rect">
            <a:avLst/>
          </a:prstGeom>
        </p:spPr>
        <p:txBody>
          <a:bodyPr lIns="0" tIns="0" rIns="0" bIns="0" rtlCol="0" anchor="t">
            <a:spAutoFit/>
          </a:bodyPr>
          <a:lstStyle/>
          <a:p>
            <a:pPr marL="647700" lvl="1" indent="-323850" algn="l">
              <a:lnSpc>
                <a:spcPts val="4500"/>
              </a:lnSpc>
              <a:spcBef>
                <a:spcPct val="0"/>
              </a:spcBef>
              <a:buFont typeface="Arial"/>
              <a:buChar char="•"/>
            </a:pPr>
            <a:r>
              <a:rPr lang="en-US" sz="3000" dirty="0">
                <a:solidFill>
                  <a:srgbClr val="000000"/>
                </a:solidFill>
                <a:latin typeface="Glacial Indifference"/>
                <a:ea typeface="Glacial Indifference"/>
                <a:cs typeface="Glacial Indifference"/>
                <a:sym typeface="Glacial Indifference"/>
              </a:rPr>
              <a:t>Moses introduced God’s laws using different names: commandments, statutes, and judgments.</a:t>
            </a:r>
          </a:p>
          <a:p>
            <a:pPr marL="647700" lvl="1" indent="-323850" algn="l">
              <a:lnSpc>
                <a:spcPts val="4500"/>
              </a:lnSpc>
              <a:spcBef>
                <a:spcPct val="0"/>
              </a:spcBef>
              <a:buFont typeface="Arial"/>
              <a:buChar char="•"/>
            </a:pPr>
            <a:r>
              <a:rPr lang="en-US" sz="3000" dirty="0">
                <a:solidFill>
                  <a:srgbClr val="000000"/>
                </a:solidFill>
                <a:latin typeface="Glacial Indifference"/>
                <a:ea typeface="Glacial Indifference"/>
                <a:cs typeface="Glacial Indifference"/>
                <a:sym typeface="Glacial Indifference"/>
              </a:rPr>
              <a:t>His goal was to teach Israel so they would obey these laws in the land they were going to possess.</a:t>
            </a:r>
          </a:p>
          <a:p>
            <a:pPr marL="647700" lvl="1" indent="-323850" algn="l">
              <a:lnSpc>
                <a:spcPts val="4500"/>
              </a:lnSpc>
              <a:spcBef>
                <a:spcPct val="0"/>
              </a:spcBef>
              <a:buFont typeface="Arial"/>
              <a:buChar char="•"/>
            </a:pPr>
            <a:r>
              <a:rPr lang="en-US" sz="3000" dirty="0">
                <a:solidFill>
                  <a:srgbClr val="000000"/>
                </a:solidFill>
                <a:latin typeface="Glacial Indifference"/>
                <a:ea typeface="Glacial Indifference"/>
                <a:cs typeface="Glacial Indifference"/>
                <a:sym typeface="Glacial Indifference"/>
              </a:rPr>
              <a:t>Youths today should see church teachings from faithful leaders as God’s word, not man’s.</a:t>
            </a:r>
          </a:p>
          <a:p>
            <a:pPr marL="647700" lvl="1" indent="-323850" algn="l">
              <a:lnSpc>
                <a:spcPts val="4500"/>
              </a:lnSpc>
              <a:spcBef>
                <a:spcPct val="0"/>
              </a:spcBef>
              <a:buFont typeface="Arial"/>
              <a:buChar char="•"/>
            </a:pPr>
            <a:r>
              <a:rPr lang="en-US" sz="3000" dirty="0">
                <a:solidFill>
                  <a:srgbClr val="000000"/>
                </a:solidFill>
                <a:latin typeface="Glacial Indifference"/>
                <a:ea typeface="Glacial Indifference"/>
                <a:cs typeface="Glacial Indifference"/>
                <a:sym typeface="Glacial Indifference"/>
              </a:rPr>
              <a:t>The goal of the church is to expose all children and youths to the whole counsel of God.</a:t>
            </a:r>
          </a:p>
          <a:p>
            <a:pPr algn="l">
              <a:lnSpc>
                <a:spcPts val="4500"/>
              </a:lnSpc>
              <a:spcBef>
                <a:spcPct val="0"/>
              </a:spcBef>
            </a:pPr>
            <a:endParaRPr lang="en-US" sz="3000" dirty="0">
              <a:solidFill>
                <a:srgbClr val="000000"/>
              </a:solidFill>
              <a:latin typeface="Glacial Indifference"/>
              <a:ea typeface="Glacial Indifference"/>
              <a:cs typeface="Glacial Indifference"/>
              <a:sym typeface="Glacial Indifference"/>
            </a:endParaRPr>
          </a:p>
        </p:txBody>
      </p:sp>
      <p:grpSp>
        <p:nvGrpSpPr>
          <p:cNvPr id="12" name="Group 12"/>
          <p:cNvGrpSpPr/>
          <p:nvPr/>
        </p:nvGrpSpPr>
        <p:grpSpPr>
          <a:xfrm>
            <a:off x="11757801" y="1574801"/>
            <a:ext cx="6218698" cy="8508643"/>
            <a:chOff x="0" y="0"/>
            <a:chExt cx="1637847" cy="2240959"/>
          </a:xfrm>
        </p:grpSpPr>
        <p:sp>
          <p:nvSpPr>
            <p:cNvPr id="13" name="Freeform 13"/>
            <p:cNvSpPr/>
            <p:nvPr/>
          </p:nvSpPr>
          <p:spPr>
            <a:xfrm>
              <a:off x="0" y="0"/>
              <a:ext cx="1637847" cy="2240960"/>
            </a:xfrm>
            <a:custGeom>
              <a:avLst/>
              <a:gdLst/>
              <a:ahLst/>
              <a:cxnLst/>
              <a:rect l="l" t="t" r="r" b="b"/>
              <a:pathLst>
                <a:path w="1637847" h="2240960">
                  <a:moveTo>
                    <a:pt x="63492" y="0"/>
                  </a:moveTo>
                  <a:lnTo>
                    <a:pt x="1574354" y="0"/>
                  </a:lnTo>
                  <a:cubicBezTo>
                    <a:pt x="1591194" y="0"/>
                    <a:pt x="1607343" y="6689"/>
                    <a:pt x="1619250" y="18596"/>
                  </a:cubicBezTo>
                  <a:cubicBezTo>
                    <a:pt x="1631157" y="30503"/>
                    <a:pt x="1637847" y="46653"/>
                    <a:pt x="1637847" y="63492"/>
                  </a:cubicBezTo>
                  <a:lnTo>
                    <a:pt x="1637847" y="2177467"/>
                  </a:lnTo>
                  <a:cubicBezTo>
                    <a:pt x="1637847" y="2194307"/>
                    <a:pt x="1631157" y="2210456"/>
                    <a:pt x="1619250" y="2222363"/>
                  </a:cubicBezTo>
                  <a:cubicBezTo>
                    <a:pt x="1607343" y="2234270"/>
                    <a:pt x="1591194" y="2240960"/>
                    <a:pt x="1574354" y="2240960"/>
                  </a:cubicBezTo>
                  <a:lnTo>
                    <a:pt x="63492" y="2240960"/>
                  </a:lnTo>
                  <a:cubicBezTo>
                    <a:pt x="46653" y="2240960"/>
                    <a:pt x="30503" y="2234270"/>
                    <a:pt x="18596" y="2222363"/>
                  </a:cubicBezTo>
                  <a:cubicBezTo>
                    <a:pt x="6689" y="2210456"/>
                    <a:pt x="0" y="2194307"/>
                    <a:pt x="0" y="2177467"/>
                  </a:cubicBezTo>
                  <a:lnTo>
                    <a:pt x="0" y="63492"/>
                  </a:lnTo>
                  <a:cubicBezTo>
                    <a:pt x="0" y="46653"/>
                    <a:pt x="6689" y="30503"/>
                    <a:pt x="18596" y="18596"/>
                  </a:cubicBezTo>
                  <a:cubicBezTo>
                    <a:pt x="30503" y="6689"/>
                    <a:pt x="46653" y="0"/>
                    <a:pt x="63492" y="0"/>
                  </a:cubicBezTo>
                  <a:close/>
                </a:path>
              </a:pathLst>
            </a:custGeom>
            <a:solidFill>
              <a:srgbClr val="F4D4B7"/>
            </a:solidFill>
          </p:spPr>
        </p:sp>
        <p:sp>
          <p:nvSpPr>
            <p:cNvPr id="14" name="TextBox 14"/>
            <p:cNvSpPr txBox="1"/>
            <p:nvPr/>
          </p:nvSpPr>
          <p:spPr>
            <a:xfrm>
              <a:off x="0" y="-38100"/>
              <a:ext cx="1637847" cy="2279059"/>
            </a:xfrm>
            <a:prstGeom prst="rect">
              <a:avLst/>
            </a:prstGeom>
          </p:spPr>
          <p:txBody>
            <a:bodyPr lIns="50800" tIns="50800" rIns="50800" bIns="50800" rtlCol="0" anchor="ctr"/>
            <a:lstStyle/>
            <a:p>
              <a:pPr algn="ctr">
                <a:lnSpc>
                  <a:spcPts val="2659"/>
                </a:lnSpc>
                <a:spcBef>
                  <a:spcPct val="0"/>
                </a:spcBef>
              </a:pPr>
              <a:endParaRPr/>
            </a:p>
          </p:txBody>
        </p:sp>
      </p:grpSp>
      <p:sp>
        <p:nvSpPr>
          <p:cNvPr id="15" name="TextBox 15"/>
          <p:cNvSpPr txBox="1"/>
          <p:nvPr/>
        </p:nvSpPr>
        <p:spPr>
          <a:xfrm>
            <a:off x="12062301" y="1976402"/>
            <a:ext cx="5876832" cy="7981950"/>
          </a:xfrm>
          <a:prstGeom prst="rect">
            <a:avLst/>
          </a:prstGeom>
        </p:spPr>
        <p:txBody>
          <a:bodyPr wrap="square" lIns="0" tIns="0" rIns="0" bIns="0" rtlCol="0" anchor="t">
            <a:spAutoFit/>
          </a:bodyPr>
          <a:lstStyle/>
          <a:p>
            <a:pPr algn="l">
              <a:lnSpc>
                <a:spcPts val="4500"/>
              </a:lnSpc>
              <a:spcBef>
                <a:spcPct val="0"/>
              </a:spcBef>
            </a:pPr>
            <a:r>
              <a:rPr lang="en-US" sz="3000" dirty="0">
                <a:solidFill>
                  <a:srgbClr val="000000"/>
                </a:solidFill>
                <a:latin typeface="Glacial Indifference"/>
                <a:ea typeface="Glacial Indifference"/>
                <a:cs typeface="Glacial Indifference"/>
                <a:sym typeface="Glacial Indifference"/>
              </a:rPr>
              <a:t>God promised to bring Israel into a land with:</a:t>
            </a:r>
          </a:p>
          <a:p>
            <a:pPr marL="647700" lvl="1" indent="-323850" algn="l">
              <a:lnSpc>
                <a:spcPts val="4500"/>
              </a:lnSpc>
              <a:spcBef>
                <a:spcPct val="0"/>
              </a:spcBef>
              <a:buFont typeface="Arial"/>
              <a:buChar char="•"/>
            </a:pPr>
            <a:r>
              <a:rPr lang="en-US" sz="3000" dirty="0">
                <a:solidFill>
                  <a:srgbClr val="000000"/>
                </a:solidFill>
                <a:latin typeface="Glacial Indifference"/>
                <a:ea typeface="Glacial Indifference"/>
                <a:cs typeface="Glacial Indifference"/>
                <a:sym typeface="Glacial Indifference"/>
              </a:rPr>
              <a:t>Great cities they did not build.</a:t>
            </a:r>
          </a:p>
          <a:p>
            <a:pPr marL="647700" lvl="1" indent="-323850" algn="l">
              <a:lnSpc>
                <a:spcPts val="4500"/>
              </a:lnSpc>
              <a:spcBef>
                <a:spcPct val="0"/>
              </a:spcBef>
              <a:buFont typeface="Arial"/>
              <a:buChar char="•"/>
            </a:pPr>
            <a:r>
              <a:rPr lang="en-US" sz="3000" dirty="0">
                <a:solidFill>
                  <a:srgbClr val="000000"/>
                </a:solidFill>
                <a:latin typeface="Glacial Indifference"/>
                <a:ea typeface="Glacial Indifference"/>
                <a:cs typeface="Glacial Indifference"/>
                <a:sym typeface="Glacial Indifference"/>
              </a:rPr>
              <a:t>Houses full of good things they did not fill.</a:t>
            </a:r>
          </a:p>
          <a:p>
            <a:pPr marL="647700" lvl="1" indent="-323850" algn="l">
              <a:lnSpc>
                <a:spcPts val="4500"/>
              </a:lnSpc>
              <a:spcBef>
                <a:spcPct val="0"/>
              </a:spcBef>
              <a:buFont typeface="Arial"/>
              <a:buChar char="•"/>
            </a:pPr>
            <a:r>
              <a:rPr lang="en-US" sz="3000" dirty="0">
                <a:solidFill>
                  <a:srgbClr val="000000"/>
                </a:solidFill>
                <a:latin typeface="Glacial Indifference"/>
                <a:ea typeface="Glacial Indifference"/>
                <a:cs typeface="Glacial Indifference"/>
                <a:sym typeface="Glacial Indifference"/>
              </a:rPr>
              <a:t>Wells they did not dig.</a:t>
            </a:r>
          </a:p>
          <a:p>
            <a:pPr marL="647700" lvl="1" indent="-323850" algn="l">
              <a:lnSpc>
                <a:spcPts val="4500"/>
              </a:lnSpc>
              <a:spcBef>
                <a:spcPct val="0"/>
              </a:spcBef>
              <a:buFont typeface="Arial"/>
              <a:buChar char="•"/>
            </a:pPr>
            <a:r>
              <a:rPr lang="en-US" sz="3000" dirty="0">
                <a:solidFill>
                  <a:srgbClr val="000000"/>
                </a:solidFill>
                <a:latin typeface="Glacial Indifference"/>
                <a:ea typeface="Glacial Indifference"/>
                <a:cs typeface="Glacial Indifference"/>
                <a:sym typeface="Glacial Indifference"/>
              </a:rPr>
              <a:t>Vineyards and olive trees they did not plant (Deut. 6:10–11).</a:t>
            </a:r>
          </a:p>
          <a:p>
            <a:pPr marL="647700" lvl="1" indent="-323850" algn="l">
              <a:lnSpc>
                <a:spcPts val="4500"/>
              </a:lnSpc>
              <a:spcBef>
                <a:spcPct val="0"/>
              </a:spcBef>
              <a:buFont typeface="Arial"/>
              <a:buChar char="•"/>
            </a:pPr>
            <a:r>
              <a:rPr lang="en-US" sz="3000" dirty="0">
                <a:solidFill>
                  <a:srgbClr val="000000"/>
                </a:solidFill>
                <a:latin typeface="Glacial Indifference"/>
                <a:ea typeface="Glacial Indifference"/>
                <a:cs typeface="Glacial Indifference"/>
                <a:sym typeface="Glacial Indifference"/>
              </a:rPr>
              <a:t>Jesus also promised Kingdom seekers that all things would be added if they first seek God’s kingdom (Matthew 6:33).</a:t>
            </a:r>
          </a:p>
          <a:p>
            <a:pPr algn="l">
              <a:lnSpc>
                <a:spcPts val="4500"/>
              </a:lnSpc>
              <a:spcBef>
                <a:spcPct val="0"/>
              </a:spcBef>
            </a:pPr>
            <a:r>
              <a:rPr lang="en-US" sz="3000" dirty="0">
                <a:solidFill>
                  <a:srgbClr val="000000"/>
                </a:solidFill>
                <a:latin typeface="Glacial Indifference"/>
                <a:ea typeface="Glacial Indifference"/>
                <a:cs typeface="Glacial Indifference"/>
                <a:sym typeface="Glacial Indifference"/>
              </a:rPr>
              <a:t>Warning: “Beware lest thou forget the LORD” (Deut. 6:12).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EFDA"/>
        </a:solidFill>
        <a:effectLst/>
      </p:bgPr>
    </p:bg>
    <p:spTree>
      <p:nvGrpSpPr>
        <p:cNvPr id="1" name=""/>
        <p:cNvGrpSpPr/>
        <p:nvPr/>
      </p:nvGrpSpPr>
      <p:grpSpPr>
        <a:xfrm>
          <a:off x="0" y="0"/>
          <a:ext cx="0" cy="0"/>
          <a:chOff x="0" y="0"/>
          <a:chExt cx="0" cy="0"/>
        </a:xfrm>
      </p:grpSpPr>
      <p:grpSp>
        <p:nvGrpSpPr>
          <p:cNvPr id="2" name="Group 2"/>
          <p:cNvGrpSpPr/>
          <p:nvPr/>
        </p:nvGrpSpPr>
        <p:grpSpPr>
          <a:xfrm>
            <a:off x="2358188" y="2125012"/>
            <a:ext cx="13014946" cy="6707840"/>
            <a:chOff x="0" y="0"/>
            <a:chExt cx="3427805" cy="1766674"/>
          </a:xfrm>
        </p:grpSpPr>
        <p:sp>
          <p:nvSpPr>
            <p:cNvPr id="3" name="Freeform 3"/>
            <p:cNvSpPr/>
            <p:nvPr/>
          </p:nvSpPr>
          <p:spPr>
            <a:xfrm>
              <a:off x="0" y="0"/>
              <a:ext cx="3427805" cy="1766674"/>
            </a:xfrm>
            <a:custGeom>
              <a:avLst/>
              <a:gdLst/>
              <a:ahLst/>
              <a:cxnLst/>
              <a:rect l="l" t="t" r="r" b="b"/>
              <a:pathLst>
                <a:path w="3427805" h="1766674">
                  <a:moveTo>
                    <a:pt x="30337" y="0"/>
                  </a:moveTo>
                  <a:lnTo>
                    <a:pt x="3397467" y="0"/>
                  </a:lnTo>
                  <a:cubicBezTo>
                    <a:pt x="3414222" y="0"/>
                    <a:pt x="3427805" y="13582"/>
                    <a:pt x="3427805" y="30337"/>
                  </a:cubicBezTo>
                  <a:lnTo>
                    <a:pt x="3427805" y="1736337"/>
                  </a:lnTo>
                  <a:cubicBezTo>
                    <a:pt x="3427805" y="1753091"/>
                    <a:pt x="3414222" y="1766674"/>
                    <a:pt x="3397467" y="1766674"/>
                  </a:cubicBezTo>
                  <a:lnTo>
                    <a:pt x="30337" y="1766674"/>
                  </a:lnTo>
                  <a:cubicBezTo>
                    <a:pt x="13582" y="1766674"/>
                    <a:pt x="0" y="1753091"/>
                    <a:pt x="0" y="1736337"/>
                  </a:cubicBezTo>
                  <a:lnTo>
                    <a:pt x="0" y="30337"/>
                  </a:lnTo>
                  <a:cubicBezTo>
                    <a:pt x="0" y="13582"/>
                    <a:pt x="13582" y="0"/>
                    <a:pt x="30337" y="0"/>
                  </a:cubicBezTo>
                  <a:close/>
                </a:path>
              </a:pathLst>
            </a:custGeom>
            <a:solidFill>
              <a:srgbClr val="F4D4B7"/>
            </a:solidFill>
          </p:spPr>
        </p:sp>
        <p:sp>
          <p:nvSpPr>
            <p:cNvPr id="4" name="TextBox 4"/>
            <p:cNvSpPr txBox="1"/>
            <p:nvPr/>
          </p:nvSpPr>
          <p:spPr>
            <a:xfrm>
              <a:off x="0" y="-38100"/>
              <a:ext cx="3427805" cy="1804774"/>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2914865" y="2783357"/>
            <a:ext cx="12458269" cy="5324475"/>
          </a:xfrm>
          <a:prstGeom prst="rect">
            <a:avLst/>
          </a:prstGeom>
        </p:spPr>
        <p:txBody>
          <a:bodyPr lIns="0" tIns="0" rIns="0" bIns="0" rtlCol="0" anchor="t">
            <a:spAutoFit/>
          </a:bodyPr>
          <a:lstStyle/>
          <a:p>
            <a:pPr algn="l">
              <a:lnSpc>
                <a:spcPts val="4200"/>
              </a:lnSpc>
            </a:pPr>
            <a:r>
              <a:rPr lang="en-US" sz="3000" b="1">
                <a:solidFill>
                  <a:srgbClr val="000000"/>
                </a:solidFill>
                <a:latin typeface="Glacial Indifference Bold"/>
                <a:ea typeface="Glacial Indifference Bold"/>
                <a:cs typeface="Glacial Indifference Bold"/>
                <a:sym typeface="Glacial Indifference Bold"/>
              </a:rPr>
              <a:t>How Youths Can Avoid Forgetting God</a:t>
            </a:r>
          </a:p>
          <a:p>
            <a:pPr algn="l">
              <a:lnSpc>
                <a:spcPts val="4200"/>
              </a:lnSpc>
            </a:pPr>
            <a:endParaRPr lang="en-US" sz="3000" b="1">
              <a:solidFill>
                <a:srgbClr val="000000"/>
              </a:solidFill>
              <a:latin typeface="Glacial Indifference Bold"/>
              <a:ea typeface="Glacial Indifference Bold"/>
              <a:cs typeface="Glacial Indifference Bold"/>
              <a:sym typeface="Glacial Indifference Bold"/>
            </a:endParaRPr>
          </a:p>
          <a:p>
            <a:pPr marL="647700" lvl="1" indent="-323850" algn="l">
              <a:lnSpc>
                <a:spcPts val="4200"/>
              </a:lnSpc>
              <a:buFont typeface="Arial"/>
              <a:buChar char="•"/>
            </a:pPr>
            <a:r>
              <a:rPr lang="en-US" sz="3000">
                <a:solidFill>
                  <a:srgbClr val="000000"/>
                </a:solidFill>
                <a:latin typeface="Glacial Indifference"/>
                <a:ea typeface="Glacial Indifference"/>
                <a:cs typeface="Glacial Indifference"/>
                <a:sym typeface="Glacial Indifference"/>
              </a:rPr>
              <a:t>Set your mind always on God’s mercies and goodness</a:t>
            </a:r>
          </a:p>
          <a:p>
            <a:pPr marL="647700" lvl="1" indent="-323850" algn="l">
              <a:lnSpc>
                <a:spcPts val="4200"/>
              </a:lnSpc>
              <a:buFont typeface="Arial"/>
              <a:buChar char="•"/>
            </a:pPr>
            <a:r>
              <a:rPr lang="en-US" sz="3000">
                <a:solidFill>
                  <a:srgbClr val="000000"/>
                </a:solidFill>
                <a:latin typeface="Glacial Indifference"/>
                <a:ea typeface="Glacial Indifference"/>
                <a:cs typeface="Glacial Indifference"/>
                <a:sym typeface="Glacial Indifference"/>
              </a:rPr>
              <a:t>Fear God</a:t>
            </a:r>
          </a:p>
          <a:p>
            <a:pPr marL="647700" lvl="1" indent="-323850" algn="l">
              <a:lnSpc>
                <a:spcPts val="4200"/>
              </a:lnSpc>
              <a:buFont typeface="Arial"/>
              <a:buChar char="•"/>
            </a:pPr>
            <a:r>
              <a:rPr lang="en-US" sz="3000">
                <a:solidFill>
                  <a:srgbClr val="000000"/>
                </a:solidFill>
                <a:latin typeface="Glacial Indifference"/>
                <a:ea typeface="Glacial Indifference"/>
                <a:cs typeface="Glacial Indifference"/>
                <a:sym typeface="Glacial Indifference"/>
              </a:rPr>
              <a:t>Read and meditate on His word</a:t>
            </a:r>
          </a:p>
          <a:p>
            <a:pPr marL="647700" lvl="1" indent="-323850" algn="l">
              <a:lnSpc>
                <a:spcPts val="4200"/>
              </a:lnSpc>
              <a:buFont typeface="Arial"/>
              <a:buChar char="•"/>
            </a:pPr>
            <a:r>
              <a:rPr lang="en-US" sz="3000">
                <a:solidFill>
                  <a:srgbClr val="000000"/>
                </a:solidFill>
                <a:latin typeface="Glacial Indifference"/>
                <a:ea typeface="Glacial Indifference"/>
                <a:cs typeface="Glacial Indifference"/>
                <a:sym typeface="Glacial Indifference"/>
              </a:rPr>
              <a:t>Stay in constant fellowship with God and His people</a:t>
            </a:r>
          </a:p>
          <a:p>
            <a:pPr marL="647700" lvl="1" indent="-323850" algn="l">
              <a:lnSpc>
                <a:spcPts val="4200"/>
              </a:lnSpc>
              <a:buFont typeface="Arial"/>
              <a:buChar char="•"/>
            </a:pPr>
            <a:r>
              <a:rPr lang="en-US" sz="3000">
                <a:solidFill>
                  <a:srgbClr val="000000"/>
                </a:solidFill>
                <a:latin typeface="Glacial Indifference"/>
                <a:ea typeface="Glacial Indifference"/>
                <a:cs typeface="Glacial Indifference"/>
                <a:sym typeface="Glacial Indifference"/>
              </a:rPr>
              <a:t>Separate yourself from the world and ungodly friends</a:t>
            </a:r>
          </a:p>
          <a:p>
            <a:pPr marL="647700" lvl="1" indent="-323850" algn="l">
              <a:lnSpc>
                <a:spcPts val="4200"/>
              </a:lnSpc>
              <a:buFont typeface="Arial"/>
              <a:buChar char="•"/>
            </a:pPr>
            <a:r>
              <a:rPr lang="en-US" sz="3000">
                <a:solidFill>
                  <a:srgbClr val="000000"/>
                </a:solidFill>
                <a:latin typeface="Glacial Indifference"/>
                <a:ea typeface="Glacial Indifference"/>
                <a:cs typeface="Glacial Indifference"/>
                <a:sym typeface="Glacial Indifference"/>
              </a:rPr>
              <a:t>Remember that everything you have comes from God (1 Timothy 6:7)</a:t>
            </a:r>
          </a:p>
          <a:p>
            <a:pPr marL="647700" lvl="1" indent="-323850" algn="l">
              <a:lnSpc>
                <a:spcPts val="4200"/>
              </a:lnSpc>
              <a:buFont typeface="Arial"/>
              <a:buChar char="•"/>
            </a:pPr>
            <a:r>
              <a:rPr lang="en-US" sz="3000">
                <a:solidFill>
                  <a:srgbClr val="000000"/>
                </a:solidFill>
                <a:latin typeface="Glacial Indifference"/>
                <a:ea typeface="Glacial Indifference"/>
                <a:cs typeface="Glacial Indifference"/>
                <a:sym typeface="Glacial Indifference"/>
              </a:rPr>
              <a:t>Take God’s counsel as a guide for life</a:t>
            </a:r>
          </a:p>
          <a:p>
            <a:pPr algn="l">
              <a:lnSpc>
                <a:spcPts val="4200"/>
              </a:lnSpc>
            </a:pPr>
            <a:endParaRPr lang="en-US" sz="3000">
              <a:solidFill>
                <a:srgbClr val="000000"/>
              </a:solidFill>
              <a:latin typeface="Glacial Indifference"/>
              <a:ea typeface="Glacial Indifference"/>
              <a:cs typeface="Glacial Indifference"/>
              <a:sym typeface="Glacial Indifference"/>
            </a:endParaRPr>
          </a:p>
        </p:txBody>
      </p:sp>
      <p:sp>
        <p:nvSpPr>
          <p:cNvPr id="6" name="Freeform 6"/>
          <p:cNvSpPr/>
          <p:nvPr/>
        </p:nvSpPr>
        <p:spPr>
          <a:xfrm flipH="1">
            <a:off x="-2628900" y="-573677"/>
            <a:ext cx="7315200" cy="3204754"/>
          </a:xfrm>
          <a:custGeom>
            <a:avLst/>
            <a:gdLst/>
            <a:ahLst/>
            <a:cxnLst/>
            <a:rect l="l" t="t" r="r" b="b"/>
            <a:pathLst>
              <a:path w="7315200" h="3204754">
                <a:moveTo>
                  <a:pt x="7315200" y="0"/>
                </a:moveTo>
                <a:lnTo>
                  <a:pt x="0" y="0"/>
                </a:lnTo>
                <a:lnTo>
                  <a:pt x="0" y="3204754"/>
                </a:lnTo>
                <a:lnTo>
                  <a:pt x="7315200" y="3204754"/>
                </a:lnTo>
                <a:lnTo>
                  <a:pt x="731520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7" name="TextBox 7"/>
          <p:cNvSpPr txBox="1"/>
          <p:nvPr/>
        </p:nvSpPr>
        <p:spPr>
          <a:xfrm>
            <a:off x="-695922" y="758636"/>
            <a:ext cx="19369072" cy="495300"/>
          </a:xfrm>
          <a:prstGeom prst="rect">
            <a:avLst/>
          </a:prstGeom>
        </p:spPr>
        <p:txBody>
          <a:bodyPr lIns="0" tIns="0" rIns="0" bIns="0" rtlCol="0" anchor="t">
            <a:spAutoFit/>
          </a:bodyPr>
          <a:lstStyle/>
          <a:p>
            <a:pPr marL="0" lvl="0" indent="0" algn="ctr">
              <a:lnSpc>
                <a:spcPts val="3599"/>
              </a:lnSpc>
              <a:spcBef>
                <a:spcPct val="0"/>
              </a:spcBef>
            </a:pPr>
            <a:r>
              <a:rPr lang="en-US" sz="3999">
                <a:solidFill>
                  <a:srgbClr val="000000"/>
                </a:solidFill>
                <a:latin typeface="Glacial Indifference"/>
                <a:ea typeface="Glacial Indifference"/>
                <a:cs typeface="Glacial Indifference"/>
                <a:sym typeface="Glacial Indifference"/>
              </a:rPr>
              <a:t>POINT 3 contd..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EFDA"/>
        </a:solidFill>
        <a:effectLst/>
      </p:bgPr>
    </p:bg>
    <p:spTree>
      <p:nvGrpSpPr>
        <p:cNvPr id="1" name=""/>
        <p:cNvGrpSpPr/>
        <p:nvPr/>
      </p:nvGrpSpPr>
      <p:grpSpPr>
        <a:xfrm>
          <a:off x="0" y="0"/>
          <a:ext cx="0" cy="0"/>
          <a:chOff x="0" y="0"/>
          <a:chExt cx="0" cy="0"/>
        </a:xfrm>
      </p:grpSpPr>
      <p:sp>
        <p:nvSpPr>
          <p:cNvPr id="2" name="Freeform 2"/>
          <p:cNvSpPr/>
          <p:nvPr/>
        </p:nvSpPr>
        <p:spPr>
          <a:xfrm flipH="1">
            <a:off x="-2628900" y="-573677"/>
            <a:ext cx="7315200" cy="3204754"/>
          </a:xfrm>
          <a:custGeom>
            <a:avLst/>
            <a:gdLst/>
            <a:ahLst/>
            <a:cxnLst/>
            <a:rect l="l" t="t" r="r" b="b"/>
            <a:pathLst>
              <a:path w="7315200" h="3204754">
                <a:moveTo>
                  <a:pt x="7315200" y="0"/>
                </a:moveTo>
                <a:lnTo>
                  <a:pt x="0" y="0"/>
                </a:lnTo>
                <a:lnTo>
                  <a:pt x="0" y="3204754"/>
                </a:lnTo>
                <a:lnTo>
                  <a:pt x="7315200" y="3204754"/>
                </a:lnTo>
                <a:lnTo>
                  <a:pt x="731520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3" name="Freeform 3"/>
          <p:cNvSpPr/>
          <p:nvPr/>
        </p:nvSpPr>
        <p:spPr>
          <a:xfrm>
            <a:off x="5899686" y="290530"/>
            <a:ext cx="7315200" cy="1476340"/>
          </a:xfrm>
          <a:custGeom>
            <a:avLst/>
            <a:gdLst/>
            <a:ahLst/>
            <a:cxnLst/>
            <a:rect l="l" t="t" r="r" b="b"/>
            <a:pathLst>
              <a:path w="7315200" h="1476340">
                <a:moveTo>
                  <a:pt x="0" y="0"/>
                </a:moveTo>
                <a:lnTo>
                  <a:pt x="7315200" y="0"/>
                </a:lnTo>
                <a:lnTo>
                  <a:pt x="7315200" y="1476340"/>
                </a:lnTo>
                <a:lnTo>
                  <a:pt x="0" y="1476340"/>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4" name="Freeform 4"/>
          <p:cNvSpPr/>
          <p:nvPr/>
        </p:nvSpPr>
        <p:spPr>
          <a:xfrm>
            <a:off x="1933477" y="1766870"/>
            <a:ext cx="15165280" cy="8520130"/>
          </a:xfrm>
          <a:custGeom>
            <a:avLst/>
            <a:gdLst/>
            <a:ahLst/>
            <a:cxnLst/>
            <a:rect l="l" t="t" r="r" b="b"/>
            <a:pathLst>
              <a:path w="15165280" h="8520130">
                <a:moveTo>
                  <a:pt x="0" y="0"/>
                </a:moveTo>
                <a:lnTo>
                  <a:pt x="15165279" y="0"/>
                </a:lnTo>
                <a:lnTo>
                  <a:pt x="15165279" y="8520130"/>
                </a:lnTo>
                <a:lnTo>
                  <a:pt x="0" y="852013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5" name="TextBox 5"/>
          <p:cNvSpPr txBox="1"/>
          <p:nvPr/>
        </p:nvSpPr>
        <p:spPr>
          <a:xfrm>
            <a:off x="5899686" y="494346"/>
            <a:ext cx="7315200" cy="925832"/>
          </a:xfrm>
          <a:prstGeom prst="rect">
            <a:avLst/>
          </a:prstGeom>
        </p:spPr>
        <p:txBody>
          <a:bodyPr lIns="0" tIns="0" rIns="0" bIns="0" rtlCol="0" anchor="t">
            <a:spAutoFit/>
          </a:bodyPr>
          <a:lstStyle/>
          <a:p>
            <a:pPr algn="ctr">
              <a:lnSpc>
                <a:spcPts val="7799"/>
              </a:lnSpc>
              <a:spcBef>
                <a:spcPct val="0"/>
              </a:spcBef>
            </a:pPr>
            <a:r>
              <a:rPr lang="en-US" sz="5199">
                <a:solidFill>
                  <a:srgbClr val="000000"/>
                </a:solidFill>
                <a:latin typeface="League Spartan"/>
                <a:ea typeface="League Spartan"/>
                <a:cs typeface="League Spartan"/>
                <a:sym typeface="League Spartan"/>
              </a:rPr>
              <a:t>Discussion</a:t>
            </a:r>
          </a:p>
        </p:txBody>
      </p:sp>
      <p:sp>
        <p:nvSpPr>
          <p:cNvPr id="6" name="TextBox 6"/>
          <p:cNvSpPr txBox="1"/>
          <p:nvPr/>
        </p:nvSpPr>
        <p:spPr>
          <a:xfrm>
            <a:off x="3555496" y="2794476"/>
            <a:ext cx="11922496" cy="5972175"/>
          </a:xfrm>
          <a:prstGeom prst="rect">
            <a:avLst/>
          </a:prstGeom>
        </p:spPr>
        <p:txBody>
          <a:bodyPr lIns="0" tIns="0" rIns="0" bIns="0" rtlCol="0" anchor="t">
            <a:spAutoFit/>
          </a:bodyPr>
          <a:lstStyle/>
          <a:p>
            <a:pPr algn="ctr">
              <a:lnSpc>
                <a:spcPts val="5250"/>
              </a:lnSpc>
            </a:pPr>
            <a:r>
              <a:rPr lang="en-US" sz="3500">
                <a:solidFill>
                  <a:srgbClr val="000000"/>
                </a:solidFill>
                <a:latin typeface="Glacial Indifference"/>
                <a:ea typeface="Glacial Indifference"/>
                <a:cs typeface="Glacial Indifference"/>
                <a:sym typeface="Glacial Indifference"/>
              </a:rPr>
              <a:t>Q 1: What is the summary of the commandments of God?</a:t>
            </a:r>
          </a:p>
          <a:p>
            <a:pPr algn="ctr">
              <a:lnSpc>
                <a:spcPts val="5250"/>
              </a:lnSpc>
            </a:pPr>
            <a:r>
              <a:rPr lang="en-US" sz="3500">
                <a:solidFill>
                  <a:srgbClr val="000000"/>
                </a:solidFill>
                <a:latin typeface="Glacial Indifference"/>
                <a:ea typeface="Glacial Indifference"/>
                <a:cs typeface="Glacial Indifference"/>
                <a:sym typeface="Glacial Indifference"/>
              </a:rPr>
              <a:t>Q 2: How does God manifest His love to youths today?</a:t>
            </a:r>
          </a:p>
          <a:p>
            <a:pPr algn="ctr">
              <a:lnSpc>
                <a:spcPts val="5250"/>
              </a:lnSpc>
            </a:pPr>
            <a:r>
              <a:rPr lang="en-US" sz="3500">
                <a:solidFill>
                  <a:srgbClr val="000000"/>
                </a:solidFill>
                <a:latin typeface="Glacial Indifference"/>
                <a:ea typeface="Glacial Indifference"/>
                <a:cs typeface="Glacial Indifference"/>
                <a:sym typeface="Glacial Indifference"/>
              </a:rPr>
              <a:t>Q 3: How should youths treat the word of God today?</a:t>
            </a:r>
          </a:p>
          <a:p>
            <a:pPr algn="ctr">
              <a:lnSpc>
                <a:spcPts val="5250"/>
              </a:lnSpc>
            </a:pPr>
            <a:r>
              <a:rPr lang="en-US" sz="3500">
                <a:solidFill>
                  <a:srgbClr val="000000"/>
                </a:solidFill>
                <a:latin typeface="Glacial Indifference"/>
                <a:ea typeface="Glacial Indifference"/>
                <a:cs typeface="Glacial Indifference"/>
                <a:sym typeface="Glacial Indifference"/>
              </a:rPr>
              <a:t>Q 4: What was the demand of God from Israel?</a:t>
            </a:r>
          </a:p>
          <a:p>
            <a:pPr algn="ctr">
              <a:lnSpc>
                <a:spcPts val="5250"/>
              </a:lnSpc>
            </a:pPr>
            <a:r>
              <a:rPr lang="en-US" sz="3500">
                <a:solidFill>
                  <a:srgbClr val="000000"/>
                </a:solidFill>
                <a:latin typeface="Glacial Indifference"/>
                <a:ea typeface="Glacial Indifference"/>
                <a:cs typeface="Glacial Indifference"/>
                <a:sym typeface="Glacial Indifference"/>
              </a:rPr>
              <a:t>Q 5: What are the other names for the commandments of God as seen in this chapter?</a:t>
            </a:r>
          </a:p>
          <a:p>
            <a:pPr algn="ctr">
              <a:lnSpc>
                <a:spcPts val="5250"/>
              </a:lnSpc>
            </a:pPr>
            <a:r>
              <a:rPr lang="en-US" sz="3500">
                <a:solidFill>
                  <a:srgbClr val="000000"/>
                </a:solidFill>
                <a:latin typeface="Glacial Indifference"/>
                <a:ea typeface="Glacial Indifference"/>
                <a:cs typeface="Glacial Indifference"/>
                <a:sym typeface="Glacial Indifference"/>
              </a:rPr>
              <a:t>Q 6: How should Christian youths love God?</a:t>
            </a:r>
          </a:p>
          <a:p>
            <a:pPr algn="ctr">
              <a:lnSpc>
                <a:spcPts val="5250"/>
              </a:lnSpc>
            </a:pPr>
            <a:r>
              <a:rPr lang="en-US" sz="3500">
                <a:solidFill>
                  <a:srgbClr val="000000"/>
                </a:solidFill>
                <a:latin typeface="Glacial Indifference"/>
                <a:ea typeface="Glacial Indifference"/>
                <a:cs typeface="Glacial Indifference"/>
                <a:sym typeface="Glacial Indifference"/>
              </a:rPr>
              <a:t>Q 7: What are some of the things that could make Israel to forget God as stated by Moses?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1037</Words>
  <Application>Microsoft Office PowerPoint</Application>
  <PresentationFormat>Custom</PresentationFormat>
  <Paragraphs>94</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Glacial Indifference Bold</vt:lpstr>
      <vt:lpstr>League Spartan</vt:lpstr>
      <vt:lpstr>Calibri</vt:lpstr>
      <vt:lpstr>Arial</vt:lpstr>
      <vt:lpstr>Glacial Indifference</vt:lpstr>
      <vt:lpstr>Dynapuff Condensed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Templates &amp; Apps</dc:title>
  <cp:lastModifiedBy>Daniel Akowa</cp:lastModifiedBy>
  <cp:revision>3</cp:revision>
  <dcterms:created xsi:type="dcterms:W3CDTF">2006-08-16T00:00:00Z</dcterms:created>
  <dcterms:modified xsi:type="dcterms:W3CDTF">2025-09-09T04:17:15Z</dcterms:modified>
  <dc:identifier>DAGauV-Fths</dc:identifier>
</cp:coreProperties>
</file>