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9"/>
  </p:notesMasterIdLst>
  <p:handoutMasterIdLst>
    <p:handoutMasterId r:id="rId20"/>
  </p:handoutMasterIdLst>
  <p:sldIdLst>
    <p:sldId id="256" r:id="rId5"/>
    <p:sldId id="257" r:id="rId6"/>
    <p:sldId id="310" r:id="rId7"/>
    <p:sldId id="311" r:id="rId8"/>
    <p:sldId id="269" r:id="rId9"/>
    <p:sldId id="312" r:id="rId10"/>
    <p:sldId id="314" r:id="rId11"/>
    <p:sldId id="315" r:id="rId12"/>
    <p:sldId id="319" r:id="rId13"/>
    <p:sldId id="317" r:id="rId14"/>
    <p:sldId id="316" r:id="rId15"/>
    <p:sldId id="318" r:id="rId16"/>
    <p:sldId id="260" r:id="rId17"/>
    <p:sldId id="31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1/18/2025</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1/18/2025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1B73C-4644-E08E-EAF3-7CBC89885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C511E-5714-67A9-2B1D-1FDCDB222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30BF6-938D-C7C1-03FA-6B3F9E4D65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D7FCE7-179C-C67A-A792-10BF14C31F83}"/>
              </a:ext>
            </a:extLst>
          </p:cNvPr>
          <p:cNvSpPr>
            <a:spLocks noGrp="1"/>
          </p:cNvSpPr>
          <p:nvPr>
            <p:ph type="sldNum" sz="quarter" idx="5"/>
          </p:nvPr>
        </p:nvSpPr>
        <p:spPr/>
        <p:txBody>
          <a:bodyPr/>
          <a:lstStyle/>
          <a:p>
            <a:fld id="{28E8DF69-FFB1-4D3A-9D8C-5887E79674D9}" type="slidenum">
              <a:rPr lang="en-US" smtClean="0"/>
              <a:t>5</a:t>
            </a:fld>
            <a:endParaRPr lang="en-US" dirty="0"/>
          </a:p>
        </p:txBody>
      </p:sp>
    </p:spTree>
    <p:extLst>
      <p:ext uri="{BB962C8B-B14F-4D97-AF65-F5344CB8AC3E}">
        <p14:creationId xmlns:p14="http://schemas.microsoft.com/office/powerpoint/2010/main" val="425072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13</a:t>
            </a:fld>
            <a:endParaRPr lang="en-US" dirty="0"/>
          </a:p>
        </p:txBody>
      </p:sp>
    </p:spTree>
    <p:extLst>
      <p:ext uri="{BB962C8B-B14F-4D97-AF65-F5344CB8AC3E}">
        <p14:creationId xmlns:p14="http://schemas.microsoft.com/office/powerpoint/2010/main" val="32851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1/18/2025</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1/18/2025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1/18/2025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1/18/2025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1/18/2025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1/18/2025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1/18/2025</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1/18/2025</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1/18/2025</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1/18/2025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1/18/2025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BC1C18-307B-4F68-A007-B5B542270E8D}" type="datetimeFigureOut">
              <a:rPr lang="en-US" noProof="0" smtClean="0"/>
              <a:t>1/18/2025</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Straight Connector 41">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1222397" y="5425088"/>
            <a:ext cx="9742126" cy="1073628"/>
          </a:xfrm>
        </p:spPr>
        <p:txBody>
          <a:bodyPr>
            <a:normAutofit fontScale="90000"/>
          </a:bodyPr>
          <a:lstStyle/>
          <a:p>
            <a:r>
              <a:rPr lang="en-US" sz="6600" cap="none" dirty="0">
                <a:latin typeface="Comic Sans MS" panose="030F0702030302020204" pitchFamily="66" charset="0"/>
              </a:rPr>
              <a:t>The Law of The Nazarite</a:t>
            </a:r>
          </a:p>
        </p:txBody>
      </p:sp>
      <p:pic>
        <p:nvPicPr>
          <p:cNvPr id="7" name="Picture 6" descr="Man looking at landscape">
            <a:extLst>
              <a:ext uri="{FF2B5EF4-FFF2-40B4-BE49-F238E27FC236}">
                <a16:creationId xmlns:a16="http://schemas.microsoft.com/office/drawing/2014/main" id="{CD9EF39B-AB41-49AB-8163-8B5FD7D283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5997" y="1592095"/>
            <a:ext cx="9574926" cy="3157009"/>
          </a:xfrm>
          <a:prstGeom prst="rect">
            <a:avLst/>
          </a:prstGeom>
        </p:spPr>
      </p:pic>
      <p:sp>
        <p:nvSpPr>
          <p:cNvPr id="3" name="Freeform 9">
            <a:extLst>
              <a:ext uri="{FF2B5EF4-FFF2-40B4-BE49-F238E27FC236}">
                <a16:creationId xmlns:a16="http://schemas.microsoft.com/office/drawing/2014/main" id="{21DE5C41-FE2E-B2BF-038D-E9D37D24CBE3}"/>
              </a:ext>
            </a:extLst>
          </p:cNvPr>
          <p:cNvSpPr/>
          <p:nvPr/>
        </p:nvSpPr>
        <p:spPr>
          <a:xfrm>
            <a:off x="336333" y="235362"/>
            <a:ext cx="11571890" cy="1073628"/>
          </a:xfrm>
          <a:custGeom>
            <a:avLst/>
            <a:gdLst/>
            <a:ahLst/>
            <a:cxnLst/>
            <a:rect l="l" t="t" r="r" b="b"/>
            <a:pathLst>
              <a:path w="13573830" h="2158449">
                <a:moveTo>
                  <a:pt x="0" y="0"/>
                </a:moveTo>
                <a:lnTo>
                  <a:pt x="13573830" y="0"/>
                </a:lnTo>
                <a:lnTo>
                  <a:pt x="13573830" y="2158449"/>
                </a:lnTo>
                <a:lnTo>
                  <a:pt x="0" y="2158449"/>
                </a:lnTo>
                <a:lnTo>
                  <a:pt x="0" y="0"/>
                </a:lnTo>
                <a:close/>
              </a:path>
            </a:pathLst>
          </a:custGeom>
          <a:blipFill>
            <a:blip r:embed="rId4"/>
            <a:stretch>
              <a:fillRect l="-943" t="-1387" r="-2794" b="-6140"/>
            </a:stretch>
          </a:blipFill>
        </p:spPr>
        <p:txBody>
          <a:bodyPr/>
          <a:lstStyle/>
          <a:p>
            <a:endParaRPr lang="en-US" dirty="0">
              <a:latin typeface="Comic Sans MS" panose="030F0702030302020204" pitchFamily="66" charset="0"/>
            </a:endParaRPr>
          </a:p>
        </p:txBody>
      </p:sp>
      <p:sp>
        <p:nvSpPr>
          <p:cNvPr id="4" name="TextBox 7">
            <a:extLst>
              <a:ext uri="{FF2B5EF4-FFF2-40B4-BE49-F238E27FC236}">
                <a16:creationId xmlns:a16="http://schemas.microsoft.com/office/drawing/2014/main" id="{C8649368-D4DE-8B03-11AC-4ACBC3269802}"/>
              </a:ext>
            </a:extLst>
          </p:cNvPr>
          <p:cNvSpPr txBox="1"/>
          <p:nvPr/>
        </p:nvSpPr>
        <p:spPr>
          <a:xfrm rot="-2246061">
            <a:off x="1179" y="3032204"/>
            <a:ext cx="4324496" cy="921919"/>
          </a:xfrm>
          <a:prstGeom prst="rect">
            <a:avLst/>
          </a:prstGeom>
        </p:spPr>
        <p:txBody>
          <a:bodyPr wrap="square" lIns="0" tIns="0" rIns="0" bIns="0" rtlCol="0" anchor="t">
            <a:spAutoFit/>
          </a:bodyPr>
          <a:lstStyle/>
          <a:p>
            <a:pPr algn="ctr">
              <a:lnSpc>
                <a:spcPts val="8639"/>
              </a:lnSpc>
              <a:spcBef>
                <a:spcPct val="0"/>
              </a:spcBef>
            </a:pPr>
            <a:r>
              <a:rPr lang="en-US" sz="2800" dirty="0">
                <a:solidFill>
                  <a:schemeClr val="bg1"/>
                </a:solidFill>
                <a:latin typeface="Dynapuff Condensed"/>
                <a:ea typeface="Dynapuff Condensed"/>
                <a:cs typeface="Dynapuff Condensed"/>
                <a:sym typeface="Dynapuff Condensed"/>
              </a:rPr>
              <a:t>LESSON 92</a:t>
            </a:r>
          </a:p>
        </p:txBody>
      </p:sp>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FB03-3625-8299-00ED-5A3AD00ED5D4}"/>
              </a:ext>
            </a:extLst>
          </p:cNvPr>
          <p:cNvSpPr>
            <a:spLocks noGrp="1"/>
          </p:cNvSpPr>
          <p:nvPr>
            <p:ph type="title"/>
          </p:nvPr>
        </p:nvSpPr>
        <p:spPr>
          <a:xfrm>
            <a:off x="273269" y="0"/>
            <a:ext cx="11645462" cy="1356360"/>
          </a:xfrm>
        </p:spPr>
        <p:txBody>
          <a:bodyPr>
            <a:noAutofit/>
          </a:bodyPr>
          <a:lstStyle/>
          <a:p>
            <a:pPr algn="ctr"/>
            <a:r>
              <a:rPr lang="en-US" sz="3200" b="1" dirty="0">
                <a:solidFill>
                  <a:srgbClr val="FF0000"/>
                </a:solidFill>
                <a:latin typeface="Inter"/>
              </a:rPr>
              <a:t>Point 3: The Command to Bless God’s People</a:t>
            </a:r>
            <a:br>
              <a:rPr lang="en-US" sz="3200" b="1" dirty="0">
                <a:solidFill>
                  <a:srgbClr val="FF0000"/>
                </a:solidFill>
                <a:latin typeface="Inter"/>
              </a:rPr>
            </a:br>
            <a:r>
              <a:rPr lang="en-US" sz="2800" b="1" dirty="0">
                <a:solidFill>
                  <a:srgbClr val="FF0000"/>
                </a:solidFill>
                <a:effectLst/>
                <a:latin typeface="Inter"/>
              </a:rPr>
              <a:t>Numbers 6:22, 23; 23:19,20; Leviticus 9:22-24; 25:18-22; Psalm 42:8</a:t>
            </a:r>
            <a:endParaRPr lang="en-US" sz="2800" dirty="0"/>
          </a:p>
        </p:txBody>
      </p:sp>
      <p:sp>
        <p:nvSpPr>
          <p:cNvPr id="3" name="Content Placeholder 2">
            <a:extLst>
              <a:ext uri="{FF2B5EF4-FFF2-40B4-BE49-F238E27FC236}">
                <a16:creationId xmlns:a16="http://schemas.microsoft.com/office/drawing/2014/main" id="{8B64F335-888B-6B47-DA25-62E33519065D}"/>
              </a:ext>
            </a:extLst>
          </p:cNvPr>
          <p:cNvSpPr>
            <a:spLocks noGrp="1"/>
          </p:cNvSpPr>
          <p:nvPr>
            <p:ph idx="1"/>
          </p:nvPr>
        </p:nvSpPr>
        <p:spPr>
          <a:xfrm>
            <a:off x="273269" y="1187669"/>
            <a:ext cx="11645461" cy="5754413"/>
          </a:xfrm>
        </p:spPr>
        <p:txBody>
          <a:bodyPr>
            <a:normAutofit/>
          </a:bodyPr>
          <a:lstStyle/>
          <a:p>
            <a:pPr algn="just"/>
            <a:r>
              <a:rPr lang="en-US" sz="2000" b="1" i="0" dirty="0">
                <a:solidFill>
                  <a:srgbClr val="002060"/>
                </a:solidFill>
                <a:effectLst/>
                <a:latin typeface="Comic Sans MS" panose="030F0702030302020204" pitchFamily="66" charset="0"/>
              </a:rPr>
              <a:t>God Himself gave the command that Moses should tell the priests to bless His people, the children of Israel. The blessings of God’s people are sure. The devil and his agents cannot stop or reverse then. To become a source of blessing to others, Christian youths must be saved and maintain a right relationship with God, always</a:t>
            </a:r>
          </a:p>
          <a:p>
            <a:pPr algn="just"/>
            <a:endParaRPr lang="en-US" sz="2000" b="1" i="0" dirty="0">
              <a:solidFill>
                <a:srgbClr val="002060"/>
              </a:solidFill>
              <a:effectLst/>
              <a:latin typeface="Comic Sans MS" panose="030F0702030302020204" pitchFamily="66" charset="0"/>
            </a:endParaRPr>
          </a:p>
          <a:p>
            <a:pPr algn="just"/>
            <a:r>
              <a:rPr lang="en-US" sz="2000" b="1" i="0" dirty="0">
                <a:solidFill>
                  <a:srgbClr val="002060"/>
                </a:solidFill>
                <a:effectLst/>
                <a:latin typeface="Comic Sans MS" panose="030F0702030302020204" pitchFamily="66" charset="0"/>
              </a:rPr>
              <a:t>Aaron and his sons were specifically appointed, anointed and approved by God to minister before Him (Numbers 3:10,3). The Lord Jesus Christ is our High Priest. He too was appointed, anointed and approved by the Father to bring His blessings upon the people (Acts 10:38; 2:22).</a:t>
            </a:r>
          </a:p>
          <a:p>
            <a:pPr algn="just"/>
            <a:endParaRPr lang="en-US" sz="2000" b="1" i="0" dirty="0">
              <a:solidFill>
                <a:srgbClr val="002060"/>
              </a:solidFill>
              <a:effectLst/>
              <a:latin typeface="Comic Sans MS" panose="030F0702030302020204" pitchFamily="66" charset="0"/>
            </a:endParaRPr>
          </a:p>
          <a:p>
            <a:pPr algn="just"/>
            <a:r>
              <a:rPr lang="en-US" sz="2000" b="1" i="0" dirty="0">
                <a:solidFill>
                  <a:srgbClr val="002060"/>
                </a:solidFill>
                <a:effectLst/>
                <a:latin typeface="Comic Sans MS" panose="030F0702030302020204" pitchFamily="66" charset="0"/>
              </a:rPr>
              <a:t>In the New Testament, the Gospel ministers have been given authority to minister in the Church of God (Mark 16:15- 20). The Gospel ministers should pray earnestly to bring the fullness of God’s blessings to the people of God.</a:t>
            </a:r>
            <a:r>
              <a:rPr lang="en-US" sz="2000" b="1" i="1" dirty="0">
                <a:solidFill>
                  <a:srgbClr val="002060"/>
                </a:solidFill>
                <a:effectLst/>
                <a:latin typeface="Comic Sans MS" panose="030F0702030302020204" pitchFamily="66" charset="0"/>
              </a:rPr>
              <a:t> “And I am sure that, when I come unto you, I shall come in the fullness of the blessing of the gospel of Christ” (Romans 15:29).</a:t>
            </a:r>
            <a:r>
              <a:rPr lang="en-US" sz="2000" b="1" i="0" dirty="0">
                <a:solidFill>
                  <a:srgbClr val="002060"/>
                </a:solidFill>
                <a:effectLst/>
                <a:latin typeface="Comic Sans MS" panose="030F0702030302020204" pitchFamily="66" charset="0"/>
              </a:rPr>
              <a:t> </a:t>
            </a:r>
          </a:p>
          <a:p>
            <a:pPr algn="just"/>
            <a:endParaRPr lang="en-US" sz="2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14297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764D-C7CA-F549-80D7-4D16533A1FA8}"/>
              </a:ext>
            </a:extLst>
          </p:cNvPr>
          <p:cNvSpPr>
            <a:spLocks noGrp="1"/>
          </p:cNvSpPr>
          <p:nvPr>
            <p:ph type="title"/>
          </p:nvPr>
        </p:nvSpPr>
        <p:spPr>
          <a:xfrm>
            <a:off x="430923" y="210208"/>
            <a:ext cx="11550869" cy="672662"/>
          </a:xfrm>
        </p:spPr>
        <p:txBody>
          <a:bodyPr>
            <a:normAutofit/>
          </a:bodyPr>
          <a:lstStyle/>
          <a:p>
            <a:r>
              <a:rPr lang="en-US" sz="3600" dirty="0">
                <a:latin typeface="Comic Sans MS" panose="030F0702030302020204" pitchFamily="66" charset="0"/>
              </a:rPr>
              <a:t>Point 3 Continues…</a:t>
            </a:r>
          </a:p>
        </p:txBody>
      </p:sp>
      <p:sp>
        <p:nvSpPr>
          <p:cNvPr id="3" name="Content Placeholder 2">
            <a:extLst>
              <a:ext uri="{FF2B5EF4-FFF2-40B4-BE49-F238E27FC236}">
                <a16:creationId xmlns:a16="http://schemas.microsoft.com/office/drawing/2014/main" id="{74E72E8D-CC81-1654-3775-2D848E063693}"/>
              </a:ext>
            </a:extLst>
          </p:cNvPr>
          <p:cNvSpPr>
            <a:spLocks noGrp="1"/>
          </p:cNvSpPr>
          <p:nvPr>
            <p:ph idx="1"/>
          </p:nvPr>
        </p:nvSpPr>
        <p:spPr>
          <a:xfrm>
            <a:off x="210209" y="882870"/>
            <a:ext cx="11771584" cy="6201101"/>
          </a:xfrm>
        </p:spPr>
        <p:txBody>
          <a:bodyPr>
            <a:noAutofit/>
          </a:bodyPr>
          <a:lstStyle/>
          <a:p>
            <a:pPr algn="just"/>
            <a:r>
              <a:rPr lang="en-US" sz="1500" b="1" i="0" dirty="0">
                <a:solidFill>
                  <a:srgbClr val="002060"/>
                </a:solidFill>
                <a:effectLst/>
                <a:latin typeface="Comic Sans MS" panose="030F0702030302020204" pitchFamily="66" charset="0"/>
              </a:rPr>
              <a:t>In verse 27, the priests were to put the name of the Lord upon the people and bless them. In the New Testament, the name of Jesus is given to all believers in prayers. The Scripture says, </a:t>
            </a:r>
            <a:r>
              <a:rPr lang="en-US" sz="1500" b="1" i="1" dirty="0">
                <a:solidFill>
                  <a:srgbClr val="002060"/>
                </a:solidFill>
                <a:effectLst/>
                <a:latin typeface="Comic Sans MS" panose="030F0702030302020204" pitchFamily="66" charset="0"/>
              </a:rPr>
              <a:t>“For all the promises of God in him are yea, and in him Amen, unto the glory of God by us” (2 Corinthians 1:20).</a:t>
            </a:r>
          </a:p>
          <a:p>
            <a:pPr algn="just"/>
            <a:r>
              <a:rPr lang="en-US" sz="1500" b="1" dirty="0">
                <a:solidFill>
                  <a:srgbClr val="002060"/>
                </a:solidFill>
                <a:latin typeface="Comic Sans MS" panose="030F0702030302020204" pitchFamily="66" charset="0"/>
              </a:rPr>
              <a:t>We can apply the name of the Lord according to different situations facing us. These are some of the names of God for such different situations:</a:t>
            </a:r>
          </a:p>
          <a:p>
            <a:endParaRPr lang="en-US" sz="1500" b="1" dirty="0">
              <a:solidFill>
                <a:srgbClr val="002060"/>
              </a:solidFill>
              <a:latin typeface="Comic Sans MS" panose="030F0702030302020204" pitchFamily="66" charset="0"/>
            </a:endParaRPr>
          </a:p>
          <a:p>
            <a:pPr lvl="1"/>
            <a:r>
              <a:rPr lang="en-US" sz="1500" b="1" dirty="0">
                <a:solidFill>
                  <a:srgbClr val="002060"/>
                </a:solidFill>
                <a:latin typeface="Comic Sans MS" panose="030F0702030302020204" pitchFamily="66" charset="0"/>
              </a:rPr>
              <a:t>Jehovah -Jireh-the Lord will provide (Genesis 22:13,14)</a:t>
            </a:r>
          </a:p>
          <a:p>
            <a:pPr lvl="1"/>
            <a:r>
              <a:rPr lang="en-US" sz="1500" b="1" dirty="0">
                <a:solidFill>
                  <a:srgbClr val="002060"/>
                </a:solidFill>
                <a:latin typeface="Comic Sans MS" panose="030F0702030302020204" pitchFamily="66" charset="0"/>
              </a:rPr>
              <a:t>Jehovah-Rapha- the Lord that heals (Exodus 15:26).</a:t>
            </a:r>
          </a:p>
          <a:p>
            <a:pPr lvl="1"/>
            <a:r>
              <a:rPr lang="en-US" sz="1500" b="1" dirty="0">
                <a:solidFill>
                  <a:srgbClr val="002060"/>
                </a:solidFill>
                <a:latin typeface="Comic Sans MS" panose="030F0702030302020204" pitchFamily="66" charset="0"/>
              </a:rPr>
              <a:t>Jehovah-</a:t>
            </a:r>
            <a:r>
              <a:rPr lang="en-US" sz="1500" b="1" dirty="0" err="1">
                <a:solidFill>
                  <a:srgbClr val="002060"/>
                </a:solidFill>
                <a:latin typeface="Comic Sans MS" panose="030F0702030302020204" pitchFamily="66" charset="0"/>
              </a:rPr>
              <a:t>Nissi</a:t>
            </a:r>
            <a:r>
              <a:rPr lang="en-US" sz="1500" b="1" dirty="0">
                <a:solidFill>
                  <a:srgbClr val="002060"/>
                </a:solidFill>
                <a:latin typeface="Comic Sans MS" panose="030F0702030302020204" pitchFamily="66" charset="0"/>
              </a:rPr>
              <a:t> – the Lord our banner (Exodus 17:15).</a:t>
            </a:r>
            <a:endParaRPr lang="en-CA" sz="1500" dirty="0">
              <a:solidFill>
                <a:srgbClr val="002060"/>
              </a:solidFill>
              <a:latin typeface="Comic Sans MS" panose="030F0702030302020204" pitchFamily="66" charset="0"/>
            </a:endParaRPr>
          </a:p>
          <a:p>
            <a:pPr lvl="1"/>
            <a:r>
              <a:rPr lang="en-CA" sz="1500" b="1" dirty="0">
                <a:solidFill>
                  <a:srgbClr val="002060"/>
                </a:solidFill>
                <a:latin typeface="Comic Sans MS" panose="030F0702030302020204" pitchFamily="66" charset="0"/>
              </a:rPr>
              <a:t>Jehovah-Shalom – the Lord our peace (Judges 6:24).</a:t>
            </a:r>
          </a:p>
          <a:p>
            <a:pPr lvl="1"/>
            <a:r>
              <a:rPr lang="en-CA" sz="1500" b="1" dirty="0">
                <a:solidFill>
                  <a:srgbClr val="002060"/>
                </a:solidFill>
                <a:latin typeface="Comic Sans MS" panose="030F0702030302020204" pitchFamily="66" charset="0"/>
              </a:rPr>
              <a:t>Jehovah-Ra-ah – the Lord is my Shepherd (Psalm 23:1).</a:t>
            </a:r>
            <a:endParaRPr lang="en-US" sz="1500" b="1" dirty="0">
              <a:solidFill>
                <a:srgbClr val="002060"/>
              </a:solidFill>
              <a:latin typeface="Comic Sans MS" panose="030F0702030302020204" pitchFamily="66" charset="0"/>
            </a:endParaRPr>
          </a:p>
          <a:p>
            <a:pPr lvl="1"/>
            <a:r>
              <a:rPr lang="en-CA" sz="1500" b="1" dirty="0">
                <a:solidFill>
                  <a:srgbClr val="002060"/>
                </a:solidFill>
                <a:latin typeface="Comic Sans MS" panose="030F0702030302020204" pitchFamily="66" charset="0"/>
              </a:rPr>
              <a:t>Jehovah- </a:t>
            </a:r>
            <a:r>
              <a:rPr lang="en-CA" sz="1500" b="1" dirty="0" err="1">
                <a:solidFill>
                  <a:srgbClr val="002060"/>
                </a:solidFill>
                <a:latin typeface="Comic Sans MS" panose="030F0702030302020204" pitchFamily="66" charset="0"/>
              </a:rPr>
              <a:t>Tsidkenu</a:t>
            </a:r>
            <a:r>
              <a:rPr lang="en-CA" sz="1500" b="1" dirty="0">
                <a:solidFill>
                  <a:srgbClr val="002060"/>
                </a:solidFill>
                <a:latin typeface="Comic Sans MS" panose="030F0702030302020204" pitchFamily="66" charset="0"/>
              </a:rPr>
              <a:t> – the Lord our righteousness  (Jeremiah 23:6).</a:t>
            </a:r>
          </a:p>
          <a:p>
            <a:pPr lvl="1"/>
            <a:r>
              <a:rPr lang="en-CA" sz="1500" b="1" dirty="0">
                <a:solidFill>
                  <a:srgbClr val="002060"/>
                </a:solidFill>
                <a:latin typeface="Comic Sans MS" panose="030F0702030302020204" pitchFamily="66" charset="0"/>
              </a:rPr>
              <a:t>Jehovah-Shammah – the Lord is present (Ezekiel 48:35).</a:t>
            </a:r>
            <a:br>
              <a:rPr lang="en-CA" sz="1500" b="1" dirty="0">
                <a:solidFill>
                  <a:srgbClr val="002060"/>
                </a:solidFill>
                <a:latin typeface="Comic Sans MS" panose="030F0702030302020204" pitchFamily="66" charset="0"/>
              </a:rPr>
            </a:br>
            <a:endParaRPr lang="en-US" sz="1500" b="1" i="0" dirty="0">
              <a:solidFill>
                <a:srgbClr val="002060"/>
              </a:solidFill>
              <a:effectLst/>
              <a:latin typeface="Comic Sans MS" panose="030F0702030302020204" pitchFamily="66" charset="0"/>
            </a:endParaRPr>
          </a:p>
          <a:p>
            <a:r>
              <a:rPr lang="en-US" sz="1500" b="1" i="0" dirty="0">
                <a:solidFill>
                  <a:srgbClr val="002060"/>
                </a:solidFill>
                <a:effectLst/>
                <a:latin typeface="Comic Sans MS" panose="030F0702030302020204" pitchFamily="66" charset="0"/>
              </a:rPr>
              <a:t>For any youth to enjoy these promises, such a youth must fulfil certain conditions.</a:t>
            </a:r>
          </a:p>
          <a:p>
            <a:endParaRPr lang="en-US" sz="1500" b="1" i="0" dirty="0">
              <a:solidFill>
                <a:srgbClr val="002060"/>
              </a:solidFill>
              <a:effectLst/>
              <a:latin typeface="Comic Sans MS" panose="030F0702030302020204" pitchFamily="66" charset="0"/>
            </a:endParaRPr>
          </a:p>
          <a:p>
            <a:pPr marL="274320" lvl="1" indent="0">
              <a:buNone/>
            </a:pPr>
            <a:r>
              <a:rPr lang="en-US" sz="1500" b="1" i="0" dirty="0">
                <a:solidFill>
                  <a:srgbClr val="002060"/>
                </a:solidFill>
                <a:effectLst/>
                <a:latin typeface="Comic Sans MS" panose="030F0702030302020204" pitchFamily="66" charset="0"/>
              </a:rPr>
              <a:t>1. He must be redeemed by the blood of Jesus Christ.</a:t>
            </a:r>
            <a:r>
              <a:rPr lang="en-US" sz="1500" b="1" dirty="0">
                <a:solidFill>
                  <a:srgbClr val="002060"/>
                </a:solidFill>
                <a:latin typeface="Comic Sans MS" panose="030F0702030302020204" pitchFamily="66" charset="0"/>
              </a:rPr>
              <a:t> 2. </a:t>
            </a:r>
            <a:r>
              <a:rPr lang="en-US" sz="1500" b="1" i="0" dirty="0">
                <a:solidFill>
                  <a:srgbClr val="002060"/>
                </a:solidFill>
                <a:effectLst/>
                <a:latin typeface="Comic Sans MS" panose="030F0702030302020204" pitchFamily="66" charset="0"/>
              </a:rPr>
              <a:t>He must be ready to obey the words of Christ (Acts 5:32).</a:t>
            </a:r>
            <a:endParaRPr lang="en-US" sz="1500" b="1" dirty="0">
              <a:solidFill>
                <a:srgbClr val="002060"/>
              </a:solidFill>
              <a:latin typeface="Comic Sans MS" panose="030F0702030302020204" pitchFamily="66" charset="0"/>
            </a:endParaRPr>
          </a:p>
          <a:p>
            <a:pPr marL="274320" lvl="1" indent="0">
              <a:buNone/>
            </a:pPr>
            <a:r>
              <a:rPr lang="en-US" sz="1500" b="1" i="0" dirty="0">
                <a:solidFill>
                  <a:srgbClr val="002060"/>
                </a:solidFill>
                <a:effectLst/>
                <a:latin typeface="Comic Sans MS" panose="030F0702030302020204" pitchFamily="66" charset="0"/>
              </a:rPr>
              <a:t>3. He must abide in Christ always (John 15:7).</a:t>
            </a:r>
            <a:r>
              <a:rPr lang="en-US" sz="1500" b="1" dirty="0">
                <a:solidFill>
                  <a:srgbClr val="002060"/>
                </a:solidFill>
                <a:latin typeface="Comic Sans MS" panose="030F0702030302020204" pitchFamily="66" charset="0"/>
              </a:rPr>
              <a:t> 4. </a:t>
            </a:r>
            <a:r>
              <a:rPr lang="en-US" sz="1500" b="1" i="0" dirty="0">
                <a:solidFill>
                  <a:srgbClr val="002060"/>
                </a:solidFill>
                <a:effectLst/>
                <a:latin typeface="Comic Sans MS" panose="030F0702030302020204" pitchFamily="66" charset="0"/>
              </a:rPr>
              <a:t>He must pray in faith (Mark 11:22,23).</a:t>
            </a:r>
            <a:endParaRPr lang="en-US" sz="1500" b="1" dirty="0">
              <a:solidFill>
                <a:srgbClr val="002060"/>
              </a:solidFill>
              <a:latin typeface="Comic Sans MS" panose="030F0702030302020204" pitchFamily="66" charset="0"/>
            </a:endParaRPr>
          </a:p>
          <a:p>
            <a:pPr marL="274320" lvl="1" indent="0">
              <a:buNone/>
            </a:pPr>
            <a:r>
              <a:rPr lang="en-US" sz="1500" b="1" i="0" dirty="0">
                <a:solidFill>
                  <a:srgbClr val="002060"/>
                </a:solidFill>
                <a:effectLst/>
                <a:latin typeface="Comic Sans MS" panose="030F0702030302020204" pitchFamily="66" charset="0"/>
              </a:rPr>
              <a:t>5. He must claim, confess and apply the Promises of God.</a:t>
            </a:r>
            <a:br>
              <a:rPr lang="en-CA" sz="1500" b="1" dirty="0">
                <a:solidFill>
                  <a:srgbClr val="002060"/>
                </a:solidFill>
                <a:latin typeface="Comic Sans MS" panose="030F0702030302020204" pitchFamily="66" charset="0"/>
              </a:rPr>
            </a:br>
            <a:endParaRPr lang="en-US" sz="15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52875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8FF135-996F-0D81-2D9F-33751DE5ECEB}"/>
              </a:ext>
            </a:extLst>
          </p:cNvPr>
          <p:cNvSpPr>
            <a:spLocks noGrp="1"/>
          </p:cNvSpPr>
          <p:nvPr>
            <p:ph idx="1"/>
          </p:nvPr>
        </p:nvSpPr>
        <p:spPr>
          <a:xfrm>
            <a:off x="430924" y="1072055"/>
            <a:ext cx="10584948" cy="5023945"/>
          </a:xfrm>
        </p:spPr>
        <p:txBody>
          <a:bodyPr vert="horz" lIns="91440" tIns="45720" rIns="91440" bIns="45720" rtlCol="0">
            <a:noAutofit/>
          </a:bodyPr>
          <a:lstStyle/>
          <a:p>
            <a:pPr algn="just"/>
            <a:r>
              <a:rPr lang="en-US" sz="2000" b="1" dirty="0">
                <a:solidFill>
                  <a:srgbClr val="002060"/>
                </a:solidFill>
                <a:latin typeface="Comic Sans MS" panose="030F0702030302020204" pitchFamily="66" charset="0"/>
              </a:rPr>
              <a:t>School fellowship officers and all Christian youths should keep their tongues and hearts in the best spiritual state. This will afford us the privilege of being the channel of blessings to those we serve (Proverbs 18:21; 4:23). </a:t>
            </a:r>
          </a:p>
          <a:p>
            <a:endParaRPr lang="en-US" sz="2000" b="1" dirty="0">
              <a:solidFill>
                <a:srgbClr val="002060"/>
              </a:solidFill>
              <a:latin typeface="Comic Sans MS" panose="030F0702030302020204" pitchFamily="66" charset="0"/>
            </a:endParaRPr>
          </a:p>
          <a:p>
            <a:pPr algn="just"/>
            <a:r>
              <a:rPr lang="en-US" sz="2000" b="1" dirty="0">
                <a:solidFill>
                  <a:srgbClr val="002060"/>
                </a:solidFill>
                <a:latin typeface="Comic Sans MS" panose="030F0702030302020204" pitchFamily="66" charset="0"/>
              </a:rPr>
              <a:t>There are five major blessings that make up the priestly benedictions:</a:t>
            </a:r>
          </a:p>
          <a:p>
            <a:endParaRPr lang="en-US" sz="2000" b="1" dirty="0">
              <a:solidFill>
                <a:srgbClr val="002060"/>
              </a:solidFill>
              <a:latin typeface="Comic Sans MS" panose="030F0702030302020204" pitchFamily="66" charset="0"/>
            </a:endParaRPr>
          </a:p>
          <a:p>
            <a:pPr lvl="1" algn="just"/>
            <a:r>
              <a:rPr lang="en-US" sz="1800" b="1" dirty="0">
                <a:solidFill>
                  <a:srgbClr val="002060"/>
                </a:solidFill>
                <a:latin typeface="Comic Sans MS" panose="030F0702030302020204" pitchFamily="66" charset="0"/>
              </a:rPr>
              <a:t>Personal identity with the Lord - verses 24,27.</a:t>
            </a:r>
          </a:p>
          <a:p>
            <a:pPr lvl="1" algn="just"/>
            <a:r>
              <a:rPr lang="en-US" sz="1800" b="1" dirty="0">
                <a:solidFill>
                  <a:srgbClr val="002060"/>
                </a:solidFill>
                <a:latin typeface="Comic Sans MS" panose="030F0702030302020204" pitchFamily="66" charset="0"/>
              </a:rPr>
              <a:t>Protection from the Lord - verse 24.</a:t>
            </a:r>
          </a:p>
          <a:p>
            <a:pPr lvl="1" algn="just"/>
            <a:r>
              <a:rPr lang="en-US" sz="1800" b="1" dirty="0">
                <a:solidFill>
                  <a:srgbClr val="002060"/>
                </a:solidFill>
                <a:latin typeface="Comic Sans MS" panose="030F0702030302020204" pitchFamily="66" charset="0"/>
              </a:rPr>
              <a:t>The presence of the Lord - verse 25. </a:t>
            </a:r>
          </a:p>
          <a:p>
            <a:pPr lvl="1" algn="just"/>
            <a:r>
              <a:rPr lang="en-US" sz="1800" b="1" dirty="0">
                <a:solidFill>
                  <a:srgbClr val="002060"/>
                </a:solidFill>
                <a:latin typeface="Comic Sans MS" panose="030F0702030302020204" pitchFamily="66" charset="0"/>
              </a:rPr>
              <a:t>Pardon from the Lord - verse 25</a:t>
            </a:r>
          </a:p>
          <a:p>
            <a:pPr lvl="1" algn="just"/>
            <a:r>
              <a:rPr lang="en-US" sz="1800" b="1" dirty="0">
                <a:solidFill>
                  <a:srgbClr val="002060"/>
                </a:solidFill>
                <a:latin typeface="Comic Sans MS" panose="030F0702030302020204" pitchFamily="66" charset="0"/>
              </a:rPr>
              <a:t>The peace of the Lord - verse 26</a:t>
            </a:r>
          </a:p>
          <a:p>
            <a:endParaRPr lang="en-US" sz="2000" b="1" dirty="0">
              <a:solidFill>
                <a:srgbClr val="002060"/>
              </a:solidFill>
              <a:latin typeface="Comic Sans MS" panose="030F0702030302020204" pitchFamily="66" charset="0"/>
            </a:endParaRPr>
          </a:p>
          <a:p>
            <a:endParaRPr lang="en-US" sz="2000" b="1" dirty="0">
              <a:solidFill>
                <a:srgbClr val="002060"/>
              </a:solidFill>
              <a:latin typeface="Comic Sans MS" panose="030F0702030302020204" pitchFamily="66" charset="0"/>
            </a:endParaRPr>
          </a:p>
        </p:txBody>
      </p:sp>
      <p:sp>
        <p:nvSpPr>
          <p:cNvPr id="6" name="Title 1">
            <a:extLst>
              <a:ext uri="{FF2B5EF4-FFF2-40B4-BE49-F238E27FC236}">
                <a16:creationId xmlns:a16="http://schemas.microsoft.com/office/drawing/2014/main" id="{14C53623-1C30-4296-8654-6062900A2AF8}"/>
              </a:ext>
            </a:extLst>
          </p:cNvPr>
          <p:cNvSpPr>
            <a:spLocks noGrp="1"/>
          </p:cNvSpPr>
          <p:nvPr>
            <p:ph type="title"/>
          </p:nvPr>
        </p:nvSpPr>
        <p:spPr>
          <a:xfrm>
            <a:off x="430923" y="210208"/>
            <a:ext cx="11550869" cy="672662"/>
          </a:xfrm>
        </p:spPr>
        <p:txBody>
          <a:bodyPr>
            <a:normAutofit/>
          </a:bodyPr>
          <a:lstStyle/>
          <a:p>
            <a:r>
              <a:rPr lang="en-US" sz="3600" dirty="0">
                <a:latin typeface="Comic Sans MS" panose="030F0702030302020204" pitchFamily="66" charset="0"/>
              </a:rPr>
              <a:t>Point 3 Continues…</a:t>
            </a:r>
          </a:p>
        </p:txBody>
      </p:sp>
    </p:spTree>
    <p:extLst>
      <p:ext uri="{BB962C8B-B14F-4D97-AF65-F5344CB8AC3E}">
        <p14:creationId xmlns:p14="http://schemas.microsoft.com/office/powerpoint/2010/main" val="211259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descr="Two people climbing a mountain">
            <a:extLst>
              <a:ext uri="{FF2B5EF4-FFF2-40B4-BE49-F238E27FC236}">
                <a16:creationId xmlns:a16="http://schemas.microsoft.com/office/drawing/2014/main" id="{629F2A20-8FE1-4EA2-AE83-45314542A6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78" b="2278"/>
          <a:stretch/>
        </p:blipFill>
        <p:spPr>
          <a:xfrm>
            <a:off x="232860" y="243840"/>
            <a:ext cx="4435393" cy="6377939"/>
          </a:xfrm>
          <a:prstGeom prst="rect">
            <a:avLst/>
          </a:prstGeom>
        </p:spPr>
      </p:pic>
      <p:sp>
        <p:nvSpPr>
          <p:cNvPr id="8" name="Content Placeholder 7">
            <a:extLst>
              <a:ext uri="{FF2B5EF4-FFF2-40B4-BE49-F238E27FC236}">
                <a16:creationId xmlns:a16="http://schemas.microsoft.com/office/drawing/2014/main" id="{41FF5D4E-7134-4EA4-BA11-FE50F4576B73}"/>
              </a:ext>
            </a:extLst>
          </p:cNvPr>
          <p:cNvSpPr>
            <a:spLocks noGrp="1"/>
          </p:cNvSpPr>
          <p:nvPr>
            <p:ph idx="1"/>
          </p:nvPr>
        </p:nvSpPr>
        <p:spPr>
          <a:xfrm>
            <a:off x="4668253" y="236221"/>
            <a:ext cx="7292607" cy="6385558"/>
          </a:xfrm>
        </p:spPr>
        <p:txBody>
          <a:bodyPr>
            <a:normAutofit lnSpcReduction="10000"/>
          </a:bodyPr>
          <a:lstStyle/>
          <a:p>
            <a:pPr marL="45720" indent="0" algn="just">
              <a:buNone/>
            </a:pPr>
            <a:endParaRPr lang="en-US" sz="3200" dirty="0">
              <a:solidFill>
                <a:srgbClr val="FFFFFF"/>
              </a:solidFill>
              <a:latin typeface="Comic Sans MS" panose="030F0702030302020204" pitchFamily="66" charset="0"/>
            </a:endParaRPr>
          </a:p>
          <a:p>
            <a:pPr algn="just">
              <a:lnSpc>
                <a:spcPct val="100000"/>
              </a:lnSpc>
            </a:pPr>
            <a:r>
              <a:rPr lang="en-US" sz="3200" b="1" i="0" dirty="0">
                <a:solidFill>
                  <a:srgbClr val="FF0000"/>
                </a:solidFill>
                <a:effectLst/>
                <a:latin typeface="Comic Sans MS" panose="030F0702030302020204" pitchFamily="66" charset="0"/>
              </a:rPr>
              <a:t>Jesus Christ, our High Priest, is on the right hand of the Father praying for us to enjoy all the promises of God. Paul the apostle, through the Spirit of God, declares the gospel benediction as</a:t>
            </a:r>
            <a:r>
              <a:rPr lang="en-US" sz="3200" b="1" i="1" dirty="0">
                <a:solidFill>
                  <a:srgbClr val="FF0000"/>
                </a:solidFill>
                <a:effectLst/>
                <a:latin typeface="Comic Sans MS" panose="030F0702030302020204" pitchFamily="66" charset="0"/>
              </a:rPr>
              <a:t> </a:t>
            </a:r>
            <a:r>
              <a:rPr lang="en-US" sz="3200" b="1" i="1" dirty="0">
                <a:solidFill>
                  <a:srgbClr val="002060"/>
                </a:solidFill>
                <a:effectLst/>
                <a:latin typeface="Comic Sans MS" panose="030F0702030302020204" pitchFamily="66" charset="0"/>
              </a:rPr>
              <a:t>“The grace of our Lord Jesus, and the love of God, and the communion of the Holy Ghost, be with you all. Amen” (2 Corinthians 13:14).</a:t>
            </a:r>
            <a:r>
              <a:rPr lang="en-US" sz="3200" b="1" i="1" dirty="0">
                <a:solidFill>
                  <a:srgbClr val="FF0000"/>
                </a:solidFill>
                <a:effectLst/>
                <a:latin typeface="Comic Sans MS" panose="030F0702030302020204" pitchFamily="66" charset="0"/>
              </a:rPr>
              <a:t> </a:t>
            </a:r>
            <a:r>
              <a:rPr lang="en-US" sz="3200" b="1" i="0" dirty="0">
                <a:solidFill>
                  <a:srgbClr val="FF0000"/>
                </a:solidFill>
                <a:effectLst/>
                <a:latin typeface="Comic Sans MS" panose="030F0702030302020204" pitchFamily="66" charset="0"/>
              </a:rPr>
              <a:t>Be part of God’s plan, purpose and promises by receiving Jesus today.</a:t>
            </a:r>
            <a:endParaRPr lang="en-US" sz="3200" b="1" dirty="0">
              <a:solidFill>
                <a:srgbClr val="FF0000"/>
              </a:solidFill>
              <a:latin typeface="Comic Sans MS" panose="030F0702030302020204" pitchFamily="66" charset="0"/>
            </a:endParaRPr>
          </a:p>
        </p:txBody>
      </p:sp>
      <p:sp>
        <p:nvSpPr>
          <p:cNvPr id="26" name="Rectangle 25">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64698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5F93-4CF6-E4B2-DD1F-8349D162FFBC}"/>
              </a:ext>
            </a:extLst>
          </p:cNvPr>
          <p:cNvSpPr>
            <a:spLocks noGrp="1"/>
          </p:cNvSpPr>
          <p:nvPr>
            <p:ph type="title"/>
          </p:nvPr>
        </p:nvSpPr>
        <p:spPr>
          <a:xfrm>
            <a:off x="430733" y="609600"/>
            <a:ext cx="11340853" cy="1515204"/>
          </a:xfrm>
        </p:spPr>
        <p:txBody>
          <a:bodyPr/>
          <a:lstStyle/>
          <a:p>
            <a:r>
              <a:rPr lang="en-US" dirty="0">
                <a:latin typeface="Comic Sans MS" panose="030F0702030302020204" pitchFamily="66" charset="0"/>
              </a:rPr>
              <a:t>Questions</a:t>
            </a:r>
          </a:p>
        </p:txBody>
      </p:sp>
      <p:sp>
        <p:nvSpPr>
          <p:cNvPr id="3" name="Content Placeholder 2">
            <a:extLst>
              <a:ext uri="{FF2B5EF4-FFF2-40B4-BE49-F238E27FC236}">
                <a16:creationId xmlns:a16="http://schemas.microsoft.com/office/drawing/2014/main" id="{732A234F-DE9D-BCF8-CFC7-9F5663F19E97}"/>
              </a:ext>
            </a:extLst>
          </p:cNvPr>
          <p:cNvSpPr>
            <a:spLocks noGrp="1"/>
          </p:cNvSpPr>
          <p:nvPr>
            <p:ph idx="1"/>
          </p:nvPr>
        </p:nvSpPr>
        <p:spPr>
          <a:xfrm>
            <a:off x="430924" y="2057402"/>
            <a:ext cx="11337811" cy="4511563"/>
          </a:xfrm>
        </p:spPr>
        <p:txBody>
          <a:bodyPr>
            <a:normAutofit/>
          </a:bodyPr>
          <a:lstStyle/>
          <a:p>
            <a:pPr marL="502920" indent="-457200">
              <a:buAutoNum type="arabicPeriod"/>
            </a:pPr>
            <a:r>
              <a:rPr lang="en-US" sz="2400" b="1" i="0" dirty="0">
                <a:solidFill>
                  <a:srgbClr val="0000FF"/>
                </a:solidFill>
                <a:effectLst/>
                <a:latin typeface="Comic Sans MS" panose="030F0702030302020204" pitchFamily="66" charset="0"/>
              </a:rPr>
              <a:t>What are the things a Nazarite is commanded to separate himself from?</a:t>
            </a:r>
          </a:p>
          <a:p>
            <a:pPr marL="502920" indent="-457200">
              <a:buAutoNum type="arabicPeriod"/>
            </a:pPr>
            <a:r>
              <a:rPr lang="en-US" sz="2400" b="1" i="0" dirty="0">
                <a:solidFill>
                  <a:srgbClr val="0000FF"/>
                </a:solidFill>
                <a:effectLst/>
                <a:latin typeface="Comic Sans MS" panose="030F0702030302020204" pitchFamily="66" charset="0"/>
              </a:rPr>
              <a:t>Are Christian youths expected to take strong drink?</a:t>
            </a:r>
          </a:p>
          <a:p>
            <a:pPr marL="502920" indent="-457200">
              <a:buAutoNum type="arabicPeriod"/>
            </a:pPr>
            <a:r>
              <a:rPr lang="en-US" sz="2400" b="1" i="0" dirty="0">
                <a:solidFill>
                  <a:srgbClr val="0000FF"/>
                </a:solidFill>
                <a:effectLst/>
                <a:latin typeface="Comic Sans MS" panose="030F0702030302020204" pitchFamily="66" charset="0"/>
              </a:rPr>
              <a:t>Should youths leave their hair uncut because they want to be Nazarites?</a:t>
            </a:r>
          </a:p>
          <a:p>
            <a:pPr marL="502920" indent="-457200">
              <a:buAutoNum type="arabicPeriod"/>
            </a:pPr>
            <a:r>
              <a:rPr lang="en-US" sz="2400" b="1" i="0" dirty="0">
                <a:solidFill>
                  <a:srgbClr val="0000FF"/>
                </a:solidFill>
                <a:effectLst/>
                <a:latin typeface="Comic Sans MS" panose="030F0702030302020204" pitchFamily="66" charset="0"/>
              </a:rPr>
              <a:t>Under what condition can Christian youths retain the power of God in them?</a:t>
            </a:r>
          </a:p>
          <a:p>
            <a:pPr marL="502920" indent="-457200">
              <a:buAutoNum type="arabicPeriod"/>
            </a:pPr>
            <a:r>
              <a:rPr lang="en-US" sz="2400" b="1" i="0" dirty="0">
                <a:solidFill>
                  <a:srgbClr val="0000FF"/>
                </a:solidFill>
                <a:effectLst/>
                <a:latin typeface="Comic Sans MS" panose="030F0702030302020204" pitchFamily="66" charset="0"/>
              </a:rPr>
              <a:t>What provision is made in the New Testament for atonement for the sinning youths?</a:t>
            </a:r>
          </a:p>
          <a:p>
            <a:pPr marL="502920" indent="-457200">
              <a:buAutoNum type="arabicPeriod"/>
            </a:pPr>
            <a:r>
              <a:rPr lang="en-US" sz="2400" b="1" i="0" dirty="0">
                <a:solidFill>
                  <a:srgbClr val="0000FF"/>
                </a:solidFill>
                <a:effectLst/>
                <a:latin typeface="Comic Sans MS" panose="030F0702030302020204" pitchFamily="66" charset="0"/>
              </a:rPr>
              <a:t>Mention five priestly benedictions as stated in Numbers 6:24-27</a:t>
            </a:r>
            <a:endParaRPr lang="en-US" dirty="0">
              <a:latin typeface="Comic Sans MS" panose="030F0702030302020204" pitchFamily="66" charset="0"/>
            </a:endParaRPr>
          </a:p>
        </p:txBody>
      </p:sp>
      <p:pic>
        <p:nvPicPr>
          <p:cNvPr id="4" name="Picture 2" descr="Question - Free communications icons">
            <a:extLst>
              <a:ext uri="{FF2B5EF4-FFF2-40B4-BE49-F238E27FC236}">
                <a16:creationId xmlns:a16="http://schemas.microsoft.com/office/drawing/2014/main" id="{045D3772-E082-2A9E-A52B-0216D9EC7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8182" y="412012"/>
            <a:ext cx="1916827" cy="186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7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534848" y="693683"/>
            <a:ext cx="6693061" cy="4099034"/>
          </a:xfrm>
        </p:spPr>
        <p:txBody>
          <a:bodyPr>
            <a:normAutofit fontScale="90000"/>
          </a:bodyPr>
          <a:lstStyle/>
          <a:p>
            <a:pPr algn="ctr"/>
            <a:r>
              <a:rPr lang="en-US" b="1" dirty="0">
                <a:solidFill>
                  <a:srgbClr val="FF0000"/>
                </a:solidFill>
              </a:rPr>
              <a:t>Memory Verse</a:t>
            </a:r>
            <a:br>
              <a:rPr lang="en-US" b="1" dirty="0">
                <a:solidFill>
                  <a:srgbClr val="FF0000"/>
                </a:solidFill>
              </a:rPr>
            </a:br>
            <a:r>
              <a:rPr lang="en-US" b="1" dirty="0">
                <a:solidFill>
                  <a:srgbClr val="002060"/>
                </a:solidFill>
              </a:rPr>
              <a:t>“</a:t>
            </a:r>
            <a:r>
              <a:rPr lang="en-US" sz="3600" b="1" dirty="0">
                <a:solidFill>
                  <a:srgbClr val="002060"/>
                </a:solidFill>
              </a:rPr>
              <a:t>This is the law of the Nazarite who hath vowed, and of his offering unto the Lord for his separation, beside that that his hand shall get: according to the vow which he vowed, so he must do after the law of his separation” (Numbers 6:21). </a:t>
            </a:r>
            <a:br>
              <a:rPr lang="en-US" sz="3600" b="1" dirty="0">
                <a:solidFill>
                  <a:srgbClr val="002060"/>
                </a:solidFill>
              </a:rPr>
            </a:br>
            <a:endParaRPr lang="en-US" sz="3600" b="1" dirty="0">
              <a:solidFill>
                <a:srgbClr val="002060"/>
              </a:solidFill>
            </a:endParaRPr>
          </a:p>
        </p:txBody>
      </p:sp>
      <p:sp>
        <p:nvSpPr>
          <p:cNvPr id="3" name="Title 1">
            <a:extLst>
              <a:ext uri="{FF2B5EF4-FFF2-40B4-BE49-F238E27FC236}">
                <a16:creationId xmlns:a16="http://schemas.microsoft.com/office/drawing/2014/main" id="{99F3E8A3-21C3-D831-E0AC-79D11CF2F14E}"/>
              </a:ext>
            </a:extLst>
          </p:cNvPr>
          <p:cNvSpPr txBox="1">
            <a:spLocks/>
          </p:cNvSpPr>
          <p:nvPr/>
        </p:nvSpPr>
        <p:spPr>
          <a:xfrm>
            <a:off x="534849" y="4572000"/>
            <a:ext cx="7022090" cy="11561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defTabSz="457200"/>
            <a:r>
              <a:rPr lang="en-US" sz="4000" b="1" dirty="0">
                <a:solidFill>
                  <a:srgbClr val="FF0000"/>
                </a:solidFill>
              </a:rPr>
              <a:t>Text: Numbers 6:1-27</a:t>
            </a:r>
          </a:p>
        </p:txBody>
      </p:sp>
      <p:pic>
        <p:nvPicPr>
          <p:cNvPr id="4" name="Picture 3" descr="A person with a beard looking up&#10;&#10;Description automatically generated">
            <a:extLst>
              <a:ext uri="{FF2B5EF4-FFF2-40B4-BE49-F238E27FC236}">
                <a16:creationId xmlns:a16="http://schemas.microsoft.com/office/drawing/2014/main" id="{118D31F4-8451-9461-DA2C-C835CBB86EF4}"/>
              </a:ext>
            </a:extLst>
          </p:cNvPr>
          <p:cNvPicPr>
            <a:picLocks noChangeAspect="1"/>
          </p:cNvPicPr>
          <p:nvPr/>
        </p:nvPicPr>
        <p:blipFill>
          <a:blip r:embed="rId3"/>
          <a:stretch>
            <a:fillRect/>
          </a:stretch>
        </p:blipFill>
        <p:spPr>
          <a:xfrm>
            <a:off x="8145516" y="357353"/>
            <a:ext cx="3731173" cy="6337738"/>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BE68-858E-043F-BE02-1DA040181399}"/>
              </a:ext>
            </a:extLst>
          </p:cNvPr>
          <p:cNvSpPr>
            <a:spLocks noGrp="1"/>
          </p:cNvSpPr>
          <p:nvPr>
            <p:ph type="title"/>
          </p:nvPr>
        </p:nvSpPr>
        <p:spPr>
          <a:xfrm>
            <a:off x="754118" y="-115610"/>
            <a:ext cx="9875520" cy="1356360"/>
          </a:xfrm>
        </p:spPr>
        <p:txBody>
          <a:bodyPr/>
          <a:lstStyle/>
          <a:p>
            <a:r>
              <a:rPr lang="en-US" b="1" dirty="0">
                <a:latin typeface="Comic Sans MS" panose="030F0702030302020204" pitchFamily="66" charset="0"/>
              </a:rPr>
              <a:t>Overview</a:t>
            </a:r>
          </a:p>
        </p:txBody>
      </p:sp>
      <p:sp>
        <p:nvSpPr>
          <p:cNvPr id="3" name="Content Placeholder 2">
            <a:extLst>
              <a:ext uri="{FF2B5EF4-FFF2-40B4-BE49-F238E27FC236}">
                <a16:creationId xmlns:a16="http://schemas.microsoft.com/office/drawing/2014/main" id="{46790D8F-C245-F813-8FBA-E295CD8DE79A}"/>
              </a:ext>
            </a:extLst>
          </p:cNvPr>
          <p:cNvSpPr>
            <a:spLocks noGrp="1"/>
          </p:cNvSpPr>
          <p:nvPr>
            <p:ph idx="1"/>
          </p:nvPr>
        </p:nvSpPr>
        <p:spPr>
          <a:xfrm>
            <a:off x="525517" y="822438"/>
            <a:ext cx="11235559" cy="5757038"/>
          </a:xfrm>
        </p:spPr>
        <p:txBody>
          <a:bodyPr>
            <a:noAutofit/>
          </a:bodyPr>
          <a:lstStyle/>
          <a:p>
            <a:pPr algn="just"/>
            <a:r>
              <a:rPr lang="en-US" sz="2400" b="0" i="0" dirty="0">
                <a:solidFill>
                  <a:srgbClr val="002060"/>
                </a:solidFill>
                <a:effectLst/>
                <a:latin typeface="Comic Sans MS" panose="030F0702030302020204" pitchFamily="66" charset="0"/>
                <a:ea typeface="Dynapuff Condensed" panose="020B0604020202020204" charset="0"/>
              </a:rPr>
              <a:t>This study centers on the life of the Nazarites, the </a:t>
            </a:r>
            <a:r>
              <a:rPr lang="en-US" sz="2400" b="1" i="0" dirty="0">
                <a:solidFill>
                  <a:srgbClr val="002060"/>
                </a:solidFill>
                <a:effectLst/>
                <a:latin typeface="Comic Sans MS" panose="030F0702030302020204" pitchFamily="66" charset="0"/>
              </a:rPr>
              <a:t>commandments concerning the vow of the Nazarite, the ceremony to be observed by the Nazarites, instruction on what to do about any defiled Nazarite, and God’s instruction to Moses to bless the people.</a:t>
            </a:r>
            <a:br>
              <a:rPr lang="en-US" sz="2400" b="1" i="0" dirty="0">
                <a:solidFill>
                  <a:srgbClr val="002060"/>
                </a:solidFill>
                <a:effectLst/>
                <a:latin typeface="Comic Sans MS" panose="030F0702030302020204" pitchFamily="66" charset="0"/>
              </a:rPr>
            </a:br>
            <a:r>
              <a:rPr lang="en-US" sz="2400" b="0" i="0" dirty="0">
                <a:solidFill>
                  <a:srgbClr val="002060"/>
                </a:solidFill>
                <a:effectLst/>
                <a:latin typeface="Comic Sans MS" panose="030F0702030302020204" pitchFamily="66" charset="0"/>
                <a:ea typeface="Dynapuff Condensed" panose="020B0604020202020204" charset="0"/>
              </a:rPr>
              <a:t>. </a:t>
            </a:r>
          </a:p>
          <a:p>
            <a:pPr algn="just"/>
            <a:r>
              <a:rPr lang="en-US" sz="2400" b="0" i="0" dirty="0">
                <a:solidFill>
                  <a:srgbClr val="002060"/>
                </a:solidFill>
                <a:effectLst/>
                <a:latin typeface="Comic Sans MS" panose="030F0702030302020204" pitchFamily="66" charset="0"/>
                <a:ea typeface="Dynapuff Condensed" panose="020B0604020202020204" charset="0"/>
              </a:rPr>
              <a:t>The word </a:t>
            </a:r>
            <a:r>
              <a:rPr lang="en-US" sz="2400" b="1" i="0" dirty="0">
                <a:solidFill>
                  <a:srgbClr val="002060"/>
                </a:solidFill>
                <a:effectLst/>
                <a:latin typeface="Comic Sans MS" panose="030F0702030302020204" pitchFamily="66" charset="0"/>
                <a:ea typeface="Dynapuff Condensed" panose="020B0604020202020204" charset="0"/>
              </a:rPr>
              <a:t>“Nazarite” </a:t>
            </a:r>
            <a:r>
              <a:rPr lang="en-US" sz="2400" b="0" i="0" dirty="0">
                <a:solidFill>
                  <a:srgbClr val="002060"/>
                </a:solidFill>
                <a:effectLst/>
                <a:latin typeface="Comic Sans MS" panose="030F0702030302020204" pitchFamily="66" charset="0"/>
                <a:ea typeface="Dynapuff Condensed" panose="020B0604020202020204" charset="0"/>
              </a:rPr>
              <a:t>is derived from the Hebrew term </a:t>
            </a:r>
            <a:r>
              <a:rPr lang="en-US" sz="2400" b="1" i="0" dirty="0">
                <a:solidFill>
                  <a:srgbClr val="002060"/>
                </a:solidFill>
                <a:effectLst/>
                <a:latin typeface="Comic Sans MS" panose="030F0702030302020204" pitchFamily="66" charset="0"/>
                <a:ea typeface="Dynapuff Condensed" panose="020B0604020202020204" charset="0"/>
              </a:rPr>
              <a:t>“Nazir”</a:t>
            </a:r>
            <a:r>
              <a:rPr lang="en-US" sz="2400" b="0" i="0" dirty="0">
                <a:solidFill>
                  <a:srgbClr val="002060"/>
                </a:solidFill>
                <a:effectLst/>
                <a:latin typeface="Comic Sans MS" panose="030F0702030302020204" pitchFamily="66" charset="0"/>
                <a:ea typeface="Dynapuff Condensed" panose="020B0604020202020204" charset="0"/>
              </a:rPr>
              <a:t> which means</a:t>
            </a:r>
            <a:r>
              <a:rPr lang="en-US" sz="2400" b="1" i="0" dirty="0">
                <a:solidFill>
                  <a:srgbClr val="002060"/>
                </a:solidFill>
                <a:effectLst/>
                <a:latin typeface="Comic Sans MS" panose="030F0702030302020204" pitchFamily="66" charset="0"/>
                <a:ea typeface="Dynapuff Condensed" panose="020B0604020202020204" charset="0"/>
              </a:rPr>
              <a:t> “dedicated”, “</a:t>
            </a:r>
            <a:r>
              <a:rPr lang="en-US" sz="2400" b="1" dirty="0">
                <a:solidFill>
                  <a:srgbClr val="002060"/>
                </a:solidFill>
                <a:latin typeface="Comic Sans MS" panose="030F0702030302020204" pitchFamily="66" charset="0"/>
                <a:ea typeface="Dynapuff Condensed" panose="020B0604020202020204" charset="0"/>
              </a:rPr>
              <a:t>c</a:t>
            </a:r>
            <a:r>
              <a:rPr lang="en-US" sz="2400" b="1" i="0" dirty="0">
                <a:solidFill>
                  <a:srgbClr val="002060"/>
                </a:solidFill>
                <a:effectLst/>
                <a:latin typeface="Comic Sans MS" panose="030F0702030302020204" pitchFamily="66" charset="0"/>
                <a:ea typeface="Dynapuff Condensed" panose="020B0604020202020204" charset="0"/>
              </a:rPr>
              <a:t>onsecrated”</a:t>
            </a:r>
            <a:r>
              <a:rPr lang="en-US" sz="2400" b="0" i="0" dirty="0">
                <a:solidFill>
                  <a:srgbClr val="002060"/>
                </a:solidFill>
                <a:effectLst/>
                <a:latin typeface="Comic Sans MS" panose="030F0702030302020204" pitchFamily="66" charset="0"/>
                <a:ea typeface="Dynapuff Condensed" panose="020B0604020202020204" charset="0"/>
              </a:rPr>
              <a:t> or</a:t>
            </a:r>
            <a:r>
              <a:rPr lang="en-US" sz="2400" b="1" i="0" dirty="0">
                <a:solidFill>
                  <a:srgbClr val="002060"/>
                </a:solidFill>
                <a:effectLst/>
                <a:latin typeface="Comic Sans MS" panose="030F0702030302020204" pitchFamily="66" charset="0"/>
                <a:ea typeface="Dynapuff Condensed" panose="020B0604020202020204" charset="0"/>
              </a:rPr>
              <a:t> “</a:t>
            </a:r>
            <a:r>
              <a:rPr lang="en-US" sz="2400" b="1" dirty="0">
                <a:solidFill>
                  <a:srgbClr val="002060"/>
                </a:solidFill>
                <a:latin typeface="Comic Sans MS" panose="030F0702030302020204" pitchFamily="66" charset="0"/>
                <a:ea typeface="Dynapuff Condensed" panose="020B0604020202020204" charset="0"/>
              </a:rPr>
              <a:t>separated“. A</a:t>
            </a:r>
            <a:r>
              <a:rPr lang="en-US" sz="2400" b="1" i="0" dirty="0">
                <a:solidFill>
                  <a:srgbClr val="002060"/>
                </a:solidFill>
                <a:effectLst/>
                <a:latin typeface="Comic Sans MS" panose="030F0702030302020204" pitchFamily="66" charset="0"/>
                <a:ea typeface="Dynapuff Condensed" panose="020B0604020202020204" charset="0"/>
              </a:rPr>
              <a:t> Nazarite </a:t>
            </a:r>
            <a:r>
              <a:rPr lang="en-US" sz="2400" b="1" dirty="0">
                <a:solidFill>
                  <a:srgbClr val="002060"/>
                </a:solidFill>
                <a:latin typeface="Comic Sans MS" panose="030F0702030302020204" pitchFamily="66" charset="0"/>
                <a:ea typeface="Dynapuff Condensed" panose="020B0604020202020204" charset="0"/>
              </a:rPr>
              <a:t>is an Israelite who</a:t>
            </a:r>
            <a:r>
              <a:rPr lang="en-US" sz="2400" b="1" i="0" dirty="0">
                <a:solidFill>
                  <a:srgbClr val="002060"/>
                </a:solidFill>
                <a:effectLst/>
                <a:latin typeface="Comic Sans MS" panose="030F0702030302020204" pitchFamily="66" charset="0"/>
                <a:ea typeface="Dynapuff Condensed" panose="020B0604020202020204" charset="0"/>
              </a:rPr>
              <a:t> voluntarily consecrate himself and has taken a vow of separation (for a designated time) for the purpose of a special service to the Lord</a:t>
            </a:r>
          </a:p>
          <a:p>
            <a:pPr algn="just"/>
            <a:endParaRPr lang="en-US" sz="2400" b="1" i="0" dirty="0">
              <a:solidFill>
                <a:srgbClr val="002060"/>
              </a:solidFill>
              <a:effectLst/>
              <a:latin typeface="Comic Sans MS" panose="030F0702030302020204" pitchFamily="66" charset="0"/>
              <a:ea typeface="Dynapuff Condensed" panose="020B0604020202020204" charset="0"/>
            </a:endParaRPr>
          </a:p>
          <a:p>
            <a:pPr algn="just"/>
            <a:r>
              <a:rPr lang="en-US" sz="2400" b="1" dirty="0">
                <a:solidFill>
                  <a:srgbClr val="002060"/>
                </a:solidFill>
                <a:latin typeface="Comic Sans MS" panose="030F0702030302020204" pitchFamily="66" charset="0"/>
                <a:ea typeface="Dynapuff Condensed" panose="020B0604020202020204" charset="0"/>
              </a:rPr>
              <a:t>Examples abound of people </a:t>
            </a:r>
            <a:r>
              <a:rPr lang="en-US" sz="2400" b="1" i="0" dirty="0">
                <a:solidFill>
                  <a:srgbClr val="002060"/>
                </a:solidFill>
                <a:effectLst/>
                <a:latin typeface="Comic Sans MS" panose="030F0702030302020204" pitchFamily="66" charset="0"/>
                <a:ea typeface="Dynapuff Condensed" panose="020B0604020202020204" charset="0"/>
              </a:rPr>
              <a:t>who dedicated themselves to the Lord in the Bible such as</a:t>
            </a:r>
            <a:r>
              <a:rPr lang="en-US" sz="2400" b="1" dirty="0">
                <a:solidFill>
                  <a:srgbClr val="002060"/>
                </a:solidFill>
                <a:latin typeface="Comic Sans MS" panose="030F0702030302020204" pitchFamily="66" charset="0"/>
                <a:ea typeface="Dynapuff Condensed" panose="020B0604020202020204" charset="0"/>
              </a:rPr>
              <a:t> </a:t>
            </a:r>
            <a:r>
              <a:rPr lang="en-US" sz="2400" b="1" i="0" dirty="0">
                <a:solidFill>
                  <a:srgbClr val="002060"/>
                </a:solidFill>
                <a:effectLst/>
                <a:latin typeface="Comic Sans MS" panose="030F0702030302020204" pitchFamily="66" charset="0"/>
                <a:ea typeface="Dynapuff Condensed" panose="020B0604020202020204" charset="0"/>
              </a:rPr>
              <a:t>Samuel (1 Samuel 1:11, 28); Samson (Judges 13:4, 5);</a:t>
            </a:r>
            <a:br>
              <a:rPr lang="en-US" sz="2400" b="1" i="0" dirty="0">
                <a:solidFill>
                  <a:srgbClr val="002060"/>
                </a:solidFill>
                <a:effectLst/>
                <a:latin typeface="Comic Sans MS" panose="030F0702030302020204" pitchFamily="66" charset="0"/>
                <a:ea typeface="Dynapuff Condensed" panose="020B0604020202020204" charset="0"/>
              </a:rPr>
            </a:br>
            <a:r>
              <a:rPr lang="en-US" sz="2400" b="1" i="0" dirty="0">
                <a:solidFill>
                  <a:srgbClr val="002060"/>
                </a:solidFill>
                <a:effectLst/>
                <a:latin typeface="Comic Sans MS" panose="030F0702030302020204" pitchFamily="66" charset="0"/>
                <a:ea typeface="Dynapuff Condensed" panose="020B0604020202020204" charset="0"/>
              </a:rPr>
              <a:t>the daughter of Jephthah (Judges 11:35, 36)</a:t>
            </a:r>
            <a:r>
              <a:rPr lang="en-US" sz="2400" b="1" dirty="0">
                <a:solidFill>
                  <a:srgbClr val="002060"/>
                </a:solidFill>
                <a:latin typeface="Comic Sans MS" panose="030F0702030302020204" pitchFamily="66" charset="0"/>
                <a:ea typeface="Dynapuff Condensed" panose="020B0604020202020204" charset="0"/>
              </a:rPr>
              <a:t>; a</a:t>
            </a:r>
            <a:r>
              <a:rPr lang="en-US" sz="2400" b="1" i="0" dirty="0">
                <a:solidFill>
                  <a:srgbClr val="002060"/>
                </a:solidFill>
                <a:effectLst/>
                <a:latin typeface="Comic Sans MS" panose="030F0702030302020204" pitchFamily="66" charset="0"/>
                <a:ea typeface="Dynapuff Condensed" panose="020B0604020202020204" charset="0"/>
              </a:rPr>
              <a:t>nd John the Baptist (Luke 1:15)</a:t>
            </a:r>
            <a:endParaRPr lang="en-US" sz="2400" dirty="0">
              <a:solidFill>
                <a:srgbClr val="002060"/>
              </a:solidFill>
              <a:latin typeface="Comic Sans MS" panose="030F0702030302020204" pitchFamily="66" charset="0"/>
              <a:ea typeface="Dynapuff Condensed" panose="020B0604020202020204" charset="0"/>
            </a:endParaRPr>
          </a:p>
        </p:txBody>
      </p:sp>
    </p:spTree>
    <p:extLst>
      <p:ext uri="{BB962C8B-B14F-4D97-AF65-F5344CB8AC3E}">
        <p14:creationId xmlns:p14="http://schemas.microsoft.com/office/powerpoint/2010/main" val="398274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4157-7DCB-E12A-839B-36E0CFF881F1}"/>
              </a:ext>
            </a:extLst>
          </p:cNvPr>
          <p:cNvSpPr>
            <a:spLocks noGrp="1"/>
          </p:cNvSpPr>
          <p:nvPr>
            <p:ph type="title"/>
          </p:nvPr>
        </p:nvSpPr>
        <p:spPr>
          <a:xfrm>
            <a:off x="357141" y="609600"/>
            <a:ext cx="11343705" cy="504497"/>
          </a:xfrm>
        </p:spPr>
        <p:txBody>
          <a:bodyPr>
            <a:normAutofit fontScale="90000"/>
          </a:bodyPr>
          <a:lstStyle/>
          <a:p>
            <a:r>
              <a:rPr lang="en-US" b="1" dirty="0">
                <a:solidFill>
                  <a:srgbClr val="002060"/>
                </a:solidFill>
              </a:rPr>
              <a:t>Lessons</a:t>
            </a:r>
          </a:p>
        </p:txBody>
      </p:sp>
      <p:sp>
        <p:nvSpPr>
          <p:cNvPr id="3" name="Content Placeholder 2">
            <a:extLst>
              <a:ext uri="{FF2B5EF4-FFF2-40B4-BE49-F238E27FC236}">
                <a16:creationId xmlns:a16="http://schemas.microsoft.com/office/drawing/2014/main" id="{04EB1921-0BBC-939E-4579-AFBFDE309F5A}"/>
              </a:ext>
            </a:extLst>
          </p:cNvPr>
          <p:cNvSpPr>
            <a:spLocks noGrp="1"/>
          </p:cNvSpPr>
          <p:nvPr>
            <p:ph idx="1"/>
          </p:nvPr>
        </p:nvSpPr>
        <p:spPr>
          <a:xfrm>
            <a:off x="241738" y="1292771"/>
            <a:ext cx="11634952" cy="5307725"/>
          </a:xfrm>
        </p:spPr>
        <p:txBody>
          <a:bodyPr>
            <a:normAutofit/>
          </a:bodyPr>
          <a:lstStyle/>
          <a:p>
            <a:pPr algn="just"/>
            <a:r>
              <a:rPr lang="en-US" sz="2400" dirty="0">
                <a:solidFill>
                  <a:srgbClr val="002060"/>
                </a:solidFill>
                <a:latin typeface="Comic Sans MS" panose="030F0702030302020204" pitchFamily="66" charset="0"/>
              </a:rPr>
              <a:t>Christian youths are called to live a consecrated life.</a:t>
            </a:r>
          </a:p>
          <a:p>
            <a:pPr algn="just"/>
            <a:r>
              <a:rPr lang="en-US" sz="2400" dirty="0">
                <a:solidFill>
                  <a:srgbClr val="002060"/>
                </a:solidFill>
                <a:latin typeface="Comic Sans MS" panose="030F0702030302020204" pitchFamily="66" charset="0"/>
              </a:rPr>
              <a:t>There is provision of pardon for anyone who backslides.</a:t>
            </a:r>
          </a:p>
          <a:p>
            <a:pPr algn="just"/>
            <a:r>
              <a:rPr lang="en-US" sz="2400" dirty="0">
                <a:solidFill>
                  <a:srgbClr val="002060"/>
                </a:solidFill>
                <a:latin typeface="Comic Sans MS" panose="030F0702030302020204" pitchFamily="66" charset="0"/>
              </a:rPr>
              <a:t>We have a High Priest, Jesus, who has brought greater blessings to us. Through His death we have;</a:t>
            </a:r>
          </a:p>
          <a:p>
            <a:pPr algn="just"/>
            <a:endParaRPr lang="en-US" sz="2400" dirty="0">
              <a:solidFill>
                <a:srgbClr val="002060"/>
              </a:solidFill>
              <a:latin typeface="Comic Sans MS" panose="030F0702030302020204" pitchFamily="66" charset="0"/>
            </a:endParaRPr>
          </a:p>
          <a:p>
            <a:pPr lvl="2" algn="just"/>
            <a:r>
              <a:rPr lang="en-US" sz="2000" b="1" dirty="0">
                <a:solidFill>
                  <a:srgbClr val="002060"/>
                </a:solidFill>
                <a:latin typeface="Comic Sans MS" panose="030F0702030302020204" pitchFamily="66" charset="0"/>
              </a:rPr>
              <a:t>Redemption (Ephesians 1:7) </a:t>
            </a:r>
          </a:p>
          <a:p>
            <a:pPr lvl="2" algn="just"/>
            <a:r>
              <a:rPr lang="en-US" sz="2000" b="1" dirty="0">
                <a:solidFill>
                  <a:srgbClr val="002060"/>
                </a:solidFill>
                <a:latin typeface="Comic Sans MS" panose="030F0702030302020204" pitchFamily="66" charset="0"/>
              </a:rPr>
              <a:t>Righteousness (Romans 5:17)</a:t>
            </a:r>
          </a:p>
          <a:p>
            <a:pPr lvl="2" algn="just"/>
            <a:r>
              <a:rPr lang="en-US" sz="2000" b="1" dirty="0">
                <a:solidFill>
                  <a:srgbClr val="002060"/>
                </a:solidFill>
                <a:latin typeface="Comic Sans MS" panose="030F0702030302020204" pitchFamily="66" charset="0"/>
              </a:rPr>
              <a:t>Purity of heart (Ephesians 5:25-27)</a:t>
            </a:r>
          </a:p>
          <a:p>
            <a:pPr lvl="2" algn="just"/>
            <a:r>
              <a:rPr lang="en-US" sz="2000" b="1" dirty="0">
                <a:solidFill>
                  <a:srgbClr val="002060"/>
                </a:solidFill>
                <a:latin typeface="Comic Sans MS" panose="030F0702030302020204" pitchFamily="66" charset="0"/>
              </a:rPr>
              <a:t>The power of the Holy Spirit for effective fruitful soul-winning and service (Luke 24:49)</a:t>
            </a:r>
          </a:p>
          <a:p>
            <a:pPr lvl="2" algn="just"/>
            <a:r>
              <a:rPr lang="en-US" sz="2000" b="1" dirty="0">
                <a:solidFill>
                  <a:srgbClr val="002060"/>
                </a:solidFill>
                <a:latin typeface="Comic Sans MS" panose="030F0702030302020204" pitchFamily="66" charset="0"/>
              </a:rPr>
              <a:t>Revival and renewal (Hebrews 2:18); healing, health and abundant life</a:t>
            </a:r>
            <a:endParaRPr lang="en-US"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11027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8DDF48-1B30-BCC2-BE8C-2651AA0A8984}"/>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AF988C5-A5C2-663B-C131-8F1AFF2FF746}"/>
              </a:ext>
            </a:extLst>
          </p:cNvPr>
          <p:cNvSpPr>
            <a:spLocks noGrp="1"/>
          </p:cNvSpPr>
          <p:nvPr>
            <p:ph type="title"/>
          </p:nvPr>
        </p:nvSpPr>
        <p:spPr>
          <a:xfrm>
            <a:off x="288760" y="1875569"/>
            <a:ext cx="7169845" cy="3348364"/>
          </a:xfrm>
        </p:spPr>
        <p:txBody>
          <a:bodyPr vert="horz" lIns="91440" tIns="45720" rIns="91440" bIns="45720" rtlCol="0" anchor="b">
            <a:noAutofit/>
          </a:bodyPr>
          <a:lstStyle/>
          <a:p>
            <a:pPr algn="ctr" defTabSz="457200"/>
            <a:r>
              <a:rPr lang="en-US" sz="2400" b="1" kern="1200" dirty="0">
                <a:solidFill>
                  <a:srgbClr val="FF0000"/>
                </a:solidFill>
                <a:latin typeface="Comic Sans MS" panose="030F0702030302020204" pitchFamily="66" charset="0"/>
                <a:cs typeface="Angsana New" panose="02020603050405020304" pitchFamily="18" charset="-34"/>
              </a:rPr>
              <a:t>Sub-headings</a:t>
            </a:r>
            <a:br>
              <a:rPr lang="en-US" sz="2400" b="1" kern="1200" dirty="0">
                <a:solidFill>
                  <a:srgbClr val="002060"/>
                </a:solidFill>
                <a:latin typeface="Comic Sans MS" panose="030F0702030302020204" pitchFamily="66" charset="0"/>
                <a:cs typeface="Angsana New" panose="02020603050405020304" pitchFamily="18" charset="-34"/>
              </a:rPr>
            </a:br>
            <a:br>
              <a:rPr lang="en-US" sz="2400" b="1" kern="1200" dirty="0">
                <a:solidFill>
                  <a:srgbClr val="002060"/>
                </a:solidFill>
                <a:latin typeface="Comic Sans MS" panose="030F0702030302020204" pitchFamily="66" charset="0"/>
                <a:cs typeface="Angsana New" panose="02020603050405020304" pitchFamily="18" charset="-34"/>
              </a:rPr>
            </a:br>
            <a:r>
              <a:rPr lang="en-US" sz="2400" b="1" kern="1200" dirty="0">
                <a:solidFill>
                  <a:srgbClr val="002060"/>
                </a:solidFill>
                <a:latin typeface="Comic Sans MS" panose="030F0702030302020204" pitchFamily="66" charset="0"/>
                <a:cs typeface="Angsana New" panose="02020603050405020304" pitchFamily="18" charset="-34"/>
              </a:rPr>
              <a:t>1. Consecration of the Nazarite</a:t>
            </a:r>
            <a:br>
              <a:rPr lang="en-US" sz="2400" b="1" kern="1200" dirty="0">
                <a:solidFill>
                  <a:srgbClr val="002060"/>
                </a:solidFill>
                <a:latin typeface="Comic Sans MS" panose="030F0702030302020204" pitchFamily="66" charset="0"/>
                <a:cs typeface="Angsana New" panose="02020603050405020304" pitchFamily="18" charset="-34"/>
              </a:rPr>
            </a:br>
            <a:br>
              <a:rPr lang="en-US" sz="2400" b="1" kern="1200" dirty="0">
                <a:solidFill>
                  <a:srgbClr val="002060"/>
                </a:solidFill>
                <a:latin typeface="Comic Sans MS" panose="030F0702030302020204" pitchFamily="66" charset="0"/>
                <a:cs typeface="Angsana New" panose="02020603050405020304" pitchFamily="18" charset="-34"/>
              </a:rPr>
            </a:br>
            <a:r>
              <a:rPr lang="en-US" sz="2400" b="1" kern="1200" dirty="0">
                <a:solidFill>
                  <a:srgbClr val="002060"/>
                </a:solidFill>
                <a:latin typeface="Comic Sans MS" panose="030F0702030302020204" pitchFamily="66" charset="0"/>
                <a:cs typeface="Angsana New" panose="02020603050405020304" pitchFamily="18" charset="-34"/>
              </a:rPr>
              <a:t>2. Commitment and Cleansing of the Nazarite</a:t>
            </a:r>
            <a:br>
              <a:rPr lang="en-US" sz="2400" b="1" kern="1200" dirty="0">
                <a:solidFill>
                  <a:srgbClr val="002060"/>
                </a:solidFill>
                <a:latin typeface="Comic Sans MS" panose="030F0702030302020204" pitchFamily="66" charset="0"/>
                <a:cs typeface="Angsana New" panose="02020603050405020304" pitchFamily="18" charset="-34"/>
              </a:rPr>
            </a:br>
            <a:br>
              <a:rPr lang="en-US" sz="2400" b="1" kern="1200" dirty="0">
                <a:solidFill>
                  <a:srgbClr val="002060"/>
                </a:solidFill>
                <a:latin typeface="Comic Sans MS" panose="030F0702030302020204" pitchFamily="66" charset="0"/>
                <a:cs typeface="Angsana New" panose="02020603050405020304" pitchFamily="18" charset="-34"/>
              </a:rPr>
            </a:br>
            <a:r>
              <a:rPr lang="en-US" sz="2400" b="1" kern="1200" dirty="0">
                <a:solidFill>
                  <a:srgbClr val="002060"/>
                </a:solidFill>
                <a:latin typeface="Comic Sans MS" panose="030F0702030302020204" pitchFamily="66" charset="0"/>
                <a:cs typeface="Angsana New" panose="02020603050405020304" pitchFamily="18" charset="-34"/>
              </a:rPr>
              <a:t>3. The Command to Bless God’s People</a:t>
            </a:r>
            <a:br>
              <a:rPr lang="en-US" sz="2400" b="1" kern="1200" dirty="0">
                <a:solidFill>
                  <a:srgbClr val="002060"/>
                </a:solidFill>
                <a:latin typeface="Comic Sans MS" panose="030F0702030302020204" pitchFamily="66" charset="0"/>
                <a:cs typeface="Angsana New" panose="02020603050405020304" pitchFamily="18" charset="-34"/>
              </a:rPr>
            </a:br>
            <a:br>
              <a:rPr lang="en-US" sz="2400" b="1" i="0" kern="1200" dirty="0">
                <a:solidFill>
                  <a:srgbClr val="002060"/>
                </a:solidFill>
                <a:effectLst/>
                <a:latin typeface="Comic Sans MS" panose="030F0702030302020204" pitchFamily="66" charset="0"/>
                <a:cs typeface="Angsana New" panose="02020603050405020304" pitchFamily="18" charset="-34"/>
              </a:rPr>
            </a:br>
            <a:endParaRPr lang="en-US" sz="2400" b="1" kern="1200" dirty="0">
              <a:solidFill>
                <a:srgbClr val="002060"/>
              </a:solidFill>
              <a:latin typeface="Comic Sans MS" panose="030F0702030302020204" pitchFamily="66" charset="0"/>
              <a:cs typeface="Angsana New" panose="02020603050405020304" pitchFamily="18" charset="-34"/>
            </a:endParaRPr>
          </a:p>
        </p:txBody>
      </p:sp>
      <p:pic>
        <p:nvPicPr>
          <p:cNvPr id="4" name="Picture 3" descr="A person with a beard and a robe&#10;&#10;Description automatically generated">
            <a:extLst>
              <a:ext uri="{FF2B5EF4-FFF2-40B4-BE49-F238E27FC236}">
                <a16:creationId xmlns:a16="http://schemas.microsoft.com/office/drawing/2014/main" id="{026287A7-C293-E868-C9F8-5DF99286BED3}"/>
              </a:ext>
            </a:extLst>
          </p:cNvPr>
          <p:cNvPicPr>
            <a:picLocks noChangeAspect="1"/>
          </p:cNvPicPr>
          <p:nvPr/>
        </p:nvPicPr>
        <p:blipFill>
          <a:blip r:embed="rId3"/>
          <a:srcRect l="7904" r="1185" b="22861"/>
          <a:stretch/>
        </p:blipFill>
        <p:spPr>
          <a:xfrm>
            <a:off x="7458605" y="1603650"/>
            <a:ext cx="2604543" cy="3972433"/>
          </a:xfrm>
          <a:prstGeom prst="rect">
            <a:avLst/>
          </a:prstGeom>
        </p:spPr>
      </p:pic>
    </p:spTree>
    <p:extLst>
      <p:ext uri="{BB962C8B-B14F-4D97-AF65-F5344CB8AC3E}">
        <p14:creationId xmlns:p14="http://schemas.microsoft.com/office/powerpoint/2010/main" val="9965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CDB6-964D-C642-332A-43EA32500A73}"/>
              </a:ext>
            </a:extLst>
          </p:cNvPr>
          <p:cNvSpPr>
            <a:spLocks noGrp="1"/>
          </p:cNvSpPr>
          <p:nvPr>
            <p:ph type="title"/>
          </p:nvPr>
        </p:nvSpPr>
        <p:spPr>
          <a:xfrm>
            <a:off x="504497" y="609601"/>
            <a:ext cx="10514023" cy="861847"/>
          </a:xfrm>
        </p:spPr>
        <p:txBody>
          <a:bodyPr>
            <a:noAutofit/>
          </a:bodyPr>
          <a:lstStyle/>
          <a:p>
            <a:pPr algn="ctr"/>
            <a:r>
              <a:rPr lang="en-US" sz="3200" b="1" dirty="0">
                <a:solidFill>
                  <a:srgbClr val="FF0000"/>
                </a:solidFill>
                <a:latin typeface="Comic Sans MS" panose="030F0702030302020204" pitchFamily="66" charset="0"/>
              </a:rPr>
              <a:t>Point 1: </a:t>
            </a:r>
            <a:r>
              <a:rPr lang="en-US" sz="3200" b="1" i="0" dirty="0">
                <a:solidFill>
                  <a:srgbClr val="FF0000"/>
                </a:solidFill>
                <a:effectLst/>
                <a:latin typeface="Comic Sans MS" panose="030F0702030302020204" pitchFamily="66" charset="0"/>
              </a:rPr>
              <a:t>Consecration of the Nazarite</a:t>
            </a:r>
            <a:br>
              <a:rPr lang="en-US" sz="3200" b="1" i="0" dirty="0">
                <a:solidFill>
                  <a:srgbClr val="FF0000"/>
                </a:solidFill>
                <a:effectLst/>
                <a:latin typeface="Comic Sans MS" panose="030F0702030302020204" pitchFamily="66" charset="0"/>
              </a:rPr>
            </a:br>
            <a:r>
              <a:rPr lang="en-US" sz="2400" b="1" dirty="0">
                <a:solidFill>
                  <a:srgbClr val="FF0000"/>
                </a:solidFill>
                <a:effectLst/>
                <a:latin typeface="Comic Sans MS" panose="030F0702030302020204" pitchFamily="66" charset="0"/>
              </a:rPr>
              <a:t>Numbers 6:1,2,13,21; Judges 13:4,5,7; 1 Samuel 1:11</a:t>
            </a:r>
            <a:endParaRPr lang="en-US" sz="24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2D37E40-25C9-2532-E2B6-5E54ADC8B9A6}"/>
              </a:ext>
            </a:extLst>
          </p:cNvPr>
          <p:cNvSpPr>
            <a:spLocks noGrp="1"/>
          </p:cNvSpPr>
          <p:nvPr>
            <p:ph idx="1"/>
          </p:nvPr>
        </p:nvSpPr>
        <p:spPr>
          <a:xfrm>
            <a:off x="347331" y="1545021"/>
            <a:ext cx="8754140" cy="4981903"/>
          </a:xfrm>
        </p:spPr>
        <p:txBody>
          <a:bodyPr>
            <a:noAutofit/>
          </a:bodyPr>
          <a:lstStyle/>
          <a:p>
            <a:pPr algn="just"/>
            <a:r>
              <a:rPr lang="en-US" b="1" i="0" dirty="0">
                <a:solidFill>
                  <a:srgbClr val="002060"/>
                </a:solidFill>
                <a:effectLst/>
                <a:latin typeface="Comic Sans MS" panose="030F0702030302020204" pitchFamily="66" charset="0"/>
              </a:rPr>
              <a:t>An individual is expected by the Lord to voluntarily vow to be a Nazarite. The vow of the Nazarite is a call to total separation from defilement (</a:t>
            </a:r>
            <a:r>
              <a:rPr lang="en-US" sz="2000" b="1" dirty="0">
                <a:solidFill>
                  <a:srgbClr val="002060"/>
                </a:solidFill>
                <a:effectLst/>
                <a:latin typeface="Comic Sans MS" panose="030F0702030302020204" pitchFamily="66" charset="0"/>
              </a:rPr>
              <a:t>Numbers 6:1,2,13,21)</a:t>
            </a:r>
            <a:r>
              <a:rPr lang="en-US" b="1" i="0" dirty="0">
                <a:solidFill>
                  <a:srgbClr val="002060"/>
                </a:solidFill>
                <a:effectLst/>
                <a:latin typeface="Comic Sans MS" panose="030F0702030302020204" pitchFamily="66" charset="0"/>
              </a:rPr>
              <a:t>.</a:t>
            </a:r>
          </a:p>
          <a:p>
            <a:r>
              <a:rPr lang="en-US" b="1" i="0" dirty="0">
                <a:solidFill>
                  <a:srgbClr val="002060"/>
                </a:solidFill>
                <a:effectLst/>
                <a:latin typeface="Comic Sans MS" panose="030F0702030302020204" pitchFamily="66" charset="0"/>
              </a:rPr>
              <a:t>The Nazarite is commanded by the Lord to keep away from:</a:t>
            </a:r>
            <a:endParaRPr lang="en-US" b="1" dirty="0">
              <a:solidFill>
                <a:srgbClr val="002060"/>
              </a:solidFill>
              <a:latin typeface="Comic Sans MS" panose="030F0702030302020204" pitchFamily="66" charset="0"/>
            </a:endParaRPr>
          </a:p>
          <a:p>
            <a:pPr>
              <a:buFont typeface="Wingdings" panose="05000000000000000000" pitchFamily="2" charset="2"/>
              <a:buChar char="q"/>
            </a:pPr>
            <a:r>
              <a:rPr lang="en-US" b="1" i="0" dirty="0">
                <a:solidFill>
                  <a:srgbClr val="002060"/>
                </a:solidFill>
                <a:effectLst/>
                <a:latin typeface="Comic Sans MS" panose="030F0702030302020204" pitchFamily="66" charset="0"/>
              </a:rPr>
              <a:t> Wine and strong drink (verse 3)</a:t>
            </a:r>
            <a:endParaRPr lang="en-US" b="1" dirty="0">
              <a:solidFill>
                <a:srgbClr val="002060"/>
              </a:solidFill>
              <a:latin typeface="Comic Sans MS" panose="030F0702030302020204" pitchFamily="66" charset="0"/>
            </a:endParaRPr>
          </a:p>
          <a:p>
            <a:pPr>
              <a:buFont typeface="Wingdings" panose="05000000000000000000" pitchFamily="2" charset="2"/>
              <a:buChar char="q"/>
            </a:pPr>
            <a:r>
              <a:rPr lang="en-US" b="1" i="0" dirty="0">
                <a:solidFill>
                  <a:srgbClr val="002060"/>
                </a:solidFill>
                <a:effectLst/>
                <a:latin typeface="Comic Sans MS" panose="030F0702030302020204" pitchFamily="66" charset="0"/>
              </a:rPr>
              <a:t> Shaving the hair of his head during the whole period of his vow (verse 5): and</a:t>
            </a:r>
            <a:endParaRPr lang="en-US" b="1" dirty="0">
              <a:solidFill>
                <a:srgbClr val="002060"/>
              </a:solidFill>
              <a:latin typeface="Comic Sans MS" panose="030F0702030302020204" pitchFamily="66" charset="0"/>
            </a:endParaRPr>
          </a:p>
          <a:p>
            <a:pPr>
              <a:buFont typeface="Wingdings" panose="05000000000000000000" pitchFamily="2" charset="2"/>
              <a:buChar char="q"/>
            </a:pPr>
            <a:r>
              <a:rPr lang="en-US" b="1" i="0" dirty="0">
                <a:solidFill>
                  <a:srgbClr val="002060"/>
                </a:solidFill>
                <a:effectLst/>
                <a:latin typeface="Comic Sans MS" panose="030F0702030302020204" pitchFamily="66" charset="0"/>
              </a:rPr>
              <a:t> Avoiding contact with the dead (verse 6).</a:t>
            </a:r>
            <a:br>
              <a:rPr lang="en-US" b="1" i="0" dirty="0">
                <a:solidFill>
                  <a:srgbClr val="002060"/>
                </a:solidFill>
                <a:effectLst/>
                <a:latin typeface="Comic Sans MS" panose="030F0702030302020204" pitchFamily="66" charset="0"/>
              </a:rPr>
            </a:br>
            <a:br>
              <a:rPr lang="en-US" b="1" i="0" dirty="0">
                <a:solidFill>
                  <a:srgbClr val="002060"/>
                </a:solidFill>
                <a:effectLst/>
                <a:latin typeface="Comic Sans MS" panose="030F0702030302020204" pitchFamily="66" charset="0"/>
              </a:rPr>
            </a:br>
            <a:r>
              <a:rPr lang="en-US" b="1" dirty="0">
                <a:solidFill>
                  <a:srgbClr val="002060"/>
                </a:solidFill>
                <a:latin typeface="Comic Sans MS" panose="030F0702030302020204" pitchFamily="66" charset="0"/>
              </a:rPr>
              <a:t>W</a:t>
            </a:r>
            <a:r>
              <a:rPr lang="en-US" b="1" i="0" dirty="0">
                <a:solidFill>
                  <a:srgbClr val="002060"/>
                </a:solidFill>
                <a:effectLst/>
                <a:latin typeface="Comic Sans MS" panose="030F0702030302020204" pitchFamily="66" charset="0"/>
              </a:rPr>
              <a:t>e must note that this law of the Nazarite is a ceremonial law related to the Old Testament dispensation.</a:t>
            </a:r>
            <a:endParaRPr lang="en-US" dirty="0">
              <a:solidFill>
                <a:srgbClr val="002060"/>
              </a:solidFill>
              <a:latin typeface="Comic Sans MS" panose="030F0702030302020204" pitchFamily="66" charset="0"/>
            </a:endParaRPr>
          </a:p>
        </p:txBody>
      </p:sp>
      <p:pic>
        <p:nvPicPr>
          <p:cNvPr id="4" name="Picture 3" descr="A person with a beard looking up&#10;&#10;Description automatically generated">
            <a:extLst>
              <a:ext uri="{FF2B5EF4-FFF2-40B4-BE49-F238E27FC236}">
                <a16:creationId xmlns:a16="http://schemas.microsoft.com/office/drawing/2014/main" id="{A3024371-C8F6-803F-A223-E45DC71E1DFC}"/>
              </a:ext>
            </a:extLst>
          </p:cNvPr>
          <p:cNvPicPr>
            <a:picLocks noChangeAspect="1"/>
          </p:cNvPicPr>
          <p:nvPr/>
        </p:nvPicPr>
        <p:blipFill>
          <a:blip r:embed="rId2"/>
          <a:stretch>
            <a:fillRect/>
          </a:stretch>
        </p:blipFill>
        <p:spPr>
          <a:xfrm>
            <a:off x="9271591" y="1734347"/>
            <a:ext cx="2573078" cy="4151295"/>
          </a:xfrm>
          <a:prstGeom prst="rect">
            <a:avLst/>
          </a:prstGeom>
        </p:spPr>
      </p:pic>
    </p:spTree>
    <p:extLst>
      <p:ext uri="{BB962C8B-B14F-4D97-AF65-F5344CB8AC3E}">
        <p14:creationId xmlns:p14="http://schemas.microsoft.com/office/powerpoint/2010/main" val="159785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98BF-802A-388E-9D7D-BAD93D6D63EB}"/>
              </a:ext>
            </a:extLst>
          </p:cNvPr>
          <p:cNvSpPr>
            <a:spLocks noGrp="1"/>
          </p:cNvSpPr>
          <p:nvPr>
            <p:ph type="title"/>
          </p:nvPr>
        </p:nvSpPr>
        <p:spPr>
          <a:xfrm>
            <a:off x="413844" y="0"/>
            <a:ext cx="11364311" cy="966952"/>
          </a:xfrm>
        </p:spPr>
        <p:txBody>
          <a:bodyPr>
            <a:normAutofit/>
          </a:bodyPr>
          <a:lstStyle/>
          <a:p>
            <a:r>
              <a:rPr lang="en-US" sz="3600" dirty="0">
                <a:latin typeface="Comic Sans MS" panose="030F0702030302020204" pitchFamily="66" charset="0"/>
              </a:rPr>
              <a:t>Point 1: Continues…</a:t>
            </a:r>
          </a:p>
        </p:txBody>
      </p:sp>
      <p:sp>
        <p:nvSpPr>
          <p:cNvPr id="3" name="Content Placeholder 2">
            <a:extLst>
              <a:ext uri="{FF2B5EF4-FFF2-40B4-BE49-F238E27FC236}">
                <a16:creationId xmlns:a16="http://schemas.microsoft.com/office/drawing/2014/main" id="{DE377A6D-1324-FD16-C241-BD0C7C953294}"/>
              </a:ext>
            </a:extLst>
          </p:cNvPr>
          <p:cNvSpPr>
            <a:spLocks noGrp="1"/>
          </p:cNvSpPr>
          <p:nvPr>
            <p:ph idx="1"/>
          </p:nvPr>
        </p:nvSpPr>
        <p:spPr>
          <a:xfrm>
            <a:off x="178676" y="880240"/>
            <a:ext cx="11838589" cy="5562601"/>
          </a:xfrm>
        </p:spPr>
        <p:txBody>
          <a:bodyPr>
            <a:normAutofit fontScale="55000" lnSpcReduction="20000"/>
          </a:bodyPr>
          <a:lstStyle/>
          <a:p>
            <a:pPr marL="45720" indent="0" algn="just">
              <a:buNone/>
            </a:pPr>
            <a:r>
              <a:rPr lang="en-US" sz="4200" b="1" dirty="0">
                <a:solidFill>
                  <a:srgbClr val="002060"/>
                </a:solidFill>
                <a:latin typeface="Comic Sans MS" panose="030F0702030302020204" pitchFamily="66" charset="0"/>
              </a:rPr>
              <a:t>T</a:t>
            </a:r>
            <a:r>
              <a:rPr lang="en-US" sz="4200" b="1" i="0" dirty="0">
                <a:solidFill>
                  <a:srgbClr val="002060"/>
                </a:solidFill>
                <a:effectLst/>
                <a:latin typeface="Comic Sans MS" panose="030F0702030302020204" pitchFamily="66" charset="0"/>
              </a:rPr>
              <a:t>here are lessons we can draw from the consecration of the Nazarite:</a:t>
            </a:r>
          </a:p>
          <a:p>
            <a:pPr marL="45720" indent="0" algn="just">
              <a:buNone/>
            </a:pPr>
            <a:endParaRPr lang="en-US" sz="4200" b="1" dirty="0">
              <a:solidFill>
                <a:srgbClr val="FF0000"/>
              </a:solidFill>
              <a:latin typeface="Comic Sans MS" panose="030F0702030302020204" pitchFamily="66" charset="0"/>
            </a:endParaRPr>
          </a:p>
          <a:p>
            <a:pPr algn="just">
              <a:buFont typeface="Wingdings" panose="05000000000000000000" pitchFamily="2" charset="2"/>
              <a:buChar char="Ø"/>
            </a:pPr>
            <a:r>
              <a:rPr lang="en-US" sz="4200" i="0" dirty="0">
                <a:solidFill>
                  <a:srgbClr val="002060"/>
                </a:solidFill>
                <a:effectLst/>
                <a:latin typeface="Comic Sans MS" panose="030F0702030302020204" pitchFamily="66" charset="0"/>
              </a:rPr>
              <a:t>As </a:t>
            </a:r>
            <a:r>
              <a:rPr lang="en-US" sz="4200" dirty="0">
                <a:solidFill>
                  <a:srgbClr val="002060"/>
                </a:solidFill>
                <a:latin typeface="Comic Sans MS" panose="030F0702030302020204" pitchFamily="66" charset="0"/>
              </a:rPr>
              <a:t>believers</a:t>
            </a:r>
            <a:r>
              <a:rPr lang="en-US" sz="4200" i="0" dirty="0">
                <a:solidFill>
                  <a:srgbClr val="002060"/>
                </a:solidFill>
                <a:effectLst/>
                <a:latin typeface="Comic Sans MS" panose="030F0702030302020204" pitchFamily="66" charset="0"/>
              </a:rPr>
              <a:t> </a:t>
            </a:r>
            <a:r>
              <a:rPr lang="en-US" sz="4200" dirty="0">
                <a:solidFill>
                  <a:srgbClr val="002060"/>
                </a:solidFill>
                <a:latin typeface="Comic Sans MS" panose="030F0702030302020204" pitchFamily="66" charset="0"/>
              </a:rPr>
              <a:t>we </a:t>
            </a:r>
            <a:r>
              <a:rPr lang="en-US" sz="4200" i="0" dirty="0">
                <a:solidFill>
                  <a:srgbClr val="002060"/>
                </a:solidFill>
                <a:effectLst/>
                <a:latin typeface="Comic Sans MS" panose="030F0702030302020204" pitchFamily="66" charset="0"/>
              </a:rPr>
              <a:t>are not expected to take alcoholic drinks, because it is harmful and intoxicates the body.</a:t>
            </a:r>
          </a:p>
          <a:p>
            <a:pPr algn="just">
              <a:buFont typeface="Wingdings" panose="05000000000000000000" pitchFamily="2" charset="2"/>
              <a:buChar char="Ø"/>
            </a:pPr>
            <a:r>
              <a:rPr lang="en-US" sz="4200" i="0" dirty="0">
                <a:solidFill>
                  <a:srgbClr val="002060"/>
                </a:solidFill>
                <a:effectLst/>
                <a:latin typeface="Comic Sans MS" panose="030F0702030302020204" pitchFamily="66" charset="0"/>
              </a:rPr>
              <a:t>We should be careful in taking too much non-alcoholics drinks because of its high sugar content.</a:t>
            </a:r>
          </a:p>
          <a:p>
            <a:pPr algn="just">
              <a:buFont typeface="Wingdings" panose="05000000000000000000" pitchFamily="2" charset="2"/>
              <a:buChar char="Ø"/>
            </a:pPr>
            <a:endParaRPr lang="en-US" sz="4200" i="0" dirty="0">
              <a:solidFill>
                <a:srgbClr val="FF0000"/>
              </a:solidFill>
              <a:effectLst/>
              <a:latin typeface="Comic Sans MS" panose="030F0702030302020204" pitchFamily="66" charset="0"/>
            </a:endParaRPr>
          </a:p>
          <a:p>
            <a:pPr algn="just">
              <a:buFont typeface="Wingdings" panose="05000000000000000000" pitchFamily="2" charset="2"/>
              <a:buChar char="Ø"/>
            </a:pPr>
            <a:r>
              <a:rPr kumimoji="0" lang="en-US" altLang="en-US" sz="4200" i="0" u="none" strike="noStrike" cap="none" normalizeH="0" baseline="0" dirty="0">
                <a:ln>
                  <a:noFill/>
                </a:ln>
                <a:solidFill>
                  <a:srgbClr val="002060"/>
                </a:solidFill>
                <a:effectLst/>
                <a:latin typeface="Comic Sans MS" panose="030F0702030302020204" pitchFamily="66" charset="0"/>
              </a:rPr>
              <a:t>Youths should not be misled by churches or individuals who encourage them to take a Nazarite vow, leaving their hair uncut and unkempt. Christ is the fulfillment of the law, and through His sacrifice on the cross, we are made perfect in Him, not by external acts like the Nazarite vow.</a:t>
            </a:r>
          </a:p>
          <a:p>
            <a:pPr algn="just">
              <a:buFont typeface="Wingdings" panose="05000000000000000000" pitchFamily="2" charset="2"/>
              <a:buChar char="Ø"/>
            </a:pPr>
            <a:endParaRPr kumimoji="0" lang="en-US" altLang="en-US" sz="4200" i="0" u="none" strike="noStrike" cap="none" normalizeH="0" baseline="0" dirty="0">
              <a:ln>
                <a:noFill/>
              </a:ln>
              <a:solidFill>
                <a:schemeClr val="tx1"/>
              </a:solidFill>
              <a:effectLst/>
              <a:latin typeface="Comic Sans MS" panose="030F0702030302020204" pitchFamily="66" charset="0"/>
            </a:endParaRPr>
          </a:p>
          <a:p>
            <a:pPr algn="just">
              <a:buFont typeface="Wingdings" panose="05000000000000000000" pitchFamily="2" charset="2"/>
              <a:buChar char="Ø"/>
            </a:pPr>
            <a:r>
              <a:rPr lang="en-US" sz="4200" i="0" dirty="0">
                <a:solidFill>
                  <a:srgbClr val="002060"/>
                </a:solidFill>
                <a:effectLst/>
                <a:latin typeface="Comic Sans MS" panose="030F0702030302020204" pitchFamily="66" charset="0"/>
              </a:rPr>
              <a:t>It is not Christianly to leave one’s hair uncut or untidy. It makes such a person look irresponsible. Christian youths are expected to be neat and presentable before God and man. Born again youths are called to a life of separation, consecration and holiness (2 Corinthians 6:17; 1 Peter l:15, 16).</a:t>
            </a:r>
            <a:endParaRPr lang="en-US" sz="4200" i="0" dirty="0">
              <a:solidFill>
                <a:srgbClr val="FF0000"/>
              </a:solidFill>
              <a:effectLst/>
              <a:latin typeface="Comic Sans MS" panose="030F0702030302020204" pitchFamily="66" charset="0"/>
            </a:endParaRPr>
          </a:p>
          <a:p>
            <a:pPr algn="just"/>
            <a:endParaRPr lang="en-US" dirty="0"/>
          </a:p>
        </p:txBody>
      </p:sp>
    </p:spTree>
    <p:extLst>
      <p:ext uri="{BB962C8B-B14F-4D97-AF65-F5344CB8AC3E}">
        <p14:creationId xmlns:p14="http://schemas.microsoft.com/office/powerpoint/2010/main" val="183309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CF37-0AF6-0361-B8F3-A599AE1E9B9C}"/>
              </a:ext>
            </a:extLst>
          </p:cNvPr>
          <p:cNvSpPr>
            <a:spLocks noGrp="1"/>
          </p:cNvSpPr>
          <p:nvPr>
            <p:ph type="title"/>
          </p:nvPr>
        </p:nvSpPr>
        <p:spPr>
          <a:xfrm>
            <a:off x="357352" y="268014"/>
            <a:ext cx="11477296" cy="825062"/>
          </a:xfrm>
        </p:spPr>
        <p:txBody>
          <a:bodyPr>
            <a:normAutofit/>
          </a:bodyPr>
          <a:lstStyle/>
          <a:p>
            <a:pPr algn="ctr"/>
            <a:r>
              <a:rPr lang="en-US" sz="2700" b="1" dirty="0">
                <a:solidFill>
                  <a:srgbClr val="FF0000"/>
                </a:solidFill>
                <a:latin typeface="Comic Sans MS" panose="030F0702030302020204" pitchFamily="66" charset="0"/>
              </a:rPr>
              <a:t>Point 2: C</a:t>
            </a:r>
            <a:r>
              <a:rPr lang="en-US" sz="2700" b="1" i="0" dirty="0">
                <a:solidFill>
                  <a:srgbClr val="FF0000"/>
                </a:solidFill>
                <a:effectLst/>
                <a:latin typeface="Comic Sans MS" panose="030F0702030302020204" pitchFamily="66" charset="0"/>
              </a:rPr>
              <a:t>ommitment and Cleansing of the Nazarite</a:t>
            </a:r>
            <a:br>
              <a:rPr lang="en-US" sz="2700" b="1" i="0" dirty="0">
                <a:solidFill>
                  <a:srgbClr val="FF0000"/>
                </a:solidFill>
                <a:effectLst/>
                <a:latin typeface="Comic Sans MS" panose="030F0702030302020204" pitchFamily="66" charset="0"/>
              </a:rPr>
            </a:br>
            <a:r>
              <a:rPr lang="en-US" sz="2000" b="1" dirty="0">
                <a:solidFill>
                  <a:srgbClr val="FF0000"/>
                </a:solidFill>
                <a:effectLst/>
                <a:latin typeface="Comic Sans MS" panose="030F0702030302020204" pitchFamily="66" charset="0"/>
              </a:rPr>
              <a:t>Numbers 6:3-21: Jeremiah 35:6-10; 1 Samuel 12:3</a:t>
            </a:r>
            <a:endParaRPr lang="en-US" sz="20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0981C38-9F9E-21D8-0A16-7A2F062117A3}"/>
              </a:ext>
            </a:extLst>
          </p:cNvPr>
          <p:cNvSpPr>
            <a:spLocks noGrp="1"/>
          </p:cNvSpPr>
          <p:nvPr>
            <p:ph idx="1"/>
          </p:nvPr>
        </p:nvSpPr>
        <p:spPr>
          <a:xfrm>
            <a:off x="357352" y="1082567"/>
            <a:ext cx="11603420" cy="5507420"/>
          </a:xfrm>
        </p:spPr>
        <p:txBody>
          <a:bodyPr>
            <a:noAutofit/>
          </a:bodyPr>
          <a:lstStyle/>
          <a:p>
            <a:pPr algn="just"/>
            <a:r>
              <a:rPr lang="en-US" dirty="0">
                <a:solidFill>
                  <a:srgbClr val="002060"/>
                </a:solidFill>
                <a:latin typeface="Comic Sans MS" panose="030F0702030302020204" pitchFamily="66" charset="0"/>
              </a:rPr>
              <a:t>The Nazarite vow requires the person to follow specific commandments, and any disobedience, even accidental, brings defilement. In such cases, the Nazarite must offer sacrifices to God for cleansing and pardon.</a:t>
            </a:r>
            <a:endParaRPr lang="en-US" i="0" dirty="0">
              <a:solidFill>
                <a:srgbClr val="002060"/>
              </a:solidFill>
              <a:effectLst/>
              <a:latin typeface="Comic Sans MS" panose="030F0702030302020204" pitchFamily="66" charset="0"/>
            </a:endParaRPr>
          </a:p>
          <a:p>
            <a:pPr marL="45720" indent="0" algn="just">
              <a:buNone/>
            </a:pPr>
            <a:r>
              <a:rPr lang="en-US" b="1" i="0" dirty="0">
                <a:solidFill>
                  <a:srgbClr val="002060"/>
                </a:solidFill>
                <a:effectLst/>
                <a:latin typeface="Comic Sans MS" panose="030F0702030302020204" pitchFamily="66" charset="0"/>
              </a:rPr>
              <a:t>Lessons:</a:t>
            </a:r>
          </a:p>
          <a:p>
            <a:pPr algn="just"/>
            <a:r>
              <a:rPr lang="en-US" i="0" dirty="0">
                <a:solidFill>
                  <a:srgbClr val="002060"/>
                </a:solidFill>
                <a:effectLst/>
                <a:latin typeface="Comic Sans MS" panose="030F0702030302020204" pitchFamily="66" charset="0"/>
              </a:rPr>
              <a:t>Consistent Christian living is the source of daily victory.</a:t>
            </a:r>
          </a:p>
          <a:p>
            <a:pPr algn="just"/>
            <a:endParaRPr lang="en-US" i="0" dirty="0">
              <a:solidFill>
                <a:srgbClr val="002060"/>
              </a:solidFill>
              <a:effectLst/>
              <a:latin typeface="Comic Sans MS" panose="030F0702030302020204" pitchFamily="66" charset="0"/>
            </a:endParaRPr>
          </a:p>
          <a:p>
            <a:pPr algn="just"/>
            <a:r>
              <a:rPr lang="en-US" i="0" dirty="0">
                <a:solidFill>
                  <a:srgbClr val="002060"/>
                </a:solidFill>
                <a:effectLst/>
                <a:latin typeface="Comic Sans MS" panose="030F0702030302020204" pitchFamily="66" charset="0"/>
              </a:rPr>
              <a:t>There is no eternal security.</a:t>
            </a:r>
            <a:r>
              <a:rPr lang="en-US" dirty="0">
                <a:solidFill>
                  <a:srgbClr val="002060"/>
                </a:solidFill>
                <a:latin typeface="Comic Sans MS" panose="030F0702030302020204" pitchFamily="66" charset="0"/>
              </a:rPr>
              <a:t> </a:t>
            </a:r>
            <a:r>
              <a:rPr lang="en-US" i="0" dirty="0">
                <a:solidFill>
                  <a:srgbClr val="002060"/>
                </a:solidFill>
                <a:effectLst/>
                <a:latin typeface="Comic Sans MS" panose="030F0702030302020204" pitchFamily="66" charset="0"/>
              </a:rPr>
              <a:t>Once any believing youth goes into sin, he is no longer a child of God. The power of God leaves him at that moment.</a:t>
            </a:r>
          </a:p>
          <a:p>
            <a:pPr algn="just"/>
            <a:r>
              <a:rPr lang="en-US" dirty="0">
                <a:solidFill>
                  <a:srgbClr val="002060"/>
                </a:solidFill>
                <a:latin typeface="Comic Sans MS" panose="030F0702030302020204" pitchFamily="66" charset="0"/>
              </a:rPr>
              <a:t>Constant obedience to God’s word is the source of blessing.</a:t>
            </a:r>
          </a:p>
          <a:p>
            <a:pPr algn="just"/>
            <a:endParaRPr lang="en-US" dirty="0">
              <a:solidFill>
                <a:srgbClr val="002060"/>
              </a:solidFill>
              <a:latin typeface="Comic Sans MS" panose="030F0702030302020204" pitchFamily="66" charset="0"/>
            </a:endParaRPr>
          </a:p>
          <a:p>
            <a:pPr algn="just"/>
            <a:r>
              <a:rPr lang="en-US" i="0" dirty="0">
                <a:solidFill>
                  <a:srgbClr val="002060"/>
                </a:solidFill>
                <a:effectLst/>
                <a:latin typeface="Comic Sans MS" panose="030F0702030302020204" pitchFamily="66" charset="0"/>
              </a:rPr>
              <a:t>Christian youth are called not to conform to this world in fashion or dressing, </a:t>
            </a:r>
            <a:r>
              <a:rPr lang="en-US" dirty="0">
                <a:solidFill>
                  <a:srgbClr val="002060"/>
                </a:solidFill>
                <a:latin typeface="Comic Sans MS" panose="030F0702030302020204" pitchFamily="66" charset="0"/>
              </a:rPr>
              <a:t>ungodly </a:t>
            </a:r>
            <a:r>
              <a:rPr lang="en-US" i="0" dirty="0">
                <a:solidFill>
                  <a:srgbClr val="002060"/>
                </a:solidFill>
                <a:effectLst/>
                <a:latin typeface="Comic Sans MS" panose="030F0702030302020204" pitchFamily="66" charset="0"/>
              </a:rPr>
              <a:t>amusement, in music, politics, and marriage.</a:t>
            </a:r>
            <a:endParaRPr lang="en-US"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03185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FA72-17FD-106A-B3B4-A985A0676636}"/>
              </a:ext>
            </a:extLst>
          </p:cNvPr>
          <p:cNvSpPr>
            <a:spLocks noGrp="1"/>
          </p:cNvSpPr>
          <p:nvPr>
            <p:ph type="title"/>
          </p:nvPr>
        </p:nvSpPr>
        <p:spPr>
          <a:xfrm>
            <a:off x="691057" y="252251"/>
            <a:ext cx="9875520" cy="798786"/>
          </a:xfrm>
        </p:spPr>
        <p:txBody>
          <a:bodyPr>
            <a:normAutofit/>
          </a:bodyPr>
          <a:lstStyle/>
          <a:p>
            <a:r>
              <a:rPr lang="en-US" sz="4000" dirty="0">
                <a:latin typeface="Comic Sans MS" panose="030F0702030302020204" pitchFamily="66" charset="0"/>
              </a:rPr>
              <a:t>Point 2: Continues</a:t>
            </a:r>
          </a:p>
        </p:txBody>
      </p:sp>
      <p:sp>
        <p:nvSpPr>
          <p:cNvPr id="3" name="Content Placeholder 2">
            <a:extLst>
              <a:ext uri="{FF2B5EF4-FFF2-40B4-BE49-F238E27FC236}">
                <a16:creationId xmlns:a16="http://schemas.microsoft.com/office/drawing/2014/main" id="{17168078-86AC-C29F-A771-C02CF0CBA1C3}"/>
              </a:ext>
            </a:extLst>
          </p:cNvPr>
          <p:cNvSpPr>
            <a:spLocks noGrp="1"/>
          </p:cNvSpPr>
          <p:nvPr>
            <p:ph idx="1"/>
          </p:nvPr>
        </p:nvSpPr>
        <p:spPr>
          <a:xfrm>
            <a:off x="399393" y="914400"/>
            <a:ext cx="11508827" cy="5454869"/>
          </a:xfrm>
        </p:spPr>
        <p:txBody>
          <a:bodyPr>
            <a:noAutofit/>
          </a:bodyPr>
          <a:lstStyle/>
          <a:p>
            <a:r>
              <a:rPr lang="en-US" dirty="0">
                <a:solidFill>
                  <a:srgbClr val="002060"/>
                </a:solidFill>
                <a:latin typeface="Comic Sans MS" panose="030F0702030302020204" pitchFamily="66" charset="0"/>
              </a:rPr>
              <a:t>God, being omniscient, understands that a Nazarite may fall by mistake. Therefore, He provided a means of cleansing for such a Nazarite.</a:t>
            </a:r>
          </a:p>
          <a:p>
            <a:r>
              <a:rPr lang="en-US" i="0" dirty="0">
                <a:solidFill>
                  <a:srgbClr val="002060"/>
                </a:solidFill>
                <a:effectLst/>
                <a:latin typeface="Comic Sans MS" panose="030F0702030302020204" pitchFamily="66" charset="0"/>
              </a:rPr>
              <a:t>These are the provisions of cleansing made by God:</a:t>
            </a:r>
          </a:p>
          <a:p>
            <a:endParaRPr lang="en-US" dirty="0">
              <a:solidFill>
                <a:srgbClr val="002060"/>
              </a:solidFill>
              <a:latin typeface="Comic Sans MS" panose="030F0702030302020204" pitchFamily="66" charset="0"/>
            </a:endParaRPr>
          </a:p>
          <a:p>
            <a:endParaRPr lang="en-US" dirty="0">
              <a:solidFill>
                <a:srgbClr val="002060"/>
              </a:solidFill>
              <a:latin typeface="Comic Sans MS" panose="030F0702030302020204" pitchFamily="66" charset="0"/>
            </a:endParaRPr>
          </a:p>
          <a:p>
            <a:pPr lvl="1">
              <a:buFont typeface="Wingdings" panose="05000000000000000000" pitchFamily="2" charset="2"/>
              <a:buChar char="ü"/>
            </a:pPr>
            <a:r>
              <a:rPr lang="en-US" i="0" dirty="0">
                <a:solidFill>
                  <a:srgbClr val="002060"/>
                </a:solidFill>
                <a:effectLst/>
                <a:latin typeface="Comic Sans MS" panose="030F0702030302020204" pitchFamily="66" charset="0"/>
              </a:rPr>
              <a:t>He shall shave his head in the day of his cleansing;</a:t>
            </a:r>
            <a:endParaRPr lang="en-US" dirty="0">
              <a:solidFill>
                <a:srgbClr val="002060"/>
              </a:solidFill>
              <a:latin typeface="Comic Sans MS" panose="030F0702030302020204" pitchFamily="66" charset="0"/>
            </a:endParaRPr>
          </a:p>
          <a:p>
            <a:pPr lvl="1">
              <a:buFont typeface="Wingdings" panose="05000000000000000000" pitchFamily="2" charset="2"/>
              <a:buChar char="ü"/>
            </a:pPr>
            <a:r>
              <a:rPr lang="en-US" i="0" dirty="0">
                <a:solidFill>
                  <a:srgbClr val="002060"/>
                </a:solidFill>
                <a:effectLst/>
                <a:latin typeface="Comic Sans MS" panose="030F0702030302020204" pitchFamily="66" charset="0"/>
              </a:rPr>
              <a:t>He shall bring two turtle doves or two young pigeons to the priest for sin offering; </a:t>
            </a:r>
          </a:p>
          <a:p>
            <a:pPr lvl="1">
              <a:buFont typeface="Wingdings" panose="05000000000000000000" pitchFamily="2" charset="2"/>
              <a:buChar char="ü"/>
            </a:pPr>
            <a:r>
              <a:rPr lang="en-US" i="0" dirty="0">
                <a:solidFill>
                  <a:srgbClr val="002060"/>
                </a:solidFill>
                <a:effectLst/>
                <a:latin typeface="Comic Sans MS" panose="030F0702030302020204" pitchFamily="66" charset="0"/>
              </a:rPr>
              <a:t>A lamb of the first year for a trespass offering. The lamb is for him to consecrate to the Lord in the days of his separation and for a trespass offering. (Numbers 6:13-20).</a:t>
            </a:r>
          </a:p>
          <a:p>
            <a:pPr lvl="1">
              <a:buFont typeface="Wingdings" panose="05000000000000000000" pitchFamily="2" charset="2"/>
              <a:buChar char="ü"/>
            </a:pPr>
            <a:endParaRPr lang="en-US" i="0" dirty="0">
              <a:solidFill>
                <a:srgbClr val="002060"/>
              </a:solidFill>
              <a:effectLst/>
              <a:latin typeface="Comic Sans MS" panose="030F0702030302020204" pitchFamily="66" charset="0"/>
            </a:endParaRPr>
          </a:p>
          <a:p>
            <a:r>
              <a:rPr lang="en-US" i="0" dirty="0">
                <a:solidFill>
                  <a:srgbClr val="002060"/>
                </a:solidFill>
                <a:effectLst/>
                <a:latin typeface="Comic Sans MS" panose="030F0702030302020204" pitchFamily="66" charset="0"/>
              </a:rPr>
              <a:t>In the New Testament, the only provision made for cleansing from sins is the blood of Jesus. </a:t>
            </a:r>
            <a:r>
              <a:rPr lang="en-US" b="1" i="1" dirty="0">
                <a:solidFill>
                  <a:srgbClr val="002060"/>
                </a:solidFill>
                <a:effectLst/>
                <a:latin typeface="Comic Sans MS" panose="030F0702030302020204" pitchFamily="66" charset="0"/>
              </a:rPr>
              <a:t>“But if we walk in the light, as he is in the light, we have fellowship one with another, and the blood of Jesus Christ his Son </a:t>
            </a:r>
            <a:r>
              <a:rPr lang="en-US" b="1" i="1" dirty="0" err="1">
                <a:solidFill>
                  <a:srgbClr val="002060"/>
                </a:solidFill>
                <a:effectLst/>
                <a:latin typeface="Comic Sans MS" panose="030F0702030302020204" pitchFamily="66" charset="0"/>
              </a:rPr>
              <a:t>cleanseth</a:t>
            </a:r>
            <a:r>
              <a:rPr lang="en-US" b="1" i="1" dirty="0">
                <a:solidFill>
                  <a:srgbClr val="002060"/>
                </a:solidFill>
                <a:effectLst/>
                <a:latin typeface="Comic Sans MS" panose="030F0702030302020204" pitchFamily="66" charset="0"/>
              </a:rPr>
              <a:t> us from all sins” (1 John 1:7).</a:t>
            </a:r>
            <a:endParaRPr lang="en-US" b="1" dirty="0">
              <a:latin typeface="Comic Sans MS" panose="030F0702030302020204" pitchFamily="66" charset="0"/>
            </a:endParaRPr>
          </a:p>
        </p:txBody>
      </p:sp>
    </p:spTree>
    <p:extLst>
      <p:ext uri="{BB962C8B-B14F-4D97-AF65-F5344CB8AC3E}">
        <p14:creationId xmlns:p14="http://schemas.microsoft.com/office/powerpoint/2010/main" val="51546327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F0D866-2B5B-42FA-BA6C-C5A2A749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3DDD6-8E74-4DF3-A7C9-6234C7DB3E7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78ADAB2-5713-4CC8-B21C-AD74ED6A7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Tourism design</Template>
  <TotalTime>861</TotalTime>
  <Words>1687</Words>
  <Application>Microsoft Office PowerPoint</Application>
  <PresentationFormat>Widescreen</PresentationFormat>
  <Paragraphs>99</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Comic Sans MS</vt:lpstr>
      <vt:lpstr>Corbel</vt:lpstr>
      <vt:lpstr>Dynapuff Condensed</vt:lpstr>
      <vt:lpstr>Inter</vt:lpstr>
      <vt:lpstr>Wingdings</vt:lpstr>
      <vt:lpstr>Basis</vt:lpstr>
      <vt:lpstr>The Law of The Nazarite</vt:lpstr>
      <vt:lpstr>Memory Verse “This is the law of the Nazarite who hath vowed, and of his offering unto the Lord for his separation, beside that that his hand shall get: according to the vow which he vowed, so he must do after the law of his separation” (Numbers 6:21).  </vt:lpstr>
      <vt:lpstr>Overview</vt:lpstr>
      <vt:lpstr>Lessons</vt:lpstr>
      <vt:lpstr>Sub-headings  1. Consecration of the Nazarite  2. Commitment and Cleansing of the Nazarite  3. The Command to Bless God’s People  </vt:lpstr>
      <vt:lpstr>Point 1: Consecration of the Nazarite Numbers 6:1,2,13,21; Judges 13:4,5,7; 1 Samuel 1:11</vt:lpstr>
      <vt:lpstr>Point 1: Continues…</vt:lpstr>
      <vt:lpstr>Point 2: Commitment and Cleansing of the Nazarite Numbers 6:3-21: Jeremiah 35:6-10; 1 Samuel 12:3</vt:lpstr>
      <vt:lpstr>Point 2: Continues</vt:lpstr>
      <vt:lpstr>Point 3: The Command to Bless God’s People Numbers 6:22, 23; 23:19,20; Leviticus 9:22-24; 25:18-22; Psalm 42:8</vt:lpstr>
      <vt:lpstr>Point 3 Continues…</vt:lpstr>
      <vt:lpstr>Point 3 Continues…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Mbegbu</dc:creator>
  <cp:lastModifiedBy>Adeola-Gold, Esther</cp:lastModifiedBy>
  <cp:revision>7</cp:revision>
  <dcterms:created xsi:type="dcterms:W3CDTF">2025-01-18T12:16:52Z</dcterms:created>
  <dcterms:modified xsi:type="dcterms:W3CDTF">2025-01-19T03:52:36Z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