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0" r:id="rId1"/>
  </p:sldMasterIdLst>
  <p:notesMasterIdLst>
    <p:notesMasterId r:id="rId12"/>
  </p:notesMasterIdLst>
  <p:sldIdLst>
    <p:sldId id="256" r:id="rId2"/>
    <p:sldId id="257" r:id="rId3"/>
    <p:sldId id="265" r:id="rId4"/>
    <p:sldId id="291" r:id="rId5"/>
    <p:sldId id="273" r:id="rId6"/>
    <p:sldId id="292" r:id="rId7"/>
    <p:sldId id="284" r:id="rId8"/>
    <p:sldId id="274" r:id="rId9"/>
    <p:sldId id="281" r:id="rId10"/>
    <p:sldId id="28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C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snapToGrid="0">
      <p:cViewPr>
        <p:scale>
          <a:sx n="57" d="100"/>
          <a:sy n="57" d="100"/>
        </p:scale>
        <p:origin x="92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D4FE76-F721-4662-BF18-71E43820EE8F}" type="datetimeFigureOut">
              <a:rPr lang="en-CA" smtClean="0"/>
              <a:t>2025-04-26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6ABB7-298C-4272-9350-9B57824A60DB}" type="slidenum">
              <a:rPr lang="en-CA" smtClean="0"/>
              <a:t>‹#›</a:t>
            </a:fld>
            <a:endParaRPr lang="en-CA"/>
          </a:p>
        </p:txBody>
      </p:sp>
    </p:spTree>
    <p:extLst>
      <p:ext uri="{BB962C8B-B14F-4D97-AF65-F5344CB8AC3E}">
        <p14:creationId xmlns:p14="http://schemas.microsoft.com/office/powerpoint/2010/main" val="3208911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4F6ABB7-298C-4272-9350-9B57824A60DB}" type="slidenum">
              <a:rPr lang="en-CA" smtClean="0"/>
              <a:t>3</a:t>
            </a:fld>
            <a:endParaRPr lang="en-CA"/>
          </a:p>
        </p:txBody>
      </p:sp>
    </p:spTree>
    <p:extLst>
      <p:ext uri="{BB962C8B-B14F-4D97-AF65-F5344CB8AC3E}">
        <p14:creationId xmlns:p14="http://schemas.microsoft.com/office/powerpoint/2010/main" val="2897277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4F6ABB7-298C-4272-9350-9B57824A60DB}" type="slidenum">
              <a:rPr lang="en-CA" smtClean="0"/>
              <a:t>4</a:t>
            </a:fld>
            <a:endParaRPr lang="en-CA"/>
          </a:p>
        </p:txBody>
      </p:sp>
    </p:spTree>
    <p:extLst>
      <p:ext uri="{BB962C8B-B14F-4D97-AF65-F5344CB8AC3E}">
        <p14:creationId xmlns:p14="http://schemas.microsoft.com/office/powerpoint/2010/main" val="1912969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4F6ABB7-298C-4272-9350-9B57824A60DB}" type="slidenum">
              <a:rPr lang="en-CA" smtClean="0"/>
              <a:t>5</a:t>
            </a:fld>
            <a:endParaRPr lang="en-CA"/>
          </a:p>
        </p:txBody>
      </p:sp>
    </p:spTree>
    <p:extLst>
      <p:ext uri="{BB962C8B-B14F-4D97-AF65-F5344CB8AC3E}">
        <p14:creationId xmlns:p14="http://schemas.microsoft.com/office/powerpoint/2010/main" val="3368640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4F6ABB7-298C-4272-9350-9B57824A60DB}" type="slidenum">
              <a:rPr lang="en-CA" smtClean="0"/>
              <a:t>6</a:t>
            </a:fld>
            <a:endParaRPr lang="en-CA"/>
          </a:p>
        </p:txBody>
      </p:sp>
    </p:spTree>
    <p:extLst>
      <p:ext uri="{BB962C8B-B14F-4D97-AF65-F5344CB8AC3E}">
        <p14:creationId xmlns:p14="http://schemas.microsoft.com/office/powerpoint/2010/main" val="1832513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CFF6B-95CE-23CA-3F26-70448F2AAB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EEBAA0-FCAF-C538-296B-4AAB927293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33B99A-F283-F4C7-474E-3F57714F56D4}"/>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FA8BBAF3-AAD1-F515-CC77-163FAC7E8889}"/>
              </a:ext>
            </a:extLst>
          </p:cNvPr>
          <p:cNvSpPr>
            <a:spLocks noGrp="1"/>
          </p:cNvSpPr>
          <p:nvPr>
            <p:ph type="sldNum" sz="quarter" idx="5"/>
          </p:nvPr>
        </p:nvSpPr>
        <p:spPr/>
        <p:txBody>
          <a:bodyPr/>
          <a:lstStyle/>
          <a:p>
            <a:fld id="{E4F6ABB7-298C-4272-9350-9B57824A60DB}" type="slidenum">
              <a:rPr lang="en-CA" smtClean="0"/>
              <a:t>7</a:t>
            </a:fld>
            <a:endParaRPr lang="en-CA"/>
          </a:p>
        </p:txBody>
      </p:sp>
    </p:spTree>
    <p:extLst>
      <p:ext uri="{BB962C8B-B14F-4D97-AF65-F5344CB8AC3E}">
        <p14:creationId xmlns:p14="http://schemas.microsoft.com/office/powerpoint/2010/main" val="4284536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28088" y="0"/>
            <a:ext cx="395336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A51639-B2D6-4652-B8C3-1B4C224A7BAF}" type="datetimeFigureOut">
              <a:rPr lang="en-US" smtClean="0"/>
              <a:t>4/26/2025</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5265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C48EC7-AF6A-48D3-8284-14BACBEBDD84}" type="datetimeFigureOut">
              <a:rPr lang="en-US" smtClean="0"/>
              <a:t>4/26/2025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7122032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4/26/2025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7426032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4/26/2025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567558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4/26/2025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919488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4/26/2025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8449335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4/26/2025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7509842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4/26/2025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5384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4/26/2025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31674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4/26/2025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6715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4961B7-6B89-48AB-966F-622E2788EECC}" type="datetimeFigureOut">
              <a:rPr lang="en-US" smtClean="0"/>
              <a:t>4/26/2025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7417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4/26/2025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51610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4/26/2025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09162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4/26/2025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5795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4/26/2025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26599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F131DD-A141-4471-BCF9-C6073EDD7E20}" type="datetimeFigureOut">
              <a:rPr lang="en-US" smtClean="0"/>
              <a:t>4/26/2025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22072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334A90-EB03-42F3-8859-2C2B2724C058}" type="datetimeFigureOut">
              <a:rPr lang="en-US" smtClean="0"/>
              <a:t>4/26/2025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25894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C48EC7-AF6A-48D3-8284-14BACBEBDD84}" type="datetimeFigureOut">
              <a:rPr lang="en-US" smtClean="0"/>
              <a:t>4/26/2025</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3134143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D6CC3-585E-36B8-06CD-E6675A5A926E}"/>
              </a:ext>
            </a:extLst>
          </p:cNvPr>
          <p:cNvSpPr>
            <a:spLocks noGrp="1"/>
          </p:cNvSpPr>
          <p:nvPr>
            <p:ph type="ctrTitle"/>
          </p:nvPr>
        </p:nvSpPr>
        <p:spPr>
          <a:xfrm>
            <a:off x="1003610" y="1625600"/>
            <a:ext cx="11081504" cy="3690161"/>
          </a:xfrm>
          <a:ln>
            <a:noFill/>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r>
              <a:rPr lang="en-US" b="1" i="0" dirty="0">
                <a:solidFill>
                  <a:srgbClr val="002060"/>
                </a:solidFill>
                <a:effectLst/>
                <a:latin typeface="Avenir Next LT Pro Demi" panose="020B0704020202020204" pitchFamily="34" charset="0"/>
              </a:rPr>
              <a:t>The</a:t>
            </a:r>
            <a:r>
              <a:rPr lang="en-US" b="1" dirty="0">
                <a:solidFill>
                  <a:srgbClr val="002060"/>
                </a:solidFill>
                <a:latin typeface="Avenir Next LT Pro Demi" panose="020B0704020202020204" pitchFamily="34" charset="0"/>
              </a:rPr>
              <a:t> Charge and Portion of The Priests and Levites</a:t>
            </a:r>
            <a:br>
              <a:rPr lang="en-US" b="1" dirty="0">
                <a:solidFill>
                  <a:srgbClr val="002060"/>
                </a:solidFill>
                <a:latin typeface="Avenir Next LT Pro Demi" panose="020B0704020202020204" pitchFamily="34" charset="0"/>
              </a:rPr>
            </a:br>
            <a:endParaRPr lang="en-CA" b="1" dirty="0">
              <a:solidFill>
                <a:srgbClr val="002060"/>
              </a:solidFill>
              <a:latin typeface="Avenir Next LT Pro Demi" panose="020B0704020202020204" pitchFamily="34" charset="0"/>
            </a:endParaRPr>
          </a:p>
        </p:txBody>
      </p:sp>
      <p:sp>
        <p:nvSpPr>
          <p:cNvPr id="4" name="TextBox 3">
            <a:extLst>
              <a:ext uri="{FF2B5EF4-FFF2-40B4-BE49-F238E27FC236}">
                <a16:creationId xmlns:a16="http://schemas.microsoft.com/office/drawing/2014/main" id="{8F6C8D6D-B701-4FAA-21C0-F0346BA06DE8}"/>
              </a:ext>
            </a:extLst>
          </p:cNvPr>
          <p:cNvSpPr txBox="1"/>
          <p:nvPr/>
        </p:nvSpPr>
        <p:spPr>
          <a:xfrm>
            <a:off x="2770084" y="1542239"/>
            <a:ext cx="6651831" cy="954107"/>
          </a:xfrm>
          <a:prstGeom prst="rect">
            <a:avLst/>
          </a:prstGeom>
          <a:noFill/>
        </p:spPr>
        <p:txBody>
          <a:bodyPr wrap="square" rtlCol="0">
            <a:spAutoFit/>
          </a:bodyPr>
          <a:lstStyle/>
          <a:p>
            <a:pPr algn="ctr"/>
            <a:r>
              <a:rPr lang="en-CA" sz="2800" b="1" dirty="0">
                <a:solidFill>
                  <a:srgbClr val="002060"/>
                </a:solidFill>
                <a:latin typeface="Avenir Next LT Pro Demi" panose="020B0704020202020204" pitchFamily="34" charset="0"/>
              </a:rPr>
              <a:t>STS </a:t>
            </a:r>
          </a:p>
          <a:p>
            <a:pPr algn="ctr"/>
            <a:r>
              <a:rPr lang="en-CA" sz="2800" b="1" dirty="0">
                <a:solidFill>
                  <a:srgbClr val="002060"/>
                </a:solidFill>
                <a:latin typeface="Avenir Next LT Pro Demi" panose="020B0704020202020204" pitchFamily="34" charset="0"/>
              </a:rPr>
              <a:t>Volume 3 - Lesson 105</a:t>
            </a:r>
          </a:p>
        </p:txBody>
      </p:sp>
      <p:pic>
        <p:nvPicPr>
          <p:cNvPr id="5" name="Picture 4">
            <a:extLst>
              <a:ext uri="{FF2B5EF4-FFF2-40B4-BE49-F238E27FC236}">
                <a16:creationId xmlns:a16="http://schemas.microsoft.com/office/drawing/2014/main" id="{54D73244-B0B1-1626-4D39-264202DF9BF1}"/>
              </a:ext>
            </a:extLst>
          </p:cNvPr>
          <p:cNvPicPr>
            <a:picLocks noChangeAspect="1"/>
          </p:cNvPicPr>
          <p:nvPr/>
        </p:nvPicPr>
        <p:blipFill>
          <a:blip r:embed="rId2"/>
          <a:stretch>
            <a:fillRect/>
          </a:stretch>
        </p:blipFill>
        <p:spPr>
          <a:xfrm>
            <a:off x="0" y="-1"/>
            <a:ext cx="12192000" cy="1625601"/>
          </a:xfrm>
          <a:prstGeom prst="rect">
            <a:avLst/>
          </a:prstGeom>
        </p:spPr>
      </p:pic>
    </p:spTree>
    <p:extLst>
      <p:ext uri="{BB962C8B-B14F-4D97-AF65-F5344CB8AC3E}">
        <p14:creationId xmlns:p14="http://schemas.microsoft.com/office/powerpoint/2010/main" val="4207571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4F1499A6-62C3-C79B-F426-77F683104B77}"/>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0"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11"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12"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13"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14"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15"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useBgFill="1">
        <p:nvSpPr>
          <p:cNvPr id="17" name="Rectangle 16">
            <a:extLst>
              <a:ext uri="{FF2B5EF4-FFF2-40B4-BE49-F238E27FC236}">
                <a16:creationId xmlns:a16="http://schemas.microsoft.com/office/drawing/2014/main" id="{E58348C3-6249-4952-AA86-C63DB35EA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E6174AD-DBB0-43E6-98C2-738DB3A152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20" name="Freeform 6">
              <a:extLst>
                <a:ext uri="{FF2B5EF4-FFF2-40B4-BE49-F238E27FC236}">
                  <a16:creationId xmlns:a16="http://schemas.microsoft.com/office/drawing/2014/main" id="{50A59800-3661-4778-9D8A-F816C85C4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1" name="Freeform 7">
              <a:extLst>
                <a:ext uri="{FF2B5EF4-FFF2-40B4-BE49-F238E27FC236}">
                  <a16:creationId xmlns:a16="http://schemas.microsoft.com/office/drawing/2014/main" id="{7A810977-C816-4698-B7E7-0E6BDED79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22" name="Freeform 9">
              <a:extLst>
                <a:ext uri="{FF2B5EF4-FFF2-40B4-BE49-F238E27FC236}">
                  <a16:creationId xmlns:a16="http://schemas.microsoft.com/office/drawing/2014/main" id="{181E4B1B-2437-4A14-8927-817FC7AED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23" name="Freeform 10">
              <a:extLst>
                <a:ext uri="{FF2B5EF4-FFF2-40B4-BE49-F238E27FC236}">
                  <a16:creationId xmlns:a16="http://schemas.microsoft.com/office/drawing/2014/main" id="{3F98AD26-9FF7-44EA-B876-9C857F8ED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4" name="Freeform 11">
              <a:extLst>
                <a:ext uri="{FF2B5EF4-FFF2-40B4-BE49-F238E27FC236}">
                  <a16:creationId xmlns:a16="http://schemas.microsoft.com/office/drawing/2014/main" id="{32EBB12A-A9CE-446F-9462-15DAC0D0F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5" name="Freeform 12">
              <a:extLst>
                <a:ext uri="{FF2B5EF4-FFF2-40B4-BE49-F238E27FC236}">
                  <a16:creationId xmlns:a16="http://schemas.microsoft.com/office/drawing/2014/main" id="{85925599-F99B-48E5-A384-76136C081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D49034FD-8A6C-8126-C84E-9494647883D5}"/>
              </a:ext>
            </a:extLst>
          </p:cNvPr>
          <p:cNvSpPr>
            <a:spLocks noGrp="1"/>
          </p:cNvSpPr>
          <p:nvPr>
            <p:ph type="title"/>
          </p:nvPr>
        </p:nvSpPr>
        <p:spPr>
          <a:xfrm>
            <a:off x="5448299" y="1380068"/>
            <a:ext cx="6054723" cy="2616199"/>
          </a:xfrm>
        </p:spPr>
        <p:txBody>
          <a:bodyPr vert="horz" lIns="91440" tIns="45720" rIns="91440" bIns="45720" rtlCol="0" anchor="b">
            <a:normAutofit/>
          </a:bodyPr>
          <a:lstStyle/>
          <a:p>
            <a:pPr algn="r"/>
            <a:r>
              <a:rPr lang="en-US" sz="6000"/>
              <a:t>References</a:t>
            </a:r>
          </a:p>
        </p:txBody>
      </p:sp>
      <p:sp>
        <p:nvSpPr>
          <p:cNvPr id="3" name="Content Placeholder 2">
            <a:extLst>
              <a:ext uri="{FF2B5EF4-FFF2-40B4-BE49-F238E27FC236}">
                <a16:creationId xmlns:a16="http://schemas.microsoft.com/office/drawing/2014/main" id="{13E08BED-9DD3-8BA9-D1B0-C5620FFEE23A}"/>
              </a:ext>
            </a:extLst>
          </p:cNvPr>
          <p:cNvSpPr>
            <a:spLocks noGrp="1"/>
          </p:cNvSpPr>
          <p:nvPr>
            <p:ph idx="1"/>
          </p:nvPr>
        </p:nvSpPr>
        <p:spPr>
          <a:xfrm>
            <a:off x="6336254" y="3996267"/>
            <a:ext cx="5166768" cy="1388534"/>
          </a:xfrm>
        </p:spPr>
        <p:txBody>
          <a:bodyPr vert="horz" lIns="91440" tIns="45720" rIns="91440" bIns="45720" rtlCol="0" anchor="t">
            <a:normAutofit/>
          </a:bodyPr>
          <a:lstStyle/>
          <a:p>
            <a:pPr marL="0" indent="0" algn="r">
              <a:buNone/>
            </a:pPr>
            <a:r>
              <a:rPr lang="en-US" sz="2100"/>
              <a:t>DLBC - Youth Search The Scriptures Book – Volume 3</a:t>
            </a:r>
          </a:p>
        </p:txBody>
      </p:sp>
      <p:pic>
        <p:nvPicPr>
          <p:cNvPr id="5" name="Picture 4" descr="Blue colored book">
            <a:extLst>
              <a:ext uri="{FF2B5EF4-FFF2-40B4-BE49-F238E27FC236}">
                <a16:creationId xmlns:a16="http://schemas.microsoft.com/office/drawing/2014/main" id="{5FEBC34B-60FF-51D6-C3F7-B0175615CFF5}"/>
              </a:ext>
            </a:extLst>
          </p:cNvPr>
          <p:cNvPicPr>
            <a:picLocks noChangeAspect="1"/>
          </p:cNvPicPr>
          <p:nvPr/>
        </p:nvPicPr>
        <p:blipFill>
          <a:blip r:embed="rId3"/>
          <a:srcRect l="29062" r="17711" b="2"/>
          <a:stretch/>
        </p:blipFill>
        <p:spPr>
          <a:xfrm>
            <a:off x="20" y="10"/>
            <a:ext cx="5448280" cy="6857990"/>
          </a:xfrm>
          <a:custGeom>
            <a:avLst/>
            <a:gdLst/>
            <a:ahLst/>
            <a:cxnLst/>
            <a:rect l="l" t="t" r="r" b="b"/>
            <a:pathLst>
              <a:path w="5448300" h="6858000">
                <a:moveTo>
                  <a:pt x="0" y="0"/>
                </a:moveTo>
                <a:lnTo>
                  <a:pt x="3513666" y="0"/>
                </a:lnTo>
                <a:lnTo>
                  <a:pt x="2861733" y="2548466"/>
                </a:lnTo>
                <a:lnTo>
                  <a:pt x="5448300" y="6853767"/>
                </a:lnTo>
                <a:lnTo>
                  <a:pt x="0" y="6858000"/>
                </a:lnTo>
                <a:lnTo>
                  <a:pt x="0" y="0"/>
                </a:lnTo>
                <a:close/>
              </a:path>
            </a:pathLst>
          </a:custGeom>
          <a:ln w="38100">
            <a:noFill/>
          </a:ln>
          <a:effectLst/>
        </p:spPr>
      </p:pic>
    </p:spTree>
    <p:extLst>
      <p:ext uri="{BB962C8B-B14F-4D97-AF65-F5344CB8AC3E}">
        <p14:creationId xmlns:p14="http://schemas.microsoft.com/office/powerpoint/2010/main" val="11153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13"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latin typeface="Avenir Next LT Pro Demi" panose="020B0704020202020204" pitchFamily="34" charset="0"/>
              </a:endParaRPr>
            </a:p>
          </p:txBody>
        </p:sp>
        <p:sp>
          <p:nvSpPr>
            <p:cNvPr id="14"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latin typeface="Avenir Next LT Pro Demi" panose="020B0704020202020204" pitchFamily="34" charset="0"/>
              </a:endParaRPr>
            </a:p>
          </p:txBody>
        </p:sp>
        <p:sp>
          <p:nvSpPr>
            <p:cNvPr id="15"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latin typeface="Avenir Next LT Pro Demi" panose="020B0704020202020204" pitchFamily="34" charset="0"/>
              </a:endParaRPr>
            </a:p>
          </p:txBody>
        </p:sp>
        <p:sp>
          <p:nvSpPr>
            <p:cNvPr id="16"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latin typeface="Avenir Next LT Pro Demi" panose="020B0704020202020204" pitchFamily="34" charset="0"/>
              </a:endParaRPr>
            </a:p>
          </p:txBody>
        </p:sp>
        <p:sp>
          <p:nvSpPr>
            <p:cNvPr id="17"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latin typeface="Avenir Next LT Pro Demi" panose="020B0704020202020204" pitchFamily="34" charset="0"/>
              </a:endParaRPr>
            </a:p>
          </p:txBody>
        </p:sp>
        <p:sp>
          <p:nvSpPr>
            <p:cNvPr id="18"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latin typeface="Avenir Next LT Pro Demi" panose="020B0704020202020204" pitchFamily="34" charset="0"/>
              </a:endParaRPr>
            </a:p>
          </p:txBody>
        </p:sp>
      </p:grpSp>
      <p:sp>
        <p:nvSpPr>
          <p:cNvPr id="2" name="Title 1">
            <a:extLst>
              <a:ext uri="{FF2B5EF4-FFF2-40B4-BE49-F238E27FC236}">
                <a16:creationId xmlns:a16="http://schemas.microsoft.com/office/drawing/2014/main" id="{6CC87389-8E45-8FCC-9543-5B15DB922DD0}"/>
              </a:ext>
            </a:extLst>
          </p:cNvPr>
          <p:cNvSpPr>
            <a:spLocks noGrp="1"/>
          </p:cNvSpPr>
          <p:nvPr>
            <p:ph type="title"/>
          </p:nvPr>
        </p:nvSpPr>
        <p:spPr>
          <a:xfrm>
            <a:off x="0" y="19812"/>
            <a:ext cx="5260680" cy="1101089"/>
          </a:xfrm>
        </p:spPr>
        <p:txBody>
          <a:bodyPr>
            <a:normAutofit/>
          </a:bodyPr>
          <a:lstStyle/>
          <a:p>
            <a:pPr algn="l"/>
            <a:r>
              <a:rPr lang="en-US" sz="4400" b="1" dirty="0">
                <a:solidFill>
                  <a:srgbClr val="002060"/>
                </a:solidFill>
                <a:latin typeface="Avenir Next LT Pro Demi" panose="020B0704020202020204" pitchFamily="34" charset="0"/>
              </a:rPr>
              <a:t>Memory Verse:</a:t>
            </a:r>
            <a:endParaRPr lang="en-CA" sz="4400" b="1" dirty="0">
              <a:solidFill>
                <a:srgbClr val="002060"/>
              </a:solidFill>
              <a:latin typeface="Avenir Next LT Pro Demi" panose="020B0704020202020204" pitchFamily="34" charset="0"/>
            </a:endParaRPr>
          </a:p>
        </p:txBody>
      </p:sp>
      <p:sp>
        <p:nvSpPr>
          <p:cNvPr id="3" name="Content Placeholder 2">
            <a:extLst>
              <a:ext uri="{FF2B5EF4-FFF2-40B4-BE49-F238E27FC236}">
                <a16:creationId xmlns:a16="http://schemas.microsoft.com/office/drawing/2014/main" id="{0CCF61FB-4FB8-EB39-EEDD-850C5888BA6C}"/>
              </a:ext>
            </a:extLst>
          </p:cNvPr>
          <p:cNvSpPr>
            <a:spLocks noGrp="1"/>
          </p:cNvSpPr>
          <p:nvPr>
            <p:ph idx="1"/>
          </p:nvPr>
        </p:nvSpPr>
        <p:spPr>
          <a:xfrm>
            <a:off x="1" y="831342"/>
            <a:ext cx="6428022" cy="4191000"/>
          </a:xfrm>
        </p:spPr>
        <p:txBody>
          <a:bodyPr>
            <a:noAutofit/>
          </a:bodyPr>
          <a:lstStyle/>
          <a:p>
            <a:pPr marL="0" indent="0" algn="ctr">
              <a:buNone/>
            </a:pPr>
            <a:r>
              <a:rPr lang="en-US" sz="3600" b="1" dirty="0">
                <a:solidFill>
                  <a:srgbClr val="FF0000"/>
                </a:solidFill>
                <a:latin typeface="Avenir Next LT Pro Demi" panose="020B0704020202020204" pitchFamily="34" charset="0"/>
              </a:rPr>
              <a:t>Numbers 18:12 </a:t>
            </a:r>
          </a:p>
          <a:p>
            <a:pPr marL="0" indent="0" algn="ctr">
              <a:buNone/>
            </a:pPr>
            <a:r>
              <a:rPr lang="en-US" sz="3200" i="0" dirty="0">
                <a:effectLst/>
                <a:latin typeface="Google Sans"/>
              </a:rPr>
              <a:t> "All the best of the oil, and all the best of the wine, and of the wheat, the </a:t>
            </a:r>
            <a:r>
              <a:rPr lang="en-US" sz="3200" i="0" dirty="0" err="1">
                <a:effectLst/>
                <a:latin typeface="Google Sans"/>
              </a:rPr>
              <a:t>firstfruits</a:t>
            </a:r>
            <a:r>
              <a:rPr lang="en-US" sz="3200" i="0" dirty="0">
                <a:effectLst/>
                <a:latin typeface="Google Sans"/>
              </a:rPr>
              <a:t> of them which they shall offer unto the Lord, them have I given thee.”</a:t>
            </a:r>
            <a:r>
              <a:rPr lang="en-US" sz="2800" b="0" i="0" dirty="0">
                <a:solidFill>
                  <a:srgbClr val="EEF0FF"/>
                </a:solidFill>
                <a:effectLst/>
                <a:latin typeface="Google Sans"/>
              </a:rPr>
              <a:t>".</a:t>
            </a:r>
            <a:endParaRPr lang="en-CA" sz="3600" dirty="0">
              <a:latin typeface="Avenir Next LT Pro Demi" panose="020B0704020202020204" pitchFamily="34" charset="0"/>
            </a:endParaRPr>
          </a:p>
        </p:txBody>
      </p:sp>
      <p:sp>
        <p:nvSpPr>
          <p:cNvPr id="6" name="Subtitle 2">
            <a:extLst>
              <a:ext uri="{FF2B5EF4-FFF2-40B4-BE49-F238E27FC236}">
                <a16:creationId xmlns:a16="http://schemas.microsoft.com/office/drawing/2014/main" id="{B22518C3-7525-E376-F158-9DCD0428FE5E}"/>
              </a:ext>
            </a:extLst>
          </p:cNvPr>
          <p:cNvSpPr txBox="1">
            <a:spLocks/>
          </p:cNvSpPr>
          <p:nvPr/>
        </p:nvSpPr>
        <p:spPr>
          <a:xfrm>
            <a:off x="115334" y="4823429"/>
            <a:ext cx="5962645" cy="1203167"/>
          </a:xfrm>
          <a:prstGeom prst="rect">
            <a:avLst/>
          </a:prstGeom>
          <a:scene3d>
            <a:camera prst="orthographicFront"/>
            <a:lightRig rig="threePt" dir="t"/>
          </a:scene3d>
          <a:sp3d>
            <a:bevelT/>
          </a:sp3d>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n-CA" sz="3600" dirty="0">
                <a:solidFill>
                  <a:srgbClr val="C00000"/>
                </a:solidFill>
                <a:latin typeface="Avenir Next LT Pro Demi" panose="020B0704020202020204" pitchFamily="34" charset="0"/>
              </a:rPr>
              <a:t>Text: Numbers 18:1-32</a:t>
            </a:r>
          </a:p>
        </p:txBody>
      </p:sp>
      <p:pic>
        <p:nvPicPr>
          <p:cNvPr id="4" name="Picture 3">
            <a:extLst>
              <a:ext uri="{FF2B5EF4-FFF2-40B4-BE49-F238E27FC236}">
                <a16:creationId xmlns:a16="http://schemas.microsoft.com/office/drawing/2014/main" id="{D5A989BA-4894-64F2-27D8-4600B998BE59}"/>
              </a:ext>
            </a:extLst>
          </p:cNvPr>
          <p:cNvPicPr>
            <a:picLocks noChangeAspect="1"/>
          </p:cNvPicPr>
          <p:nvPr/>
        </p:nvPicPr>
        <p:blipFill>
          <a:blip r:embed="rId3"/>
          <a:srcRect l="15736" r="25098"/>
          <a:stretch/>
        </p:blipFill>
        <p:spPr>
          <a:xfrm>
            <a:off x="7251405" y="55175"/>
            <a:ext cx="4901609"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Tree>
    <p:extLst>
      <p:ext uri="{BB962C8B-B14F-4D97-AF65-F5344CB8AC3E}">
        <p14:creationId xmlns:p14="http://schemas.microsoft.com/office/powerpoint/2010/main" val="1842027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920CD86D-3E26-450E-2C4A-B9114936E42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2"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Demi" panose="020B0704020202020204" pitchFamily="34" charset="0"/>
              </a:endParaRPr>
            </a:p>
          </p:txBody>
        </p:sp>
        <p:sp useBgFill="1">
          <p:nvSpPr>
            <p:cNvPr id="13"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Demi" panose="020B0704020202020204" pitchFamily="34" charset="0"/>
              </a:endParaRPr>
            </a:p>
          </p:txBody>
        </p:sp>
      </p:grpSp>
      <p:grpSp>
        <p:nvGrpSpPr>
          <p:cNvPr id="15" name="Group 14">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6"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latin typeface="Avenir Next LT Pro Demi" panose="020B0704020202020204" pitchFamily="34" charset="0"/>
              </a:endParaRPr>
            </a:p>
          </p:txBody>
        </p:sp>
        <p:sp>
          <p:nvSpPr>
            <p:cNvPr id="17"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latin typeface="Avenir Next LT Pro Demi" panose="020B0704020202020204" pitchFamily="34" charset="0"/>
              </a:endParaRPr>
            </a:p>
          </p:txBody>
        </p:sp>
        <p:sp>
          <p:nvSpPr>
            <p:cNvPr id="18"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latin typeface="Avenir Next LT Pro Demi" panose="020B0704020202020204" pitchFamily="34" charset="0"/>
              </a:endParaRPr>
            </a:p>
          </p:txBody>
        </p:sp>
        <p:sp>
          <p:nvSpPr>
            <p:cNvPr id="19"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latin typeface="Avenir Next LT Pro Demi" panose="020B0704020202020204" pitchFamily="34" charset="0"/>
              </a:endParaRPr>
            </a:p>
          </p:txBody>
        </p:sp>
        <p:sp>
          <p:nvSpPr>
            <p:cNvPr id="20"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latin typeface="Avenir Next LT Pro Demi" panose="020B0704020202020204" pitchFamily="34" charset="0"/>
              </a:endParaRPr>
            </a:p>
          </p:txBody>
        </p:sp>
        <p:sp>
          <p:nvSpPr>
            <p:cNvPr id="21"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latin typeface="Avenir Next LT Pro Demi" panose="020B0704020202020204" pitchFamily="34" charset="0"/>
              </a:endParaRPr>
            </a:p>
          </p:txBody>
        </p:sp>
      </p:grpSp>
      <p:sp>
        <p:nvSpPr>
          <p:cNvPr id="2" name="Title 1">
            <a:extLst>
              <a:ext uri="{FF2B5EF4-FFF2-40B4-BE49-F238E27FC236}">
                <a16:creationId xmlns:a16="http://schemas.microsoft.com/office/drawing/2014/main" id="{29CB9650-94D4-DA45-B333-8E2C6570D66B}"/>
              </a:ext>
            </a:extLst>
          </p:cNvPr>
          <p:cNvSpPr>
            <a:spLocks noGrp="1"/>
          </p:cNvSpPr>
          <p:nvPr>
            <p:ph type="title"/>
          </p:nvPr>
        </p:nvSpPr>
        <p:spPr>
          <a:xfrm>
            <a:off x="4147502" y="55711"/>
            <a:ext cx="7345891" cy="791634"/>
          </a:xfrm>
        </p:spPr>
        <p:txBody>
          <a:bodyPr>
            <a:noAutofit/>
          </a:bodyPr>
          <a:lstStyle/>
          <a:p>
            <a:r>
              <a:rPr lang="en-US" sz="5400" b="1" dirty="0">
                <a:solidFill>
                  <a:srgbClr val="002060"/>
                </a:solidFill>
                <a:latin typeface="Avenir Next LT Pro Demi" panose="020B0704020202020204" pitchFamily="34" charset="0"/>
              </a:rPr>
              <a:t>Introduction</a:t>
            </a:r>
            <a:endParaRPr lang="en-CA" sz="5400" b="1" dirty="0">
              <a:solidFill>
                <a:srgbClr val="002060"/>
              </a:solidFill>
              <a:latin typeface="Avenir Next LT Pro Demi" panose="020B0704020202020204" pitchFamily="34" charset="0"/>
            </a:endParaRPr>
          </a:p>
        </p:txBody>
      </p:sp>
      <p:sp>
        <p:nvSpPr>
          <p:cNvPr id="3" name="Content Placeholder 2">
            <a:extLst>
              <a:ext uri="{FF2B5EF4-FFF2-40B4-BE49-F238E27FC236}">
                <a16:creationId xmlns:a16="http://schemas.microsoft.com/office/drawing/2014/main" id="{8A3CBFA8-9567-8396-5105-173733422A19}"/>
              </a:ext>
            </a:extLst>
          </p:cNvPr>
          <p:cNvSpPr>
            <a:spLocks noGrp="1"/>
          </p:cNvSpPr>
          <p:nvPr>
            <p:ph idx="1"/>
          </p:nvPr>
        </p:nvSpPr>
        <p:spPr>
          <a:xfrm>
            <a:off x="3377589" y="627659"/>
            <a:ext cx="8771859" cy="5932629"/>
          </a:xfrm>
        </p:spPr>
        <p:txBody>
          <a:bodyPr>
            <a:noAutofit/>
          </a:bodyPr>
          <a:lstStyle/>
          <a:p>
            <a:pPr algn="just">
              <a:buClr>
                <a:srgbClr val="C00000"/>
              </a:buClr>
              <a:buFont typeface="Wingdings" panose="05000000000000000000" pitchFamily="2" charset="2"/>
              <a:buChar char="Ø"/>
            </a:pPr>
            <a:r>
              <a:rPr lang="en-US" sz="2000" dirty="0">
                <a:solidFill>
                  <a:srgbClr val="002060"/>
                </a:solidFill>
                <a:latin typeface="Avenir Next LT Pro Demi" panose="020B0704020202020204" pitchFamily="34" charset="0"/>
              </a:rPr>
              <a:t>Today’s lesson covers the specific responsibilities of the Priests and Levites in the service of the temple and how provisions were made for them through offerings and tithes. </a:t>
            </a:r>
          </a:p>
          <a:p>
            <a:pPr marL="0" indent="0" algn="just">
              <a:buClr>
                <a:srgbClr val="C00000"/>
              </a:buClr>
              <a:buNone/>
            </a:pPr>
            <a:endParaRPr lang="en-US" sz="2000" dirty="0">
              <a:solidFill>
                <a:srgbClr val="002060"/>
              </a:solidFill>
              <a:effectLst/>
              <a:latin typeface="Avenir Next LT Pro Demi" panose="020B0704020202020204" pitchFamily="34" charset="0"/>
              <a:ea typeface="Times New Roman" panose="02020603050405020304" pitchFamily="18" charset="0"/>
              <a:cs typeface="Times New Roman" panose="02020603050405020304" pitchFamily="18" charset="0"/>
            </a:endParaRPr>
          </a:p>
          <a:p>
            <a:pPr algn="just">
              <a:buClr>
                <a:srgbClr val="C00000"/>
              </a:buClr>
              <a:buFont typeface="Wingdings" panose="05000000000000000000" pitchFamily="2" charset="2"/>
              <a:buChar char="Ø"/>
            </a:pPr>
            <a:r>
              <a:rPr lang="en-US" sz="2000" dirty="0">
                <a:solidFill>
                  <a:srgbClr val="002060"/>
                </a:solidFill>
                <a:latin typeface="Avenir Next LT Pro Demi" panose="020B0704020202020204" pitchFamily="34" charset="0"/>
              </a:rPr>
              <a:t>However, in the previous study, God</a:t>
            </a:r>
            <a:r>
              <a:rPr lang="en-GB" sz="2000" dirty="0">
                <a:solidFill>
                  <a:srgbClr val="002060"/>
                </a:solidFill>
                <a:latin typeface="Avenir Next LT Pro Demi" panose="020B0704020202020204" pitchFamily="34" charset="0"/>
              </a:rPr>
              <a:t> honoured Aaron by making his rod bud and blossom, showing divine approval, while others’ rods remained lifeless (Numbers 17:13).</a:t>
            </a:r>
          </a:p>
          <a:p>
            <a:pPr algn="just">
              <a:buClr>
                <a:srgbClr val="C00000"/>
              </a:buClr>
              <a:buFont typeface="Wingdings" panose="05000000000000000000" pitchFamily="2" charset="2"/>
              <a:buChar char="Ø"/>
            </a:pPr>
            <a:endParaRPr lang="en-GB" sz="2000" dirty="0">
              <a:solidFill>
                <a:srgbClr val="002060"/>
              </a:solidFill>
              <a:latin typeface="Avenir Next LT Pro Demi" panose="020B0704020202020204" pitchFamily="34" charset="0"/>
            </a:endParaRPr>
          </a:p>
          <a:p>
            <a:pPr algn="just">
              <a:buClr>
                <a:srgbClr val="C00000"/>
              </a:buClr>
              <a:buFont typeface="Wingdings" panose="05000000000000000000" pitchFamily="2" charset="2"/>
              <a:buChar char="Ø"/>
            </a:pPr>
            <a:r>
              <a:rPr lang="en-GB" sz="2000" dirty="0">
                <a:solidFill>
                  <a:srgbClr val="002060"/>
                </a:solidFill>
                <a:latin typeface="Avenir Next LT Pro Demi" panose="020B0704020202020204" pitchFamily="34" charset="0"/>
              </a:rPr>
              <a:t>Also, God warned of the danger of approaching the tabernacle unlawfully, emphasizing that unauthorized access would lead to death.</a:t>
            </a:r>
          </a:p>
          <a:p>
            <a:pPr algn="just">
              <a:buClr>
                <a:srgbClr val="C00000"/>
              </a:buClr>
              <a:buFont typeface="Wingdings" panose="05000000000000000000" pitchFamily="2" charset="2"/>
              <a:buChar char="Ø"/>
            </a:pPr>
            <a:endParaRPr lang="en-US" sz="2000" dirty="0">
              <a:solidFill>
                <a:srgbClr val="002060"/>
              </a:solidFill>
              <a:latin typeface="Avenir Next LT Pro Demi" panose="020B0704020202020204" pitchFamily="34" charset="0"/>
            </a:endParaRPr>
          </a:p>
        </p:txBody>
      </p:sp>
      <p:pic>
        <p:nvPicPr>
          <p:cNvPr id="2050" name="Picture 2" descr="Altar of Incense and Burnt-Offerings (Exodus 29-30), woodcut, 1835 Altar of Incense (left) and Altar of Burnt-Offerings (Exodus 29 - 30). Wood engraving, published in 1835. Judaism stock illustration">
            <a:extLst>
              <a:ext uri="{FF2B5EF4-FFF2-40B4-BE49-F238E27FC236}">
                <a16:creationId xmlns:a16="http://schemas.microsoft.com/office/drawing/2014/main" id="{2114511D-E142-82CE-2151-F5A790BADF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13" y="216055"/>
            <a:ext cx="3212603" cy="4852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275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920CD86D-3E26-450E-2C4A-B9114936E42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2"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Demi" panose="020B0704020202020204" pitchFamily="34" charset="0"/>
              </a:endParaRPr>
            </a:p>
          </p:txBody>
        </p:sp>
        <p:sp useBgFill="1">
          <p:nvSpPr>
            <p:cNvPr id="13"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Demi" panose="020B0704020202020204" pitchFamily="34" charset="0"/>
              </a:endParaRPr>
            </a:p>
          </p:txBody>
        </p:sp>
      </p:grpSp>
      <p:grpSp>
        <p:nvGrpSpPr>
          <p:cNvPr id="15" name="Group 14">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6"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latin typeface="Avenir Next LT Pro Demi" panose="020B0704020202020204" pitchFamily="34" charset="0"/>
              </a:endParaRPr>
            </a:p>
          </p:txBody>
        </p:sp>
        <p:sp>
          <p:nvSpPr>
            <p:cNvPr id="17"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latin typeface="Avenir Next LT Pro Demi" panose="020B0704020202020204" pitchFamily="34" charset="0"/>
              </a:endParaRPr>
            </a:p>
          </p:txBody>
        </p:sp>
        <p:sp>
          <p:nvSpPr>
            <p:cNvPr id="18"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latin typeface="Avenir Next LT Pro Demi" panose="020B0704020202020204" pitchFamily="34" charset="0"/>
              </a:endParaRPr>
            </a:p>
          </p:txBody>
        </p:sp>
        <p:sp>
          <p:nvSpPr>
            <p:cNvPr id="19"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latin typeface="Avenir Next LT Pro Demi" panose="020B0704020202020204" pitchFamily="34" charset="0"/>
              </a:endParaRPr>
            </a:p>
          </p:txBody>
        </p:sp>
        <p:sp>
          <p:nvSpPr>
            <p:cNvPr id="20"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latin typeface="Avenir Next LT Pro Demi" panose="020B0704020202020204" pitchFamily="34" charset="0"/>
              </a:endParaRPr>
            </a:p>
          </p:txBody>
        </p:sp>
        <p:sp>
          <p:nvSpPr>
            <p:cNvPr id="21"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latin typeface="Avenir Next LT Pro Demi" panose="020B0704020202020204" pitchFamily="34" charset="0"/>
              </a:endParaRPr>
            </a:p>
          </p:txBody>
        </p:sp>
      </p:grpSp>
      <p:sp>
        <p:nvSpPr>
          <p:cNvPr id="2" name="Title 1">
            <a:extLst>
              <a:ext uri="{FF2B5EF4-FFF2-40B4-BE49-F238E27FC236}">
                <a16:creationId xmlns:a16="http://schemas.microsoft.com/office/drawing/2014/main" id="{29CB9650-94D4-DA45-B333-8E2C6570D66B}"/>
              </a:ext>
            </a:extLst>
          </p:cNvPr>
          <p:cNvSpPr>
            <a:spLocks noGrp="1"/>
          </p:cNvSpPr>
          <p:nvPr>
            <p:ph type="title"/>
          </p:nvPr>
        </p:nvSpPr>
        <p:spPr>
          <a:xfrm>
            <a:off x="4147502" y="-122707"/>
            <a:ext cx="7345891" cy="791634"/>
          </a:xfrm>
        </p:spPr>
        <p:txBody>
          <a:bodyPr>
            <a:noAutofit/>
          </a:bodyPr>
          <a:lstStyle/>
          <a:p>
            <a:r>
              <a:rPr lang="en-US" sz="5400" b="1" dirty="0">
                <a:solidFill>
                  <a:srgbClr val="002060"/>
                </a:solidFill>
                <a:latin typeface="Avenir Next LT Pro Demi" panose="020B0704020202020204" pitchFamily="34" charset="0"/>
              </a:rPr>
              <a:t>Introduction Contd.</a:t>
            </a:r>
            <a:endParaRPr lang="en-CA" sz="5400" b="1" dirty="0">
              <a:solidFill>
                <a:srgbClr val="002060"/>
              </a:solidFill>
              <a:latin typeface="Avenir Next LT Pro Demi" panose="020B0704020202020204" pitchFamily="34" charset="0"/>
            </a:endParaRPr>
          </a:p>
        </p:txBody>
      </p:sp>
      <p:pic>
        <p:nvPicPr>
          <p:cNvPr id="4" name="Picture 3">
            <a:extLst>
              <a:ext uri="{FF2B5EF4-FFF2-40B4-BE49-F238E27FC236}">
                <a16:creationId xmlns:a16="http://schemas.microsoft.com/office/drawing/2014/main" id="{22F9B365-70A5-AE4D-550E-8F764BB5E7DA}"/>
              </a:ext>
            </a:extLst>
          </p:cNvPr>
          <p:cNvPicPr>
            <a:picLocks noChangeAspect="1"/>
          </p:cNvPicPr>
          <p:nvPr/>
        </p:nvPicPr>
        <p:blipFill>
          <a:blip r:embed="rId4"/>
          <a:srcRect l="15736" r="25098"/>
          <a:stretch/>
        </p:blipFill>
        <p:spPr>
          <a:xfrm>
            <a:off x="21" y="10"/>
            <a:ext cx="3071180"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8A3CBFA8-9567-8396-5105-173733422A19}"/>
              </a:ext>
            </a:extLst>
          </p:cNvPr>
          <p:cNvSpPr>
            <a:spLocks noGrp="1"/>
          </p:cNvSpPr>
          <p:nvPr>
            <p:ph idx="1"/>
          </p:nvPr>
        </p:nvSpPr>
        <p:spPr>
          <a:xfrm>
            <a:off x="3377589" y="444279"/>
            <a:ext cx="8814390" cy="5703418"/>
          </a:xfrm>
        </p:spPr>
        <p:txBody>
          <a:bodyPr anchor="t">
            <a:noAutofit/>
          </a:bodyPr>
          <a:lstStyle/>
          <a:p>
            <a:pPr algn="just">
              <a:spcAft>
                <a:spcPts val="800"/>
              </a:spcAft>
            </a:pPr>
            <a:endParaRPr lang="en-GB" sz="2000" dirty="0">
              <a:solidFill>
                <a:srgbClr val="002060"/>
              </a:solidFill>
              <a:latin typeface="Avenir Next LT Pro Demi" panose="020B0704020202020204" pitchFamily="34" charset="0"/>
            </a:endParaRPr>
          </a:p>
          <a:p>
            <a:pPr algn="just">
              <a:spcAft>
                <a:spcPts val="800"/>
              </a:spcAft>
              <a:buFont typeface="Wingdings" panose="05000000000000000000" pitchFamily="2" charset="2"/>
              <a:buChar char="Ø"/>
            </a:pPr>
            <a:r>
              <a:rPr lang="en-GB" sz="2000" dirty="0">
                <a:solidFill>
                  <a:srgbClr val="002060"/>
                </a:solidFill>
                <a:latin typeface="Avenir Next LT Pro Demi" panose="020B0704020202020204" pitchFamily="34" charset="0"/>
              </a:rPr>
              <a:t> God assigned special responsibilities to the priests and Levites. Their main charge was to serve in the tabernacle and protect the people from approaching God in an unworthy manner.</a:t>
            </a:r>
          </a:p>
          <a:p>
            <a:pPr algn="just">
              <a:spcAft>
                <a:spcPts val="800"/>
              </a:spcAft>
              <a:buFont typeface="Wingdings" panose="05000000000000000000" pitchFamily="2" charset="2"/>
              <a:buChar char="Ø"/>
            </a:pPr>
            <a:endParaRPr lang="en-GB" sz="2000" dirty="0">
              <a:solidFill>
                <a:srgbClr val="002060"/>
              </a:solidFill>
              <a:latin typeface="Avenir Next LT Pro Demi" panose="020B0704020202020204" pitchFamily="34" charset="0"/>
            </a:endParaRPr>
          </a:p>
          <a:p>
            <a:pPr algn="just">
              <a:spcAft>
                <a:spcPts val="800"/>
              </a:spcAft>
              <a:buFont typeface="Wingdings" panose="05000000000000000000" pitchFamily="2" charset="2"/>
              <a:buChar char="Ø"/>
            </a:pPr>
            <a:r>
              <a:rPr lang="en-GB" sz="2000" dirty="0">
                <a:solidFill>
                  <a:srgbClr val="002060"/>
                </a:solidFill>
                <a:latin typeface="Avenir Next LT Pro Demi" panose="020B0704020202020204" pitchFamily="34" charset="0"/>
              </a:rPr>
              <a:t>God showed that serving Him comes with great honour and responsibility. He therefore emphasized that anyone who would bear such honour must do it within divine specifications.</a:t>
            </a:r>
          </a:p>
          <a:p>
            <a:pPr algn="just">
              <a:spcAft>
                <a:spcPts val="800"/>
              </a:spcAft>
              <a:buFont typeface="Wingdings" panose="05000000000000000000" pitchFamily="2" charset="2"/>
              <a:buChar char="Ø"/>
            </a:pPr>
            <a:endParaRPr lang="en-GB" sz="2000" dirty="0">
              <a:solidFill>
                <a:srgbClr val="002060"/>
              </a:solidFill>
              <a:latin typeface="Avenir Next LT Pro Demi" panose="020B0704020202020204" pitchFamily="34" charset="0"/>
            </a:endParaRPr>
          </a:p>
          <a:p>
            <a:pPr algn="just">
              <a:spcAft>
                <a:spcPts val="800"/>
              </a:spcAft>
              <a:buFont typeface="Wingdings" panose="05000000000000000000" pitchFamily="2" charset="2"/>
              <a:buChar char="Ø"/>
            </a:pPr>
            <a:r>
              <a:rPr lang="en-GB" sz="2000" dirty="0">
                <a:solidFill>
                  <a:srgbClr val="002060"/>
                </a:solidFill>
                <a:latin typeface="Avenir Next LT Pro Demi" panose="020B0704020202020204" pitchFamily="34" charset="0"/>
              </a:rPr>
              <a:t> Sinning youths could be members of the physical church,  but they are not members of the invisible church of Jesus Christ. So, our lesson pointed out who the priests and the Levites were and should be.</a:t>
            </a:r>
          </a:p>
          <a:p>
            <a:pPr algn="just">
              <a:spcAft>
                <a:spcPts val="800"/>
              </a:spcAft>
              <a:buFont typeface="Wingdings" panose="05000000000000000000" pitchFamily="2" charset="2"/>
              <a:buChar char="Ø"/>
            </a:pPr>
            <a:endParaRPr lang="en-GB" sz="2000" dirty="0">
              <a:solidFill>
                <a:srgbClr val="002060"/>
              </a:solidFill>
              <a:latin typeface="Avenir Next LT Pro Demi" panose="020B0704020202020204" pitchFamily="34" charset="0"/>
            </a:endParaRPr>
          </a:p>
          <a:p>
            <a:pPr algn="just">
              <a:spcAft>
                <a:spcPts val="800"/>
              </a:spcAft>
              <a:buFont typeface="Wingdings" panose="05000000000000000000" pitchFamily="2" charset="2"/>
              <a:buChar char="Ø"/>
            </a:pPr>
            <a:r>
              <a:rPr lang="en-GB" sz="2000" dirty="0">
                <a:solidFill>
                  <a:srgbClr val="002060"/>
                </a:solidFill>
                <a:latin typeface="Avenir Next LT Pro Demi" panose="020B0704020202020204" pitchFamily="34" charset="0"/>
              </a:rPr>
              <a:t>Service to God is orderly and specific, not ambiguous and secularized. Therefore, God’s instructions are final and not subject to human protests. </a:t>
            </a:r>
          </a:p>
          <a:p>
            <a:pPr marL="0" indent="0" algn="just">
              <a:lnSpc>
                <a:spcPct val="90000"/>
              </a:lnSpc>
              <a:buNone/>
            </a:pPr>
            <a:r>
              <a:rPr lang="en-CA" sz="2000" dirty="0">
                <a:latin typeface="Avenir Next LT Pro Demi" panose="020B0704020202020204" pitchFamily="34" charset="0"/>
              </a:rPr>
              <a:t> </a:t>
            </a:r>
            <a:endParaRPr lang="en-CA" sz="1600" dirty="0">
              <a:latin typeface="Avenir Next LT Pro Demi" panose="020B0704020202020204" pitchFamily="34" charset="0"/>
            </a:endParaRPr>
          </a:p>
          <a:p>
            <a:pPr algn="just">
              <a:buClr>
                <a:srgbClr val="C00000"/>
              </a:buClr>
              <a:buFont typeface="Wingdings" panose="05000000000000000000" pitchFamily="2" charset="2"/>
              <a:buChar char="Ø"/>
            </a:pPr>
            <a:endParaRPr lang="en-US" sz="2000" dirty="0">
              <a:solidFill>
                <a:srgbClr val="002060"/>
              </a:solidFill>
              <a:latin typeface="Avenir Next LT Pro Demi" panose="020B0704020202020204" pitchFamily="34" charset="0"/>
            </a:endParaRPr>
          </a:p>
        </p:txBody>
      </p:sp>
    </p:spTree>
    <p:extLst>
      <p:ext uri="{BB962C8B-B14F-4D97-AF65-F5344CB8AC3E}">
        <p14:creationId xmlns:p14="http://schemas.microsoft.com/office/powerpoint/2010/main" val="3448099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B9520388-5F10-4C64-9E9D-574B2C7B0A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1A372F-2D88-F674-2150-7F966C1B912F}"/>
              </a:ext>
            </a:extLst>
          </p:cNvPr>
          <p:cNvSpPr>
            <a:spLocks noGrp="1"/>
          </p:cNvSpPr>
          <p:nvPr>
            <p:ph type="title"/>
          </p:nvPr>
        </p:nvSpPr>
        <p:spPr>
          <a:xfrm>
            <a:off x="988829" y="118872"/>
            <a:ext cx="11203172" cy="1185333"/>
          </a:xfrm>
        </p:spPr>
        <p:txBody>
          <a:bodyPr>
            <a:normAutofit fontScale="90000"/>
          </a:bodyPr>
          <a:lstStyle/>
          <a:p>
            <a:pPr>
              <a:lnSpc>
                <a:spcPct val="90000"/>
              </a:lnSpc>
            </a:pPr>
            <a:r>
              <a:rPr lang="en-US" b="1" dirty="0">
                <a:solidFill>
                  <a:srgbClr val="002060"/>
                </a:solidFill>
                <a:latin typeface="Avenir Next LT Pro Demi" panose="020B0704020202020204" pitchFamily="34" charset="0"/>
              </a:rPr>
              <a:t>1. DUTIES OF THE PRIESTS AND THE LEVITES</a:t>
            </a:r>
            <a:br>
              <a:rPr lang="en-US" dirty="0">
                <a:latin typeface="Avenir Next LT Pro Demi" panose="020B0704020202020204" pitchFamily="34" charset="0"/>
              </a:rPr>
            </a:br>
            <a:r>
              <a:rPr lang="en-US" sz="2000" dirty="0">
                <a:solidFill>
                  <a:srgbClr val="FF0000"/>
                </a:solidFill>
                <a:latin typeface="Avenir Next LT Pro Demi" panose="020B0704020202020204" pitchFamily="34" charset="0"/>
              </a:rPr>
              <a:t>(Numbers 18:1-7,22, 23, 32; 3:3-37; 1 Samuel 6:15; 1 Kings 8:3,4; 2 Corinthians 5:18-20; 1 Peter 2:19; Ecclesiastics 9:10)</a:t>
            </a:r>
            <a:endParaRPr lang="en-CA" sz="2000" dirty="0">
              <a:solidFill>
                <a:srgbClr val="FF0000"/>
              </a:solidFill>
              <a:latin typeface="Avenir Next LT Pro Demi" panose="020B0704020202020204" pitchFamily="34" charset="0"/>
            </a:endParaRPr>
          </a:p>
        </p:txBody>
      </p:sp>
      <p:sp>
        <p:nvSpPr>
          <p:cNvPr id="4" name="Rectangle 2">
            <a:extLst>
              <a:ext uri="{FF2B5EF4-FFF2-40B4-BE49-F238E27FC236}">
                <a16:creationId xmlns:a16="http://schemas.microsoft.com/office/drawing/2014/main" id="{8349D00E-D891-54A5-BFB7-FD89234AE004}"/>
              </a:ext>
            </a:extLst>
          </p:cNvPr>
          <p:cNvSpPr>
            <a:spLocks noGrp="1" noChangeArrowheads="1"/>
          </p:cNvSpPr>
          <p:nvPr>
            <p:ph idx="1"/>
          </p:nvPr>
        </p:nvSpPr>
        <p:spPr bwMode="auto">
          <a:xfrm>
            <a:off x="1414131" y="1583997"/>
            <a:ext cx="10743908"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n-US" altLang="en-US" sz="2000" b="1" dirty="0">
                <a:ln w="3175" cmpd="sng">
                  <a:noFill/>
                </a:ln>
                <a:solidFill>
                  <a:srgbClr val="002060"/>
                </a:solidFill>
                <a:latin typeface="Avenir Next LT Pro Demi" panose="020B0704020202020204" pitchFamily="34" charset="0"/>
                <a:ea typeface="+mj-ea"/>
                <a:cs typeface="+mj-cs"/>
              </a:rPr>
              <a:t>God established a clear order for leadership among the Israelites. Aaron and his descendants were chosen as priests with special responsibilities.</a:t>
            </a:r>
          </a:p>
          <a:p>
            <a:pPr marR="0" lvl="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en-US" altLang="en-US" sz="2000" b="1" dirty="0">
              <a:ln w="3175" cmpd="sng">
                <a:noFill/>
              </a:ln>
              <a:solidFill>
                <a:srgbClr val="002060"/>
              </a:solidFill>
              <a:latin typeface="Avenir Next LT Pro Demi" panose="020B0704020202020204" pitchFamily="34" charset="0"/>
              <a:ea typeface="+mj-ea"/>
              <a:cs typeface="+mj-cs"/>
            </a:endParaRPr>
          </a:p>
          <a:p>
            <a:pPr marR="0" lvl="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n-US" altLang="en-US" sz="2000" b="1" dirty="0">
                <a:ln w="3175" cmpd="sng">
                  <a:noFill/>
                </a:ln>
                <a:solidFill>
                  <a:srgbClr val="002060"/>
                </a:solidFill>
                <a:latin typeface="Avenir Next LT Pro Demi" panose="020B0704020202020204" pitchFamily="34" charset="0"/>
                <a:ea typeface="+mj-ea"/>
                <a:cs typeface="+mj-cs"/>
              </a:rPr>
              <a:t>The Levites were selected to assist the priests in the tabernacle duties. Their service was focused on maintaining the holiness of the sanctuary.</a:t>
            </a:r>
          </a:p>
          <a:p>
            <a:pPr marR="0" lvl="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en-US" altLang="en-US" sz="2000" b="1" dirty="0">
              <a:ln w="3175" cmpd="sng">
                <a:noFill/>
              </a:ln>
              <a:solidFill>
                <a:srgbClr val="002060"/>
              </a:solidFill>
              <a:latin typeface="Avenir Next LT Pro Demi" panose="020B0704020202020204" pitchFamily="34" charset="0"/>
              <a:ea typeface="+mj-ea"/>
              <a:cs typeface="+mj-cs"/>
            </a:endParaRPr>
          </a:p>
          <a:p>
            <a:pPr marR="0" lvl="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n-US" altLang="en-US" sz="2000" b="1" dirty="0">
                <a:ln w="3175" cmpd="sng">
                  <a:noFill/>
                </a:ln>
                <a:solidFill>
                  <a:srgbClr val="002060"/>
                </a:solidFill>
                <a:latin typeface="Avenir Next LT Pro Demi" panose="020B0704020202020204" pitchFamily="34" charset="0"/>
                <a:ea typeface="+mj-ea"/>
                <a:cs typeface="+mj-cs"/>
              </a:rPr>
              <a:t>Unauthorized individuals were forbidden from performing priestly duties. God warned that approaching the tabernacle improperly would lead to death.</a:t>
            </a:r>
          </a:p>
          <a:p>
            <a:pPr marR="0" lvl="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en-US" altLang="en-US" sz="2000" b="1" dirty="0">
              <a:ln w="3175" cmpd="sng">
                <a:noFill/>
              </a:ln>
              <a:solidFill>
                <a:srgbClr val="002060"/>
              </a:solidFill>
              <a:latin typeface="Avenir Next LT Pro Demi" panose="020B0704020202020204" pitchFamily="34" charset="0"/>
              <a:ea typeface="+mj-ea"/>
              <a:cs typeface="+mj-cs"/>
            </a:endParaRPr>
          </a:p>
          <a:p>
            <a:pPr marR="0" lvl="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n-US" altLang="en-US" sz="2000" b="1" dirty="0">
                <a:ln w="3175" cmpd="sng">
                  <a:noFill/>
                </a:ln>
                <a:solidFill>
                  <a:srgbClr val="002060"/>
                </a:solidFill>
                <a:latin typeface="Avenir Next LT Pro Demi" panose="020B0704020202020204" pitchFamily="34" charset="0"/>
                <a:ea typeface="+mj-ea"/>
                <a:cs typeface="+mj-cs"/>
              </a:rPr>
              <a:t>Leadership among God's people required strict obedience to His instructions. Serving in the tabernacle was both an honor and a serious responsibility.</a:t>
            </a:r>
          </a:p>
          <a:p>
            <a:pPr marR="0" lvl="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en-US" altLang="en-US" sz="2000" b="1" dirty="0">
              <a:ln w="3175" cmpd="sng">
                <a:noFill/>
              </a:ln>
              <a:solidFill>
                <a:srgbClr val="002060"/>
              </a:solidFill>
              <a:latin typeface="Avenir Next LT Pro Demi" panose="020B0704020202020204" pitchFamily="34" charset="0"/>
              <a:ea typeface="+mj-ea"/>
              <a:cs typeface="+mj-cs"/>
            </a:endParaRPr>
          </a:p>
          <a:p>
            <a:pPr marR="0" lvl="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n-US" altLang="en-US" sz="2000" b="1" dirty="0">
                <a:ln w="3175" cmpd="sng">
                  <a:noFill/>
                </a:ln>
                <a:solidFill>
                  <a:srgbClr val="002060"/>
                </a:solidFill>
                <a:latin typeface="Avenir Next LT Pro Demi" panose="020B0704020202020204" pitchFamily="34" charset="0"/>
                <a:ea typeface="+mj-ea"/>
                <a:cs typeface="+mj-cs"/>
              </a:rPr>
              <a:t>The priests and Levites acted as mediators between God and the people. God's arrangement emphasized His holiness and the need for reverent service.</a:t>
            </a:r>
          </a:p>
        </p:txBody>
      </p:sp>
    </p:spTree>
    <p:extLst>
      <p:ext uri="{BB962C8B-B14F-4D97-AF65-F5344CB8AC3E}">
        <p14:creationId xmlns:p14="http://schemas.microsoft.com/office/powerpoint/2010/main" val="3559740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B9520388-5F10-4C64-9E9D-574B2C7B0A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1A372F-2D88-F674-2150-7F966C1B912F}"/>
              </a:ext>
            </a:extLst>
          </p:cNvPr>
          <p:cNvSpPr>
            <a:spLocks noGrp="1"/>
          </p:cNvSpPr>
          <p:nvPr>
            <p:ph type="title"/>
          </p:nvPr>
        </p:nvSpPr>
        <p:spPr>
          <a:xfrm>
            <a:off x="0" y="-117121"/>
            <a:ext cx="12269972" cy="1185333"/>
          </a:xfrm>
        </p:spPr>
        <p:txBody>
          <a:bodyPr>
            <a:normAutofit fontScale="90000"/>
          </a:bodyPr>
          <a:lstStyle/>
          <a:p>
            <a:pPr>
              <a:lnSpc>
                <a:spcPct val="90000"/>
              </a:lnSpc>
            </a:pPr>
            <a:r>
              <a:rPr lang="en-US" b="1" dirty="0">
                <a:solidFill>
                  <a:srgbClr val="002060"/>
                </a:solidFill>
                <a:latin typeface="Avenir Next LT Pro Demi" panose="020B0704020202020204" pitchFamily="34" charset="0"/>
              </a:rPr>
              <a:t>1. DUTIES OF THE PRIESTS AND THE LEVITES - </a:t>
            </a:r>
            <a:r>
              <a:rPr lang="en-US" b="1" dirty="0" err="1">
                <a:solidFill>
                  <a:srgbClr val="002060"/>
                </a:solidFill>
                <a:latin typeface="Avenir Next LT Pro Demi" panose="020B0704020202020204" pitchFamily="34" charset="0"/>
              </a:rPr>
              <a:t>contd</a:t>
            </a:r>
            <a:br>
              <a:rPr lang="en-US" dirty="0">
                <a:latin typeface="Avenir Next LT Pro Demi" panose="020B0704020202020204" pitchFamily="34" charset="0"/>
              </a:rPr>
            </a:br>
            <a:r>
              <a:rPr lang="en-US" sz="2000" dirty="0">
                <a:solidFill>
                  <a:srgbClr val="FF0000"/>
                </a:solidFill>
                <a:latin typeface="Avenir Next LT Pro Demi" panose="020B0704020202020204" pitchFamily="34" charset="0"/>
              </a:rPr>
              <a:t>(Numbers 18:1-7,22, 23, 32; 3:3-37; 1 Samuel 6:15; 1 Kings 8:3,4; 2 Corinthians 5:18-20; 1 Peter 2:19; Ecclesiastics 9:10)</a:t>
            </a:r>
            <a:endParaRPr lang="en-CA" sz="2000" dirty="0">
              <a:solidFill>
                <a:srgbClr val="FF0000"/>
              </a:solidFill>
              <a:latin typeface="Avenir Next LT Pro Demi" panose="020B0704020202020204" pitchFamily="34" charset="0"/>
            </a:endParaRPr>
          </a:p>
        </p:txBody>
      </p:sp>
      <p:sp>
        <p:nvSpPr>
          <p:cNvPr id="4" name="Rectangle 2">
            <a:extLst>
              <a:ext uri="{FF2B5EF4-FFF2-40B4-BE49-F238E27FC236}">
                <a16:creationId xmlns:a16="http://schemas.microsoft.com/office/drawing/2014/main" id="{8349D00E-D891-54A5-BFB7-FD89234AE004}"/>
              </a:ext>
            </a:extLst>
          </p:cNvPr>
          <p:cNvSpPr>
            <a:spLocks noGrp="1" noChangeArrowheads="1"/>
          </p:cNvSpPr>
          <p:nvPr>
            <p:ph idx="1"/>
          </p:nvPr>
        </p:nvSpPr>
        <p:spPr bwMode="auto">
          <a:xfrm>
            <a:off x="1659714" y="879012"/>
            <a:ext cx="10541890"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buClrTx/>
              <a:buSzTx/>
              <a:buFont typeface="Wingdings" panose="05000000000000000000" pitchFamily="2" charset="2"/>
              <a:buChar char="Ø"/>
            </a:pPr>
            <a:r>
              <a:rPr lang="en-GB" sz="2000" b="1" dirty="0">
                <a:ln w="3175" cmpd="sng">
                  <a:noFill/>
                </a:ln>
                <a:solidFill>
                  <a:srgbClr val="002060"/>
                </a:solidFill>
                <a:latin typeface="Avenir Next LT Pro Demi" panose="020B0704020202020204" pitchFamily="34" charset="0"/>
                <a:ea typeface="+mj-ea"/>
                <a:cs typeface="+mj-cs"/>
              </a:rPr>
              <a:t>The priests were responsible for offering sacrifices and handling sacred duties in the tabernacle. The Levites assisted the priests by doing the service work around the tabernacle, but could not offer sacrifices themselves.</a:t>
            </a:r>
          </a:p>
          <a:p>
            <a:pPr algn="just" defTabSz="914400" eaLnBrk="0" fontAlgn="base" hangingPunct="0">
              <a:spcBef>
                <a:spcPct val="0"/>
              </a:spcBef>
              <a:spcAft>
                <a:spcPct val="0"/>
              </a:spcAft>
              <a:buClrTx/>
              <a:buSzTx/>
              <a:buFont typeface="Wingdings" panose="05000000000000000000" pitchFamily="2" charset="2"/>
              <a:buChar char="Ø"/>
            </a:pPr>
            <a:endParaRPr lang="en-GB" sz="2000" b="1" dirty="0">
              <a:ln w="3175" cmpd="sng">
                <a:noFill/>
              </a:ln>
              <a:solidFill>
                <a:srgbClr val="002060"/>
              </a:solidFill>
              <a:latin typeface="Avenir Next LT Pro Demi" panose="020B0704020202020204" pitchFamily="34" charset="0"/>
              <a:ea typeface="+mj-ea"/>
              <a:cs typeface="+mj-cs"/>
            </a:endParaRPr>
          </a:p>
          <a:p>
            <a:pPr algn="just" defTabSz="914400" eaLnBrk="0" fontAlgn="base" hangingPunct="0">
              <a:spcBef>
                <a:spcPct val="0"/>
              </a:spcBef>
              <a:spcAft>
                <a:spcPct val="0"/>
              </a:spcAft>
              <a:buClrTx/>
              <a:buSzTx/>
              <a:buFont typeface="Wingdings" panose="05000000000000000000" pitchFamily="2" charset="2"/>
              <a:buChar char="Ø"/>
            </a:pPr>
            <a:r>
              <a:rPr lang="en-GB" sz="2000" b="1" dirty="0">
                <a:ln w="3175" cmpd="sng">
                  <a:noFill/>
                </a:ln>
                <a:solidFill>
                  <a:srgbClr val="002060"/>
                </a:solidFill>
                <a:latin typeface="Avenir Next LT Pro Demi" panose="020B0704020202020204" pitchFamily="34" charset="0"/>
                <a:ea typeface="+mj-ea"/>
                <a:cs typeface="+mj-cs"/>
              </a:rPr>
              <a:t>Priests had to ensure that no unauthorized person came near the holy things or the altar. The Levites guarded the tabernacle and prevented outsiders from approaching unlawfully.</a:t>
            </a:r>
          </a:p>
          <a:p>
            <a:pPr algn="just" defTabSz="914400" eaLnBrk="0" fontAlgn="base" hangingPunct="0">
              <a:spcBef>
                <a:spcPct val="0"/>
              </a:spcBef>
              <a:spcAft>
                <a:spcPct val="0"/>
              </a:spcAft>
              <a:buClrTx/>
              <a:buSzTx/>
              <a:buFont typeface="Wingdings" panose="05000000000000000000" pitchFamily="2" charset="2"/>
              <a:buChar char="Ø"/>
            </a:pPr>
            <a:endParaRPr lang="en-GB" sz="2000" b="1" dirty="0">
              <a:ln w="3175" cmpd="sng">
                <a:noFill/>
              </a:ln>
              <a:solidFill>
                <a:srgbClr val="002060"/>
              </a:solidFill>
              <a:latin typeface="Avenir Next LT Pro Demi" panose="020B0704020202020204" pitchFamily="34" charset="0"/>
              <a:ea typeface="+mj-ea"/>
              <a:cs typeface="+mj-cs"/>
            </a:endParaRPr>
          </a:p>
          <a:p>
            <a:pPr algn="just" defTabSz="914400" eaLnBrk="0" fontAlgn="base" hangingPunct="0">
              <a:spcBef>
                <a:spcPct val="0"/>
              </a:spcBef>
              <a:spcAft>
                <a:spcPct val="0"/>
              </a:spcAft>
              <a:buClrTx/>
              <a:buSzTx/>
              <a:buFont typeface="Wingdings" panose="05000000000000000000" pitchFamily="2" charset="2"/>
              <a:buChar char="Ø"/>
            </a:pPr>
            <a:r>
              <a:rPr lang="en-GB" sz="2000" b="1" dirty="0">
                <a:ln w="3175" cmpd="sng">
                  <a:noFill/>
                </a:ln>
                <a:solidFill>
                  <a:srgbClr val="002060"/>
                </a:solidFill>
                <a:latin typeface="Avenir Next LT Pro Demi" panose="020B0704020202020204" pitchFamily="34" charset="0"/>
                <a:ea typeface="+mj-ea"/>
                <a:cs typeface="+mj-cs"/>
              </a:rPr>
              <a:t>Both priests and Levites bore responsibility for any offences committed in connection with the tabernacle service. Priests supervised and directed the work of the Levites in all their service duties.</a:t>
            </a:r>
          </a:p>
          <a:p>
            <a:pPr algn="just" defTabSz="914400" eaLnBrk="0" fontAlgn="base" hangingPunct="0">
              <a:spcBef>
                <a:spcPct val="0"/>
              </a:spcBef>
              <a:spcAft>
                <a:spcPct val="0"/>
              </a:spcAft>
              <a:buClrTx/>
              <a:buSzTx/>
              <a:buFont typeface="Wingdings" panose="05000000000000000000" pitchFamily="2" charset="2"/>
              <a:buChar char="Ø"/>
            </a:pPr>
            <a:endParaRPr lang="en-GB" sz="2000" b="1" dirty="0">
              <a:ln w="3175" cmpd="sng">
                <a:noFill/>
              </a:ln>
              <a:solidFill>
                <a:srgbClr val="002060"/>
              </a:solidFill>
              <a:latin typeface="Avenir Next LT Pro Demi" panose="020B0704020202020204" pitchFamily="34" charset="0"/>
              <a:ea typeface="+mj-ea"/>
              <a:cs typeface="+mj-cs"/>
            </a:endParaRPr>
          </a:p>
          <a:p>
            <a:pPr algn="just" defTabSz="914400" eaLnBrk="0" fontAlgn="base" hangingPunct="0">
              <a:spcBef>
                <a:spcPct val="0"/>
              </a:spcBef>
              <a:spcAft>
                <a:spcPct val="0"/>
              </a:spcAft>
              <a:buClrTx/>
              <a:buSzTx/>
              <a:buFont typeface="Wingdings" panose="05000000000000000000" pitchFamily="2" charset="2"/>
              <a:buChar char="Ø"/>
            </a:pPr>
            <a:r>
              <a:rPr lang="en-GB" sz="2000" b="1" dirty="0">
                <a:ln w="3175" cmpd="sng">
                  <a:noFill/>
                </a:ln>
                <a:solidFill>
                  <a:srgbClr val="002060"/>
                </a:solidFill>
                <a:latin typeface="Avenir Next LT Pro Demi" panose="020B0704020202020204" pitchFamily="34" charset="0"/>
                <a:ea typeface="+mj-ea"/>
                <a:cs typeface="+mj-cs"/>
              </a:rPr>
              <a:t>The Levites maintained the tabernacle's structure, furnishings, and transportation during movements. The priests taught the people God's laws and ensured the proper practice of worship.</a:t>
            </a:r>
          </a:p>
          <a:p>
            <a:pPr algn="just" defTabSz="914400" eaLnBrk="0" fontAlgn="base" hangingPunct="0">
              <a:spcBef>
                <a:spcPct val="0"/>
              </a:spcBef>
              <a:spcAft>
                <a:spcPct val="0"/>
              </a:spcAft>
              <a:buClrTx/>
              <a:buSzTx/>
              <a:buFont typeface="Wingdings" panose="05000000000000000000" pitchFamily="2" charset="2"/>
              <a:buChar char="Ø"/>
            </a:pPr>
            <a:endParaRPr lang="en-GB" sz="2000" b="1" dirty="0">
              <a:ln w="3175" cmpd="sng">
                <a:noFill/>
              </a:ln>
              <a:solidFill>
                <a:srgbClr val="002060"/>
              </a:solidFill>
              <a:latin typeface="Avenir Next LT Pro Demi" panose="020B0704020202020204" pitchFamily="34" charset="0"/>
              <a:ea typeface="+mj-ea"/>
              <a:cs typeface="+mj-cs"/>
            </a:endParaRPr>
          </a:p>
          <a:p>
            <a:pPr algn="just" defTabSz="914400" eaLnBrk="0" fontAlgn="base" hangingPunct="0">
              <a:spcBef>
                <a:spcPct val="0"/>
              </a:spcBef>
              <a:spcAft>
                <a:spcPct val="0"/>
              </a:spcAft>
              <a:buClrTx/>
              <a:buSzTx/>
              <a:buFont typeface="Wingdings" panose="05000000000000000000" pitchFamily="2" charset="2"/>
              <a:buChar char="Ø"/>
            </a:pPr>
            <a:r>
              <a:rPr lang="en-GB" sz="2000" b="1" dirty="0">
                <a:ln w="3175" cmpd="sng">
                  <a:noFill/>
                </a:ln>
                <a:solidFill>
                  <a:srgbClr val="002060"/>
                </a:solidFill>
                <a:latin typeface="Avenir Next LT Pro Demi" panose="020B0704020202020204" pitchFamily="34" charset="0"/>
                <a:ea typeface="+mj-ea"/>
                <a:cs typeface="+mj-cs"/>
              </a:rPr>
              <a:t>Unauthorized access to sacred areas could result in death, emphasizing the seriousness of their duties. God appointed the priests and Levites as a gift to Israel for the proper worship and service of His sanctuary.</a:t>
            </a:r>
          </a:p>
        </p:txBody>
      </p:sp>
    </p:spTree>
    <p:extLst>
      <p:ext uri="{BB962C8B-B14F-4D97-AF65-F5344CB8AC3E}">
        <p14:creationId xmlns:p14="http://schemas.microsoft.com/office/powerpoint/2010/main" val="1044872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867DDB8F-901C-DC87-711F-8777FA9FCC3D}"/>
            </a:ext>
          </a:extLst>
        </p:cNvPr>
        <p:cNvGrpSpPr/>
        <p:nvPr/>
      </p:nvGrpSpPr>
      <p:grpSpPr>
        <a:xfrm>
          <a:off x="0" y="0"/>
          <a:ext cx="0" cy="0"/>
          <a:chOff x="0" y="0"/>
          <a:chExt cx="0" cy="0"/>
        </a:xfrm>
      </p:grpSpPr>
      <p:sp>
        <p:nvSpPr>
          <p:cNvPr id="1042" name="Content Placeholder 2">
            <a:extLst>
              <a:ext uri="{FF2B5EF4-FFF2-40B4-BE49-F238E27FC236}">
                <a16:creationId xmlns:a16="http://schemas.microsoft.com/office/drawing/2014/main" id="{002983ED-AD46-4907-2D22-91C63E216102}"/>
              </a:ext>
            </a:extLst>
          </p:cNvPr>
          <p:cNvSpPr>
            <a:spLocks noGrp="1"/>
          </p:cNvSpPr>
          <p:nvPr>
            <p:ph idx="1"/>
          </p:nvPr>
        </p:nvSpPr>
        <p:spPr>
          <a:xfrm>
            <a:off x="1271239" y="1081672"/>
            <a:ext cx="10716322" cy="5223550"/>
          </a:xfrm>
        </p:spPr>
        <p:txBody>
          <a:bodyPr anchor="t">
            <a:noAutofit/>
          </a:bodyPr>
          <a:lstStyle/>
          <a:p>
            <a:pPr marL="0" indent="0" algn="just">
              <a:lnSpc>
                <a:spcPct val="90000"/>
              </a:lnSpc>
              <a:buNone/>
            </a:pPr>
            <a:endParaRPr lang="en-CA" dirty="0">
              <a:latin typeface="Avenir Next LT Pro Demi" panose="020B0704020202020204" pitchFamily="34" charset="0"/>
            </a:endParaRPr>
          </a:p>
          <a:p>
            <a:pPr algn="just">
              <a:lnSpc>
                <a:spcPct val="90000"/>
              </a:lnSpc>
              <a:buClr>
                <a:srgbClr val="C00000"/>
              </a:buClr>
              <a:buFont typeface="Wingdings" panose="05000000000000000000" pitchFamily="2" charset="2"/>
              <a:buChar char="Ø"/>
            </a:pPr>
            <a:r>
              <a:rPr lang="en-CA" b="1" dirty="0">
                <a:ln w="3175" cmpd="sng">
                  <a:noFill/>
                </a:ln>
                <a:solidFill>
                  <a:srgbClr val="002060"/>
                </a:solidFill>
                <a:latin typeface="Avenir Next LT Pro Demi" panose="020B0704020202020204" pitchFamily="34" charset="0"/>
                <a:ea typeface="+mj-ea"/>
                <a:cs typeface="+mj-cs"/>
              </a:rPr>
              <a:t>The Priests and the Levites were not allowed to do any other work than the one God had committed into their hands.</a:t>
            </a:r>
          </a:p>
          <a:p>
            <a:pPr algn="just">
              <a:lnSpc>
                <a:spcPct val="90000"/>
              </a:lnSpc>
              <a:buClr>
                <a:srgbClr val="C00000"/>
              </a:buClr>
              <a:buFont typeface="Wingdings" panose="05000000000000000000" pitchFamily="2" charset="2"/>
              <a:buChar char="Ø"/>
            </a:pPr>
            <a:endParaRPr lang="en-CA" b="1" dirty="0">
              <a:ln w="3175" cmpd="sng">
                <a:noFill/>
              </a:ln>
              <a:solidFill>
                <a:srgbClr val="002060"/>
              </a:solidFill>
              <a:latin typeface="Avenir Next LT Pro Demi" panose="020B0704020202020204" pitchFamily="34" charset="0"/>
              <a:ea typeface="+mj-ea"/>
              <a:cs typeface="+mj-cs"/>
            </a:endParaRPr>
          </a:p>
          <a:p>
            <a:pPr algn="just">
              <a:lnSpc>
                <a:spcPct val="90000"/>
              </a:lnSpc>
              <a:buClr>
                <a:srgbClr val="C00000"/>
              </a:buClr>
              <a:buFont typeface="Wingdings" panose="05000000000000000000" pitchFamily="2" charset="2"/>
              <a:buChar char="Ø"/>
            </a:pPr>
            <a:r>
              <a:rPr lang="en-CA" b="1" dirty="0">
                <a:ln w="3175" cmpd="sng">
                  <a:noFill/>
                </a:ln>
                <a:solidFill>
                  <a:srgbClr val="002060"/>
                </a:solidFill>
                <a:latin typeface="Avenir Next LT Pro Demi" panose="020B0704020202020204" pitchFamily="34" charset="0"/>
                <a:ea typeface="+mj-ea"/>
                <a:cs typeface="+mj-cs"/>
              </a:rPr>
              <a:t>The priests had divine provisions, which were connected to their service to God in the tabernacle. This allowed them to be fully consecrated and focused on their assignments.</a:t>
            </a:r>
          </a:p>
          <a:p>
            <a:pPr algn="just">
              <a:lnSpc>
                <a:spcPct val="90000"/>
              </a:lnSpc>
              <a:buClr>
                <a:srgbClr val="C00000"/>
              </a:buClr>
              <a:buFont typeface="Wingdings" panose="05000000000000000000" pitchFamily="2" charset="2"/>
              <a:buChar char="Ø"/>
            </a:pPr>
            <a:endParaRPr lang="en-CA" b="1" dirty="0">
              <a:ln w="3175" cmpd="sng">
                <a:noFill/>
              </a:ln>
              <a:solidFill>
                <a:srgbClr val="002060"/>
              </a:solidFill>
              <a:latin typeface="Avenir Next LT Pro Demi" panose="020B0704020202020204" pitchFamily="34" charset="0"/>
              <a:ea typeface="+mj-ea"/>
              <a:cs typeface="+mj-cs"/>
            </a:endParaRPr>
          </a:p>
          <a:p>
            <a:pPr algn="just">
              <a:lnSpc>
                <a:spcPct val="90000"/>
              </a:lnSpc>
              <a:buClr>
                <a:srgbClr val="C00000"/>
              </a:buClr>
              <a:buFont typeface="Wingdings" panose="05000000000000000000" pitchFamily="2" charset="2"/>
              <a:buChar char="Ø"/>
            </a:pPr>
            <a:r>
              <a:rPr lang="en-CA" b="1" dirty="0">
                <a:ln w="3175" cmpd="sng">
                  <a:noFill/>
                </a:ln>
                <a:solidFill>
                  <a:srgbClr val="002060"/>
                </a:solidFill>
                <a:latin typeface="Avenir Next LT Pro Demi" panose="020B0704020202020204" pitchFamily="34" charset="0"/>
                <a:ea typeface="+mj-ea"/>
                <a:cs typeface="+mj-cs"/>
              </a:rPr>
              <a:t>The Levites also received the tithes from the children of Israel of which they were also to pay the tenth to the Priests.</a:t>
            </a:r>
          </a:p>
          <a:p>
            <a:pPr algn="just">
              <a:lnSpc>
                <a:spcPct val="90000"/>
              </a:lnSpc>
              <a:buClr>
                <a:srgbClr val="C00000"/>
              </a:buClr>
              <a:buFont typeface="Wingdings" panose="05000000000000000000" pitchFamily="2" charset="2"/>
              <a:buChar char="Ø"/>
            </a:pPr>
            <a:endParaRPr lang="en-CA" b="1" dirty="0">
              <a:ln w="3175" cmpd="sng">
                <a:noFill/>
              </a:ln>
              <a:solidFill>
                <a:srgbClr val="002060"/>
              </a:solidFill>
              <a:latin typeface="Avenir Next LT Pro Demi" panose="020B0704020202020204" pitchFamily="34" charset="0"/>
              <a:ea typeface="+mj-ea"/>
              <a:cs typeface="+mj-cs"/>
            </a:endParaRPr>
          </a:p>
          <a:p>
            <a:pPr algn="just">
              <a:lnSpc>
                <a:spcPct val="90000"/>
              </a:lnSpc>
              <a:buClr>
                <a:srgbClr val="C00000"/>
              </a:buClr>
              <a:buFont typeface="Wingdings" panose="05000000000000000000" pitchFamily="2" charset="2"/>
              <a:buChar char="Ø"/>
            </a:pPr>
            <a:r>
              <a:rPr lang="en-CA" b="1" dirty="0">
                <a:ln w="3175" cmpd="sng">
                  <a:noFill/>
                </a:ln>
                <a:solidFill>
                  <a:srgbClr val="002060"/>
                </a:solidFill>
                <a:latin typeface="Avenir Next LT Pro Demi" panose="020B0704020202020204" pitchFamily="34" charset="0"/>
                <a:ea typeface="+mj-ea"/>
                <a:cs typeface="+mj-cs"/>
              </a:rPr>
              <a:t>Lesson: We are to give tithes of the pocket money, or the gift received. It sets up apart as disciples, who understand that sacrificial giving is akin to project execution in the church.</a:t>
            </a:r>
          </a:p>
        </p:txBody>
      </p:sp>
      <p:sp>
        <p:nvSpPr>
          <p:cNvPr id="5" name="Title 1">
            <a:extLst>
              <a:ext uri="{FF2B5EF4-FFF2-40B4-BE49-F238E27FC236}">
                <a16:creationId xmlns:a16="http://schemas.microsoft.com/office/drawing/2014/main" id="{FE9E010F-F5B9-AE3B-8CA0-F06BAF5521D4}"/>
              </a:ext>
            </a:extLst>
          </p:cNvPr>
          <p:cNvSpPr>
            <a:spLocks noGrp="1"/>
          </p:cNvSpPr>
          <p:nvPr>
            <p:ph type="title"/>
          </p:nvPr>
        </p:nvSpPr>
        <p:spPr>
          <a:xfrm>
            <a:off x="749808" y="0"/>
            <a:ext cx="11379259" cy="1305984"/>
          </a:xfrm>
        </p:spPr>
        <p:txBody>
          <a:bodyPr>
            <a:normAutofit/>
          </a:bodyPr>
          <a:lstStyle/>
          <a:p>
            <a:pPr>
              <a:lnSpc>
                <a:spcPct val="90000"/>
              </a:lnSpc>
            </a:pPr>
            <a:r>
              <a:rPr lang="en-US" b="1" dirty="0">
                <a:solidFill>
                  <a:srgbClr val="002060"/>
                </a:solidFill>
                <a:latin typeface="Avenir Next LT Pro Demi" panose="020B0704020202020204" pitchFamily="34" charset="0"/>
              </a:rPr>
              <a:t>2. Divine Provision for the Priests and Levites.</a:t>
            </a:r>
            <a:r>
              <a:rPr lang="en-US" dirty="0">
                <a:latin typeface="Avenir Next LT Pro Demi" panose="020B0704020202020204" pitchFamily="34" charset="0"/>
              </a:rPr>
              <a:t> </a:t>
            </a:r>
            <a:r>
              <a:rPr lang="en-US" sz="2200" dirty="0">
                <a:latin typeface="Avenir Next LT Pro Demi" panose="020B0704020202020204" pitchFamily="34" charset="0"/>
              </a:rPr>
              <a:t>(</a:t>
            </a:r>
            <a:r>
              <a:rPr lang="en-US" sz="2200" dirty="0">
                <a:solidFill>
                  <a:srgbClr val="FF0000"/>
                </a:solidFill>
                <a:latin typeface="Avenir Next LT Pro Demi" panose="020B0704020202020204" pitchFamily="34" charset="0"/>
              </a:rPr>
              <a:t>Numbers 18:8-19,21,24-31; Matthew 19:27-29; Exodus 23:25-27; Hebrews 6:10; Philippians 4:19; Malachi 3:8-12) “</a:t>
            </a:r>
            <a:endParaRPr lang="en-CA" sz="2200" dirty="0">
              <a:solidFill>
                <a:srgbClr val="FF0000"/>
              </a:solidFill>
              <a:latin typeface="Avenir Next LT Pro Demi" panose="020B0704020202020204" pitchFamily="34" charset="0"/>
            </a:endParaRPr>
          </a:p>
        </p:txBody>
      </p:sp>
    </p:spTree>
    <p:extLst>
      <p:ext uri="{BB962C8B-B14F-4D97-AF65-F5344CB8AC3E}">
        <p14:creationId xmlns:p14="http://schemas.microsoft.com/office/powerpoint/2010/main" val="3461365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0C1DE9BF-4987-4756-2F41-7F8ECB78CF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DBC09C-596F-5F0F-B8BF-816F4CA96886}"/>
              </a:ext>
            </a:extLst>
          </p:cNvPr>
          <p:cNvSpPr>
            <a:spLocks noGrp="1"/>
          </p:cNvSpPr>
          <p:nvPr>
            <p:ph type="title"/>
          </p:nvPr>
        </p:nvSpPr>
        <p:spPr>
          <a:xfrm>
            <a:off x="769434" y="-217090"/>
            <a:ext cx="11308245" cy="1196175"/>
          </a:xfrm>
        </p:spPr>
        <p:txBody>
          <a:bodyPr>
            <a:normAutofit fontScale="90000"/>
          </a:bodyPr>
          <a:lstStyle/>
          <a:p>
            <a:pPr>
              <a:lnSpc>
                <a:spcPct val="90000"/>
              </a:lnSpc>
            </a:pPr>
            <a:br>
              <a:rPr lang="en-US" sz="3600" b="1" dirty="0">
                <a:solidFill>
                  <a:srgbClr val="002060"/>
                </a:solidFill>
                <a:latin typeface="Avenir Next LT Pro Demi" panose="020B0704020202020204" pitchFamily="34" charset="0"/>
              </a:rPr>
            </a:br>
            <a:r>
              <a:rPr lang="en-US" sz="3600" b="1" dirty="0">
                <a:solidFill>
                  <a:srgbClr val="002060"/>
                </a:solidFill>
                <a:latin typeface="Avenir Next LT Pro Demi" panose="020B0704020202020204" pitchFamily="34" charset="0"/>
              </a:rPr>
              <a:t>3. </a:t>
            </a:r>
            <a:r>
              <a:rPr lang="en-US" sz="4400" b="1" dirty="0">
                <a:solidFill>
                  <a:srgbClr val="002060"/>
                </a:solidFill>
                <a:latin typeface="Avenir Next LT Pro Demi" panose="020B0704020202020204" pitchFamily="34" charset="0"/>
              </a:rPr>
              <a:t>Dependable Covenant with His Servants </a:t>
            </a:r>
            <a:br>
              <a:rPr lang="en-US" sz="3200" b="1" dirty="0">
                <a:solidFill>
                  <a:srgbClr val="002060"/>
                </a:solidFill>
                <a:latin typeface="Avenir Next LT Pro Demi" panose="020B0704020202020204" pitchFamily="34" charset="0"/>
              </a:rPr>
            </a:br>
            <a:r>
              <a:rPr lang="en-US" sz="2700" b="1" dirty="0">
                <a:solidFill>
                  <a:srgbClr val="002060"/>
                </a:solidFill>
                <a:latin typeface="Avenir Next LT Pro Demi" panose="020B0704020202020204" pitchFamily="34" charset="0"/>
              </a:rPr>
              <a:t>(</a:t>
            </a:r>
            <a:r>
              <a:rPr lang="en-US" sz="2700" b="1" dirty="0">
                <a:solidFill>
                  <a:srgbClr val="FF0000"/>
                </a:solidFill>
                <a:latin typeface="Avenir Next LT Pro Demi" panose="020B0704020202020204" pitchFamily="34" charset="0"/>
              </a:rPr>
              <a:t>Numbers 18:19; 25:13; Deuteronomy 28:1,2: Malachi2:4-7; Heb 6:10</a:t>
            </a:r>
            <a:endParaRPr lang="en-CA" sz="2000" dirty="0">
              <a:solidFill>
                <a:srgbClr val="FF0000"/>
              </a:solidFill>
              <a:latin typeface="Avenir Next LT Pro Demi" panose="020B0704020202020204" pitchFamily="34" charset="0"/>
            </a:endParaRPr>
          </a:p>
        </p:txBody>
      </p:sp>
      <p:sp>
        <p:nvSpPr>
          <p:cNvPr id="3" name="Content Placeholder 2">
            <a:extLst>
              <a:ext uri="{FF2B5EF4-FFF2-40B4-BE49-F238E27FC236}">
                <a16:creationId xmlns:a16="http://schemas.microsoft.com/office/drawing/2014/main" id="{33F03E1E-8CE2-98C8-5CA6-4F18B6EF50DE}"/>
              </a:ext>
            </a:extLst>
          </p:cNvPr>
          <p:cNvSpPr>
            <a:spLocks noGrp="1"/>
          </p:cNvSpPr>
          <p:nvPr>
            <p:ph idx="1"/>
          </p:nvPr>
        </p:nvSpPr>
        <p:spPr>
          <a:xfrm>
            <a:off x="1014761" y="1371600"/>
            <a:ext cx="10967223" cy="5185317"/>
          </a:xfrm>
        </p:spPr>
        <p:txBody>
          <a:bodyPr>
            <a:noAutofit/>
          </a:bodyPr>
          <a:lstStyle/>
          <a:p>
            <a:pPr algn="just">
              <a:lnSpc>
                <a:spcPct val="90000"/>
              </a:lnSpc>
              <a:buClr>
                <a:srgbClr val="C00000"/>
              </a:buClr>
              <a:buFont typeface="Wingdings" panose="05000000000000000000" pitchFamily="2" charset="2"/>
              <a:buChar char="Ø"/>
            </a:pPr>
            <a:r>
              <a:rPr lang="en-US" b="1" dirty="0">
                <a:ln w="3175" cmpd="sng">
                  <a:noFill/>
                </a:ln>
                <a:solidFill>
                  <a:srgbClr val="002060"/>
                </a:solidFill>
                <a:latin typeface="Avenir Next LT Pro Demi" panose="020B0704020202020204" pitchFamily="34" charset="0"/>
                <a:ea typeface="+mj-ea"/>
                <a:cs typeface="+mj-cs"/>
              </a:rPr>
              <a:t>God gave the Priests an assurance of continuous provision which He called the “Covenant of Salt”  </a:t>
            </a:r>
          </a:p>
          <a:p>
            <a:pPr marL="0" indent="0" algn="just">
              <a:lnSpc>
                <a:spcPct val="90000"/>
              </a:lnSpc>
              <a:buClr>
                <a:srgbClr val="C00000"/>
              </a:buClr>
              <a:buNone/>
            </a:pPr>
            <a:endParaRPr lang="en-US" b="1" dirty="0">
              <a:ln w="3175" cmpd="sng">
                <a:noFill/>
              </a:ln>
              <a:solidFill>
                <a:srgbClr val="002060"/>
              </a:solidFill>
              <a:latin typeface="Avenir Next LT Pro Demi" panose="020B0704020202020204" pitchFamily="34" charset="0"/>
              <a:ea typeface="+mj-ea"/>
              <a:cs typeface="+mj-cs"/>
            </a:endParaRPr>
          </a:p>
          <a:p>
            <a:pPr algn="just">
              <a:lnSpc>
                <a:spcPct val="90000"/>
              </a:lnSpc>
              <a:buClr>
                <a:srgbClr val="C00000"/>
              </a:buClr>
              <a:buFont typeface="Wingdings" panose="05000000000000000000" pitchFamily="2" charset="2"/>
              <a:buChar char="Ø"/>
            </a:pPr>
            <a:r>
              <a:rPr lang="en-US" b="1" dirty="0">
                <a:ln w="3175" cmpd="sng">
                  <a:noFill/>
                </a:ln>
                <a:solidFill>
                  <a:srgbClr val="002060"/>
                </a:solidFill>
                <a:latin typeface="Avenir Next LT Pro Demi" panose="020B0704020202020204" pitchFamily="34" charset="0"/>
                <a:ea typeface="+mj-ea"/>
                <a:cs typeface="+mj-cs"/>
              </a:rPr>
              <a:t>The "covenant of salt" symbolized God's promise of ongoing provision for the priests. It emphasized salt's role as a preservative, representing the lasting nature of the covenant and serving as a safeguard against spiritual decay, as long as it was upheld.</a:t>
            </a:r>
          </a:p>
          <a:p>
            <a:pPr algn="just">
              <a:lnSpc>
                <a:spcPct val="90000"/>
              </a:lnSpc>
              <a:buClr>
                <a:srgbClr val="C00000"/>
              </a:buClr>
              <a:buFont typeface="Wingdings" panose="05000000000000000000" pitchFamily="2" charset="2"/>
              <a:buChar char="Ø"/>
            </a:pPr>
            <a:endParaRPr lang="en-US" b="1" dirty="0">
              <a:ln w="3175" cmpd="sng">
                <a:noFill/>
              </a:ln>
              <a:solidFill>
                <a:srgbClr val="002060"/>
              </a:solidFill>
              <a:latin typeface="Avenir Next LT Pro Demi" panose="020B0704020202020204" pitchFamily="34" charset="0"/>
              <a:ea typeface="+mj-ea"/>
              <a:cs typeface="+mj-cs"/>
            </a:endParaRPr>
          </a:p>
          <a:p>
            <a:pPr algn="just">
              <a:lnSpc>
                <a:spcPct val="90000"/>
              </a:lnSpc>
              <a:buClr>
                <a:srgbClr val="C00000"/>
              </a:buClr>
              <a:buFont typeface="Wingdings" panose="05000000000000000000" pitchFamily="2" charset="2"/>
              <a:buChar char="Ø"/>
            </a:pPr>
            <a:r>
              <a:rPr lang="en-US" b="1" dirty="0">
                <a:ln w="3175" cmpd="sng">
                  <a:noFill/>
                </a:ln>
                <a:solidFill>
                  <a:srgbClr val="002060"/>
                </a:solidFill>
                <a:latin typeface="Avenir Next LT Pro Demi" panose="020B0704020202020204" pitchFamily="34" charset="0"/>
                <a:ea typeface="+mj-ea"/>
                <a:cs typeface="+mj-cs"/>
              </a:rPr>
              <a:t>The covenant also reminds us of our position in Christ and the World. Christian youths are the salt  of the earth.(Matt 5:13) We are to engage in constant evangelism to save the world from destruction. </a:t>
            </a:r>
          </a:p>
          <a:p>
            <a:pPr algn="just">
              <a:lnSpc>
                <a:spcPct val="90000"/>
              </a:lnSpc>
              <a:buClr>
                <a:srgbClr val="C00000"/>
              </a:buClr>
              <a:buFont typeface="Wingdings" panose="05000000000000000000" pitchFamily="2" charset="2"/>
              <a:buChar char="Ø"/>
            </a:pPr>
            <a:endParaRPr lang="en-US" b="1" dirty="0">
              <a:ln w="3175" cmpd="sng">
                <a:noFill/>
              </a:ln>
              <a:solidFill>
                <a:srgbClr val="002060"/>
              </a:solidFill>
              <a:latin typeface="Avenir Next LT Pro Demi" panose="020B0704020202020204" pitchFamily="34" charset="0"/>
              <a:ea typeface="+mj-ea"/>
              <a:cs typeface="+mj-cs"/>
            </a:endParaRPr>
          </a:p>
          <a:p>
            <a:pPr algn="just">
              <a:lnSpc>
                <a:spcPct val="90000"/>
              </a:lnSpc>
              <a:buClr>
                <a:srgbClr val="C00000"/>
              </a:buClr>
              <a:buFont typeface="Wingdings" panose="05000000000000000000" pitchFamily="2" charset="2"/>
              <a:buChar char="Ø"/>
            </a:pPr>
            <a:r>
              <a:rPr lang="en-US" b="1" dirty="0">
                <a:ln w="3175" cmpd="sng">
                  <a:noFill/>
                </a:ln>
                <a:solidFill>
                  <a:srgbClr val="002060"/>
                </a:solidFill>
                <a:latin typeface="Avenir Next LT Pro Demi" panose="020B0704020202020204" pitchFamily="34" charset="0"/>
                <a:ea typeface="+mj-ea"/>
                <a:cs typeface="+mj-cs"/>
              </a:rPr>
              <a:t>Christian youths are to preserve holiness in this corrupt world.</a:t>
            </a:r>
          </a:p>
          <a:p>
            <a:pPr algn="just">
              <a:lnSpc>
                <a:spcPct val="90000"/>
              </a:lnSpc>
              <a:buClr>
                <a:srgbClr val="C00000"/>
              </a:buClr>
              <a:buFont typeface="Wingdings" panose="05000000000000000000" pitchFamily="2" charset="2"/>
              <a:buChar char="Ø"/>
            </a:pPr>
            <a:endParaRPr lang="en-US" sz="1800" dirty="0">
              <a:solidFill>
                <a:srgbClr val="404040"/>
              </a:solidFill>
              <a:latin typeface="Avenir Next LT Pro" panose="020B0504020202020204" pitchFamily="34" charset="0"/>
            </a:endParaRPr>
          </a:p>
        </p:txBody>
      </p:sp>
      <p:sp>
        <p:nvSpPr>
          <p:cNvPr id="4" name="AutoShape 2" descr="Assumption and presumptio... | Quotes &amp; Writings by Voiceofmymind |  YourQuote">
            <a:extLst>
              <a:ext uri="{FF2B5EF4-FFF2-40B4-BE49-F238E27FC236}">
                <a16:creationId xmlns:a16="http://schemas.microsoft.com/office/drawing/2014/main" id="{E7BDC28A-ECE4-8B47-71BF-2918694CB04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venir Next LT Pro Demi" panose="020B0704020202020204" pitchFamily="34" charset="0"/>
            </a:endParaRPr>
          </a:p>
        </p:txBody>
      </p:sp>
    </p:spTree>
    <p:extLst>
      <p:ext uri="{BB962C8B-B14F-4D97-AF65-F5344CB8AC3E}">
        <p14:creationId xmlns:p14="http://schemas.microsoft.com/office/powerpoint/2010/main" val="235648024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CC35350C-6474-9427-B710-E26EA4B2AFFD}"/>
            </a:ext>
          </a:extLst>
        </p:cNvPr>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5" name="Group 1044">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046"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Demi" panose="020B0704020202020204" pitchFamily="34" charset="0"/>
              </a:endParaRPr>
            </a:p>
          </p:txBody>
        </p:sp>
        <p:sp useBgFill="1">
          <p:nvSpPr>
            <p:cNvPr id="1047"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Demi" panose="020B0704020202020204" pitchFamily="34" charset="0"/>
              </a:endParaRPr>
            </a:p>
          </p:txBody>
        </p:sp>
      </p:grpSp>
      <p:grpSp>
        <p:nvGrpSpPr>
          <p:cNvPr id="1048" name="Group 1047">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038"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latin typeface="Avenir Next LT Pro Demi" panose="020B0704020202020204" pitchFamily="34" charset="0"/>
              </a:endParaRPr>
            </a:p>
          </p:txBody>
        </p:sp>
        <p:sp>
          <p:nvSpPr>
            <p:cNvPr id="1049"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latin typeface="Avenir Next LT Pro Demi" panose="020B0704020202020204" pitchFamily="34" charset="0"/>
              </a:endParaRPr>
            </a:p>
          </p:txBody>
        </p:sp>
        <p:sp>
          <p:nvSpPr>
            <p:cNvPr id="1040"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latin typeface="Avenir Next LT Pro Demi" panose="020B0704020202020204" pitchFamily="34" charset="0"/>
              </a:endParaRPr>
            </a:p>
          </p:txBody>
        </p:sp>
        <p:sp>
          <p:nvSpPr>
            <p:cNvPr id="1041"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latin typeface="Avenir Next LT Pro Demi" panose="020B0704020202020204" pitchFamily="34" charset="0"/>
              </a:endParaRPr>
            </a:p>
          </p:txBody>
        </p:sp>
        <p:sp>
          <p:nvSpPr>
            <p:cNvPr id="1042"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latin typeface="Avenir Next LT Pro Demi" panose="020B0704020202020204" pitchFamily="34" charset="0"/>
              </a:endParaRPr>
            </a:p>
          </p:txBody>
        </p:sp>
        <p:sp>
          <p:nvSpPr>
            <p:cNvPr id="1043"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latin typeface="Avenir Next LT Pro Demi" panose="020B0704020202020204" pitchFamily="34" charset="0"/>
              </a:endParaRPr>
            </a:p>
          </p:txBody>
        </p:sp>
      </p:grpSp>
      <p:sp>
        <p:nvSpPr>
          <p:cNvPr id="2" name="Title 1">
            <a:extLst>
              <a:ext uri="{FF2B5EF4-FFF2-40B4-BE49-F238E27FC236}">
                <a16:creationId xmlns:a16="http://schemas.microsoft.com/office/drawing/2014/main" id="{D0F23662-8CAA-A7DC-59BD-F925963DEAFD}"/>
              </a:ext>
            </a:extLst>
          </p:cNvPr>
          <p:cNvSpPr>
            <a:spLocks noGrp="1"/>
          </p:cNvSpPr>
          <p:nvPr>
            <p:ph type="title"/>
          </p:nvPr>
        </p:nvSpPr>
        <p:spPr>
          <a:xfrm>
            <a:off x="3980779" y="1"/>
            <a:ext cx="7345891" cy="1009650"/>
          </a:xfrm>
        </p:spPr>
        <p:txBody>
          <a:bodyPr>
            <a:normAutofit/>
          </a:bodyPr>
          <a:lstStyle/>
          <a:p>
            <a:r>
              <a:rPr lang="en-US" dirty="0">
                <a:latin typeface="Avenir Next LT Pro Demi" panose="020B0704020202020204" pitchFamily="34" charset="0"/>
              </a:rPr>
              <a:t>Questions</a:t>
            </a:r>
            <a:endParaRPr lang="en-CA" dirty="0">
              <a:latin typeface="Avenir Next LT Pro Demi" panose="020B0704020202020204" pitchFamily="34" charset="0"/>
            </a:endParaRPr>
          </a:p>
        </p:txBody>
      </p:sp>
      <p:pic>
        <p:nvPicPr>
          <p:cNvPr id="1026" name="Picture 2">
            <a:extLst>
              <a:ext uri="{FF2B5EF4-FFF2-40B4-BE49-F238E27FC236}">
                <a16:creationId xmlns:a16="http://schemas.microsoft.com/office/drawing/2014/main" id="{C105F53B-FA98-5C9A-0DFA-55FAF4BA8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673" r="2515"/>
          <a:stretch/>
        </p:blipFill>
        <p:spPr bwMode="auto">
          <a:xfrm>
            <a:off x="20" y="10"/>
            <a:ext cx="2934565"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noFill/>
          <a:ln w="38100">
            <a:noFill/>
          </a:ln>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7CBDF11-EF1D-EF00-01F9-E929F9D665D0}"/>
              </a:ext>
            </a:extLst>
          </p:cNvPr>
          <p:cNvSpPr>
            <a:spLocks noGrp="1"/>
          </p:cNvSpPr>
          <p:nvPr>
            <p:ph idx="1"/>
          </p:nvPr>
        </p:nvSpPr>
        <p:spPr>
          <a:xfrm>
            <a:off x="3478212" y="1215483"/>
            <a:ext cx="8414187" cy="5051640"/>
          </a:xfrm>
        </p:spPr>
        <p:txBody>
          <a:bodyPr>
            <a:noAutofit/>
          </a:bodyPr>
          <a:lstStyle/>
          <a:p>
            <a:pPr marL="514350" indent="-514350" algn="just">
              <a:buClr>
                <a:schemeClr val="tx1">
                  <a:lumMod val="95000"/>
                  <a:lumOff val="5000"/>
                </a:schemeClr>
              </a:buClr>
              <a:buSzPct val="100000"/>
              <a:buFont typeface="+mj-lt"/>
              <a:buAutoNum type="arabicPeriod"/>
            </a:pPr>
            <a:r>
              <a:rPr lang="en-GB" b="1" i="0" dirty="0">
                <a:effectLst/>
                <a:latin typeface="Avenir Next LT Pro Demi" panose="020B0704020202020204" pitchFamily="34" charset="0"/>
              </a:rPr>
              <a:t>Why did God command the children of Israel not to approach the tabernacle? </a:t>
            </a:r>
          </a:p>
          <a:p>
            <a:pPr marL="514350" indent="-514350" algn="just">
              <a:buClr>
                <a:schemeClr val="tx1">
                  <a:lumMod val="95000"/>
                  <a:lumOff val="5000"/>
                </a:schemeClr>
              </a:buClr>
              <a:buSzPct val="100000"/>
              <a:buFont typeface="+mj-lt"/>
              <a:buAutoNum type="arabicPeriod"/>
            </a:pPr>
            <a:r>
              <a:rPr lang="en-US" b="1" i="0" dirty="0">
                <a:effectLst/>
                <a:latin typeface="Avenir Next LT Pro Demi" panose="020B0704020202020204" pitchFamily="34" charset="0"/>
              </a:rPr>
              <a:t>What challenge do youths receive from Aaron and his sons being priests of the Lord? </a:t>
            </a:r>
          </a:p>
          <a:p>
            <a:pPr marL="514350" indent="-514350" algn="just">
              <a:buClr>
                <a:schemeClr val="tx1">
                  <a:lumMod val="95000"/>
                  <a:lumOff val="5000"/>
                </a:schemeClr>
              </a:buClr>
              <a:buSzPct val="100000"/>
              <a:buFont typeface="+mj-lt"/>
              <a:buAutoNum type="arabicPeriod"/>
            </a:pPr>
            <a:r>
              <a:rPr lang="en-US" b="1" i="0" dirty="0">
                <a:effectLst/>
                <a:latin typeface="Avenir Next LT Pro Demi" panose="020B0704020202020204" pitchFamily="34" charset="0"/>
              </a:rPr>
              <a:t>State some consequences of allowing unqualified people to become workers in the church? </a:t>
            </a:r>
          </a:p>
          <a:p>
            <a:pPr marL="514350" indent="-514350" algn="just">
              <a:buClr>
                <a:schemeClr val="tx1">
                  <a:lumMod val="95000"/>
                  <a:lumOff val="5000"/>
                </a:schemeClr>
              </a:buClr>
              <a:buSzPct val="100000"/>
              <a:buFont typeface="+mj-lt"/>
              <a:buAutoNum type="arabicPeriod"/>
            </a:pPr>
            <a:r>
              <a:rPr lang="en-US" b="1" i="0" dirty="0">
                <a:effectLst/>
                <a:latin typeface="Avenir Next LT Pro Demi" panose="020B0704020202020204" pitchFamily="34" charset="0"/>
              </a:rPr>
              <a:t>List some of the areas</a:t>
            </a:r>
            <a:r>
              <a:rPr lang="en-US" b="1" dirty="0">
                <a:latin typeface="Avenir Next LT Pro Demi" panose="020B0704020202020204" pitchFamily="34" charset="0"/>
              </a:rPr>
              <a:t> saved youths can serve the Lord in the church today.</a:t>
            </a:r>
            <a:r>
              <a:rPr lang="en-US" b="1" i="0" dirty="0">
                <a:effectLst/>
                <a:latin typeface="Avenir Next LT Pro Demi" panose="020B0704020202020204" pitchFamily="34" charset="0"/>
              </a:rPr>
              <a:t> </a:t>
            </a:r>
          </a:p>
          <a:p>
            <a:pPr marL="514350" indent="-514350" algn="just">
              <a:buClr>
                <a:schemeClr val="tx1">
                  <a:lumMod val="95000"/>
                  <a:lumOff val="5000"/>
                </a:schemeClr>
              </a:buClr>
              <a:buSzPct val="100000"/>
              <a:buFont typeface="+mj-lt"/>
              <a:buAutoNum type="arabicPeriod"/>
            </a:pPr>
            <a:r>
              <a:rPr lang="en-US" b="1" i="0" dirty="0">
                <a:effectLst/>
                <a:latin typeface="Avenir Next LT Pro Demi" panose="020B0704020202020204" pitchFamily="34" charset="0"/>
              </a:rPr>
              <a:t>What provisions did God make for the priests and </a:t>
            </a:r>
            <a:r>
              <a:rPr lang="en-US" b="1" dirty="0">
                <a:latin typeface="Avenir Next LT Pro Demi" panose="020B0704020202020204" pitchFamily="34" charset="0"/>
              </a:rPr>
              <a:t>L</a:t>
            </a:r>
            <a:r>
              <a:rPr lang="en-US" b="1" i="0" dirty="0">
                <a:effectLst/>
                <a:latin typeface="Avenir Next LT Pro Demi" panose="020B0704020202020204" pitchFamily="34" charset="0"/>
              </a:rPr>
              <a:t>evites as a reward for their services?</a:t>
            </a:r>
          </a:p>
          <a:p>
            <a:pPr marL="514350" indent="-514350" algn="just">
              <a:buClr>
                <a:schemeClr val="tx1">
                  <a:lumMod val="95000"/>
                  <a:lumOff val="5000"/>
                </a:schemeClr>
              </a:buClr>
              <a:buSzPct val="100000"/>
              <a:buFont typeface="+mj-lt"/>
              <a:buAutoNum type="arabicPeriod"/>
            </a:pPr>
            <a:r>
              <a:rPr lang="en-US" b="1" i="0" dirty="0">
                <a:effectLst/>
                <a:latin typeface="Avenir Next LT Pro Demi" panose="020B0704020202020204" pitchFamily="34" charset="0"/>
              </a:rPr>
              <a:t>What is tithes? </a:t>
            </a:r>
            <a:r>
              <a:rPr lang="en-US" b="1" dirty="0">
                <a:latin typeface="Avenir Next LT Pro Demi" panose="020B0704020202020204" pitchFamily="34" charset="0"/>
              </a:rPr>
              <a:t>Should the Levites pay tithes?</a:t>
            </a:r>
          </a:p>
        </p:txBody>
      </p:sp>
    </p:spTree>
    <p:extLst>
      <p:ext uri="{BB962C8B-B14F-4D97-AF65-F5344CB8AC3E}">
        <p14:creationId xmlns:p14="http://schemas.microsoft.com/office/powerpoint/2010/main" val="15875147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themeOverride>
</file>

<file path=docProps/app.xml><?xml version="1.0" encoding="utf-8"?>
<Properties xmlns="http://schemas.openxmlformats.org/officeDocument/2006/extended-properties" xmlns:vt="http://schemas.openxmlformats.org/officeDocument/2006/docPropsVTypes">
  <Template/>
  <TotalTime>11426</TotalTime>
  <Words>1031</Words>
  <Application>Microsoft Office PowerPoint</Application>
  <PresentationFormat>Widescreen</PresentationFormat>
  <Paragraphs>74</Paragraphs>
  <Slides>10</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Aptos</vt:lpstr>
      <vt:lpstr>Arial</vt:lpstr>
      <vt:lpstr>Avenir Next LT Pro</vt:lpstr>
      <vt:lpstr>Avenir Next LT Pro Demi</vt:lpstr>
      <vt:lpstr>Corbel</vt:lpstr>
      <vt:lpstr>Google Sans</vt:lpstr>
      <vt:lpstr>Wingdings</vt:lpstr>
      <vt:lpstr>Parallax</vt:lpstr>
      <vt:lpstr>The Charge and Portion of The Priests and Levites </vt:lpstr>
      <vt:lpstr>Memory Verse:</vt:lpstr>
      <vt:lpstr>Introduction</vt:lpstr>
      <vt:lpstr>Introduction Contd.</vt:lpstr>
      <vt:lpstr>1. DUTIES OF THE PRIESTS AND THE LEVITES (Numbers 18:1-7,22, 23, 32; 3:3-37; 1 Samuel 6:15; 1 Kings 8:3,4; 2 Corinthians 5:18-20; 1 Peter 2:19; Ecclesiastics 9:10)</vt:lpstr>
      <vt:lpstr>1. DUTIES OF THE PRIESTS AND THE LEVITES - contd (Numbers 18:1-7,22, 23, 32; 3:3-37; 1 Samuel 6:15; 1 Kings 8:3,4; 2 Corinthians 5:18-20; 1 Peter 2:19; Ecclesiastics 9:10)</vt:lpstr>
      <vt:lpstr>2. Divine Provision for the Priests and Levites. (Numbers 18:8-19,21,24-31; Matthew 19:27-29; Exodus 23:25-27; Hebrews 6:10; Philippians 4:19; Malachi 3:8-12) “</vt:lpstr>
      <vt:lpstr> 3. Dependable Covenant with His Servants  (Numbers 18:19; 25:13; Deuteronomy 28:1,2: Malachi2:4-7; Heb 6:10</vt:lpstr>
      <vt:lpstr>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Korah’s Rebellion and Approval of Aaron’s Priesthood</dc:title>
  <dc:creator>Oladipo Olatunbosun</dc:creator>
  <cp:lastModifiedBy>Esther Adeola-Gold</cp:lastModifiedBy>
  <cp:revision>24</cp:revision>
  <dcterms:created xsi:type="dcterms:W3CDTF">2025-01-22T06:23:51Z</dcterms:created>
  <dcterms:modified xsi:type="dcterms:W3CDTF">2025-04-26T21:26:23Z</dcterms:modified>
</cp:coreProperties>
</file>