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78" r:id="rId3"/>
    <p:sldId id="292" r:id="rId4"/>
    <p:sldId id="294" r:id="rId5"/>
    <p:sldId id="293" r:id="rId6"/>
    <p:sldId id="300" r:id="rId7"/>
    <p:sldId id="301" r:id="rId8"/>
    <p:sldId id="295" r:id="rId9"/>
    <p:sldId id="302" r:id="rId10"/>
    <p:sldId id="303" r:id="rId11"/>
    <p:sldId id="297" r:id="rId12"/>
    <p:sldId id="305" r:id="rId13"/>
    <p:sldId id="306" r:id="rId14"/>
    <p:sldId id="307" r:id="rId15"/>
    <p:sldId id="298" r:id="rId16"/>
    <p:sldId id="299"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FEF"/>
    <a:srgbClr val="FF99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8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1247084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DCFF3-E54F-46C4-9277-ECAE22CB894D}"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4542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40895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354479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1134175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210988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3925658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277743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411561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274972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DCFF3-E54F-46C4-9277-ECAE22CB894D}" type="datetimeFigureOut">
              <a:rPr lang="en-US" smtClean="0"/>
              <a:pPr/>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225045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CDCFF3-E54F-46C4-9277-ECAE22CB894D}"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102621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CDCFF3-E54F-46C4-9277-ECAE22CB894D}" type="datetimeFigureOut">
              <a:rPr lang="en-US" smtClean="0"/>
              <a:pPr/>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112029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DCFF3-E54F-46C4-9277-ECAE22CB894D}" type="datetimeFigureOut">
              <a:rPr lang="en-US" smtClean="0"/>
              <a:pPr/>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353634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DCFF3-E54F-46C4-9277-ECAE22CB894D}" type="datetimeFigureOut">
              <a:rPr lang="en-US" smtClean="0"/>
              <a:pPr/>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243082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DCFF3-E54F-46C4-9277-ECAE22CB894D}"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34762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DCFF3-E54F-46C4-9277-ECAE22CB894D}" type="datetimeFigureOut">
              <a:rPr lang="en-US" smtClean="0"/>
              <a:pPr/>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1BC00-88D9-44AB-BE0F-181BAC9F83AF}" type="slidenum">
              <a:rPr lang="en-US" smtClean="0"/>
              <a:pPr/>
              <a:t>‹#›</a:t>
            </a:fld>
            <a:endParaRPr lang="en-US"/>
          </a:p>
        </p:txBody>
      </p:sp>
    </p:spTree>
    <p:extLst>
      <p:ext uri="{BB962C8B-B14F-4D97-AF65-F5344CB8AC3E}">
        <p14:creationId xmlns:p14="http://schemas.microsoft.com/office/powerpoint/2010/main" val="358783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CA"/>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CA"/>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CA"/>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CA"/>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CA"/>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CA"/>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CDCFF3-E54F-46C4-9277-ECAE22CB894D}" type="datetimeFigureOut">
              <a:rPr lang="en-US" smtClean="0"/>
              <a:pPr/>
              <a:t>1/13/2026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D1BC00-88D9-44AB-BE0F-181BAC9F83AF}" type="slidenum">
              <a:rPr lang="en-US" smtClean="0"/>
              <a:pPr/>
              <a:t>‹#›</a:t>
            </a:fld>
            <a:endParaRPr lang="en-US"/>
          </a:p>
        </p:txBody>
      </p:sp>
    </p:spTree>
    <p:extLst>
      <p:ext uri="{BB962C8B-B14F-4D97-AF65-F5344CB8AC3E}">
        <p14:creationId xmlns:p14="http://schemas.microsoft.com/office/powerpoint/2010/main" val="405646096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bibleiq.bibletruth.info/images/whoIsJesus.png" TargetMode="External"/><Relationship Id="rId2" Type="http://schemas.openxmlformats.org/officeDocument/2006/relationships/hyperlink" Target="https://www.jesuschristformuslims.com/wp-content/uploads/2016/09/Who-are-Jesus-brothers-Clear-your-doubts-about-Jesus-Christ.jpg" TargetMode="External"/><Relationship Id="rId1" Type="http://schemas.openxmlformats.org/officeDocument/2006/relationships/slideLayout" Target="../slideLayouts/slideLayout1.xml"/><Relationship Id="rId5" Type="http://schemas.openxmlformats.org/officeDocument/2006/relationships/hyperlink" Target="https://www.incimages.com/uploaded_files/image/1920x1080/getty_152846930_9706449704500115_72090.jpg" TargetMode="External"/><Relationship Id="rId4" Type="http://schemas.openxmlformats.org/officeDocument/2006/relationships/hyperlink" Target="https://i.ytimg.com/vi/DwGPTRh-gko/maxresdefault.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C8BD-2628-A174-5B7B-540F17D6713B}"/>
              </a:ext>
            </a:extLst>
          </p:cNvPr>
          <p:cNvSpPr>
            <a:spLocks noGrp="1"/>
          </p:cNvSpPr>
          <p:nvPr>
            <p:ph type="ctrTitle"/>
          </p:nvPr>
        </p:nvSpPr>
        <p:spPr>
          <a:xfrm>
            <a:off x="2877830" y="2487561"/>
            <a:ext cx="8866909" cy="2052484"/>
          </a:xfrm>
          <a:effectLst>
            <a:outerShdw blurRad="152400" dist="317500" dir="5400000" sx="90000" sy="-19000" rotWithShape="0">
              <a:prstClr val="black">
                <a:alpha val="15000"/>
              </a:prstClr>
            </a:outerShdw>
          </a:effectLst>
          <a:scene3d>
            <a:camera prst="isometricOffAxis1Right"/>
            <a:lightRig rig="threePt" dir="t"/>
          </a:scene3d>
          <a:sp3d>
            <a:bevelT prst="relaxedInset"/>
          </a:sp3d>
        </p:spPr>
        <p:txBody>
          <a:bodyPr>
            <a:noAutofit/>
          </a:bodyPr>
          <a:lstStyle/>
          <a:p>
            <a:r>
              <a:rPr lang="en-US" sz="5400" b="1" dirty="0">
                <a:solidFill>
                  <a:srgbClr val="0070C0"/>
                </a:solidFill>
                <a:latin typeface="Calibri" panose="020F0502020204030204" pitchFamily="34" charset="0"/>
                <a:ea typeface="Calibri" panose="020F0502020204030204" pitchFamily="34" charset="0"/>
                <a:cs typeface="Calibri" panose="020F0502020204030204" pitchFamily="34" charset="0"/>
              </a:rPr>
              <a:t>CONTROVERSY CONCERNING CHRIST</a:t>
            </a:r>
          </a:p>
        </p:txBody>
      </p:sp>
      <p:sp>
        <p:nvSpPr>
          <p:cNvPr id="7" name="Subtitle 6">
            <a:extLst>
              <a:ext uri="{FF2B5EF4-FFF2-40B4-BE49-F238E27FC236}">
                <a16:creationId xmlns:a16="http://schemas.microsoft.com/office/drawing/2014/main" id="{7F418A9A-1889-53F3-91BE-DAAE83205EAF}"/>
              </a:ext>
            </a:extLst>
          </p:cNvPr>
          <p:cNvSpPr>
            <a:spLocks noGrp="1"/>
          </p:cNvSpPr>
          <p:nvPr>
            <p:ph type="subTitle" idx="1"/>
          </p:nvPr>
        </p:nvSpPr>
        <p:spPr>
          <a:xfrm>
            <a:off x="4787345" y="4677697"/>
            <a:ext cx="6957394" cy="1341781"/>
          </a:xfrm>
        </p:spPr>
        <p:txBody>
          <a:bodyPr>
            <a:noAutofit/>
          </a:bodyPr>
          <a:lstStyle/>
          <a:p>
            <a:pPr algn="ctr"/>
            <a:r>
              <a:rPr lang="en-US" sz="3600" b="1" dirty="0">
                <a:solidFill>
                  <a:schemeClr val="accent5"/>
                </a:solidFill>
                <a:latin typeface="Calibri" panose="020F0502020204030204" pitchFamily="34" charset="0"/>
                <a:ea typeface="Calibri" panose="020F0502020204030204" pitchFamily="34" charset="0"/>
                <a:cs typeface="Calibri" panose="020F0502020204030204" pitchFamily="34" charset="0"/>
              </a:rPr>
              <a:t>Youth Search the Scriptures</a:t>
            </a:r>
            <a:br>
              <a:rPr lang="en-US" sz="2800" dirty="0"/>
            </a:br>
            <a:r>
              <a:rPr lang="en-US" sz="2800" b="1" dirty="0">
                <a:solidFill>
                  <a:schemeClr val="accent5"/>
                </a:solidFill>
                <a:latin typeface="Calibri" panose="020F0502020204030204" pitchFamily="34" charset="0"/>
                <a:ea typeface="Calibri" panose="020F0502020204030204" pitchFamily="34" charset="0"/>
                <a:cs typeface="Calibri" panose="020F0502020204030204" pitchFamily="34" charset="0"/>
              </a:rPr>
              <a:t>Lesson 142</a:t>
            </a:r>
            <a:br>
              <a:rPr lang="en-US" sz="2800" dirty="0"/>
            </a:br>
            <a:endParaRPr lang="en-CA" sz="2800" dirty="0"/>
          </a:p>
          <a:p>
            <a:pPr algn="ctr"/>
            <a:endParaRPr lang="en-CA" sz="2800" dirty="0"/>
          </a:p>
        </p:txBody>
      </p:sp>
      <p:pic>
        <p:nvPicPr>
          <p:cNvPr id="5" name="Picture 4" descr="Deeper Christian Life Ministry, Canada">
            <a:extLst>
              <a:ext uri="{FF2B5EF4-FFF2-40B4-BE49-F238E27FC236}">
                <a16:creationId xmlns:a16="http://schemas.microsoft.com/office/drawing/2014/main" id="{A4218C6B-C9EF-0308-CDD7-CCC36DE0E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488" y="0"/>
            <a:ext cx="10386512" cy="13417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84683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9C61-BCC7-8D46-A6AA-1D9F30E4B715}"/>
              </a:ext>
            </a:extLst>
          </p:cNvPr>
          <p:cNvSpPr>
            <a:spLocks noGrp="1"/>
          </p:cNvSpPr>
          <p:nvPr>
            <p:ph type="title"/>
          </p:nvPr>
        </p:nvSpPr>
        <p:spPr>
          <a:xfrm>
            <a:off x="1169678" y="86034"/>
            <a:ext cx="10865005" cy="631722"/>
          </a:xfrm>
        </p:spPr>
        <p:txBody>
          <a:bodyPr>
            <a:norm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2. CHRIST AT THE FEAST OF TABERNACLE – Cont’d</a:t>
            </a:r>
            <a:endParaRPr lang="en-CA"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5FA5574-D2B6-5076-C277-C2B987C5C896}"/>
              </a:ext>
            </a:extLst>
          </p:cNvPr>
          <p:cNvSpPr>
            <a:spLocks noGrp="1"/>
          </p:cNvSpPr>
          <p:nvPr>
            <p:ph idx="1"/>
          </p:nvPr>
        </p:nvSpPr>
        <p:spPr>
          <a:xfrm>
            <a:off x="1484310" y="1013792"/>
            <a:ext cx="10018713" cy="5318182"/>
          </a:xfrm>
          <a:solidFill>
            <a:srgbClr val="FF99FF"/>
          </a:solidFill>
        </p:spPr>
        <p:txBody>
          <a:bodyPr>
            <a:normAutofit/>
          </a:bodyPr>
          <a:lstStyle/>
          <a:p>
            <a:r>
              <a:rPr lang="en-US" dirty="0">
                <a:solidFill>
                  <a:srgbClr val="002060"/>
                </a:solidFill>
              </a:rPr>
              <a:t>Jesus described the baptism in the Holy Spirit as rivers of living water. </a:t>
            </a:r>
          </a:p>
          <a:p>
            <a:r>
              <a:rPr lang="en-US" dirty="0">
                <a:solidFill>
                  <a:srgbClr val="002060"/>
                </a:solidFill>
              </a:rPr>
              <a:t>But before you can benefit from this, you must have experienced:</a:t>
            </a:r>
          </a:p>
          <a:p>
            <a:pPr marL="717550" indent="-363538">
              <a:buFont typeface="+mj-lt"/>
              <a:buAutoNum type="arabicParenR"/>
            </a:pPr>
            <a:r>
              <a:rPr lang="en-US" dirty="0">
                <a:solidFill>
                  <a:schemeClr val="accent1">
                    <a:lumMod val="75000"/>
                  </a:schemeClr>
                </a:solidFill>
              </a:rPr>
              <a:t>Genuine salvation through Christ (John 1:12); and </a:t>
            </a:r>
          </a:p>
          <a:p>
            <a:pPr marL="717550" indent="-363538">
              <a:buFont typeface="+mj-lt"/>
              <a:buAutoNum type="arabicParenR"/>
            </a:pPr>
            <a:r>
              <a:rPr lang="en-US" dirty="0">
                <a:solidFill>
                  <a:schemeClr val="accent1">
                    <a:lumMod val="75000"/>
                  </a:schemeClr>
                </a:solidFill>
              </a:rPr>
              <a:t> A sanctified heart (Matthew 5:6). </a:t>
            </a:r>
          </a:p>
          <a:p>
            <a:pPr marL="0" indent="0">
              <a:buNone/>
            </a:pPr>
            <a:r>
              <a:rPr lang="en-US" dirty="0">
                <a:solidFill>
                  <a:srgbClr val="002060"/>
                </a:solidFill>
              </a:rPr>
              <a:t>The sanctified believer who desires to be baptized in the Holy Ghost must:</a:t>
            </a:r>
          </a:p>
          <a:p>
            <a:pPr marL="811212" indent="-457200">
              <a:buFont typeface="+mj-lt"/>
              <a:buAutoNum type="arabicParenR"/>
            </a:pPr>
            <a:r>
              <a:rPr lang="en-US" dirty="0">
                <a:solidFill>
                  <a:schemeClr val="accent1">
                    <a:lumMod val="75000"/>
                  </a:schemeClr>
                </a:solidFill>
              </a:rPr>
              <a:t>Consecrate himself to God, </a:t>
            </a:r>
          </a:p>
          <a:p>
            <a:pPr marL="811212" indent="-457200">
              <a:buFont typeface="+mj-lt"/>
              <a:buAutoNum type="arabicParenR"/>
            </a:pPr>
            <a:r>
              <a:rPr lang="en-US" dirty="0">
                <a:solidFill>
                  <a:schemeClr val="accent1">
                    <a:lumMod val="75000"/>
                  </a:schemeClr>
                </a:solidFill>
              </a:rPr>
              <a:t>Desire it</a:t>
            </a:r>
          </a:p>
          <a:p>
            <a:pPr marL="811212" indent="-457200">
              <a:buFont typeface="+mj-lt"/>
              <a:buAutoNum type="arabicParenR"/>
            </a:pPr>
            <a:r>
              <a:rPr lang="en-US" dirty="0">
                <a:solidFill>
                  <a:schemeClr val="accent1">
                    <a:lumMod val="75000"/>
                  </a:schemeClr>
                </a:solidFill>
              </a:rPr>
              <a:t>Pray and exercise faith in the unfailing promise of God</a:t>
            </a:r>
            <a:endParaRPr lang="en-CA" dirty="0">
              <a:solidFill>
                <a:schemeClr val="accent1">
                  <a:lumMod val="75000"/>
                </a:schemeClr>
              </a:solidFill>
            </a:endParaRPr>
          </a:p>
        </p:txBody>
      </p:sp>
    </p:spTree>
    <p:extLst>
      <p:ext uri="{BB962C8B-B14F-4D97-AF65-F5344CB8AC3E}">
        <p14:creationId xmlns:p14="http://schemas.microsoft.com/office/powerpoint/2010/main" val="35164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1C2892-9432-E2B5-D8A7-521666BE1267}"/>
              </a:ext>
            </a:extLst>
          </p:cNvPr>
          <p:cNvSpPr txBox="1"/>
          <p:nvPr/>
        </p:nvSpPr>
        <p:spPr>
          <a:xfrm>
            <a:off x="49695" y="0"/>
            <a:ext cx="12092609" cy="954107"/>
          </a:xfrm>
          <a:prstGeom prst="rect">
            <a:avLst/>
          </a:prstGeom>
          <a:noFill/>
        </p:spPr>
        <p:txBody>
          <a:bodyPr wrap="square" rtlCol="0">
            <a:spAutoFit/>
          </a:bodyPr>
          <a:lstStyle/>
          <a:p>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3. </a:t>
            </a:r>
            <a:r>
              <a:rPr lang="en-US" sz="32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OFFICERS’ TESTIMONY AND THE JEWS’ UNBELIEF - </a:t>
            </a:r>
            <a:r>
              <a:rPr lang="en-US" sz="2400" b="1" dirty="0">
                <a:solidFill>
                  <a:schemeClr val="bg2">
                    <a:lumMod val="50000"/>
                  </a:schemeClr>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John 7:45-53; Eph. 3:8; Col. 1:15-19; 1 Cor. 1:24; Heb. 1:1-14;Matt. 28:18-20; 2 Tim. 4:1,2; Col. 1:28; Romans 1:24-32</a:t>
            </a:r>
          </a:p>
        </p:txBody>
      </p:sp>
      <p:sp>
        <p:nvSpPr>
          <p:cNvPr id="2" name="Rectangle: Rounded Corners 1">
            <a:extLst>
              <a:ext uri="{FF2B5EF4-FFF2-40B4-BE49-F238E27FC236}">
                <a16:creationId xmlns:a16="http://schemas.microsoft.com/office/drawing/2014/main" id="{63CF1147-1ECD-EACF-D84E-4F0D3B4ABEB5}"/>
              </a:ext>
            </a:extLst>
          </p:cNvPr>
          <p:cNvSpPr/>
          <p:nvPr/>
        </p:nvSpPr>
        <p:spPr>
          <a:xfrm>
            <a:off x="452284" y="1101213"/>
            <a:ext cx="11552903" cy="575678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400" dirty="0">
                <a:solidFill>
                  <a:srgbClr val="002060"/>
                </a:solidFill>
              </a:rPr>
              <a:t>“</a:t>
            </a:r>
            <a:r>
              <a:rPr lang="en-US" sz="2400" i="1" dirty="0">
                <a:solidFill>
                  <a:srgbClr val="002060"/>
                </a:solidFill>
              </a:rPr>
              <a:t>The Pharisees heard that the people murmured such things concerning him; and the Pharisees and the chief priests sent officers to take him</a:t>
            </a:r>
            <a:r>
              <a:rPr lang="en-US" sz="2400" dirty="0">
                <a:solidFill>
                  <a:srgbClr val="002060"/>
                </a:solidFill>
              </a:rPr>
              <a:t>” (John 7:32) </a:t>
            </a:r>
          </a:p>
          <a:p>
            <a:pPr marL="342900" indent="-342900">
              <a:spcAft>
                <a:spcPts val="1200"/>
              </a:spcAft>
              <a:buFont typeface="Wingdings" panose="05000000000000000000" pitchFamily="2" charset="2"/>
              <a:buChar char="Ø"/>
            </a:pPr>
            <a:r>
              <a:rPr lang="en-US" sz="2400" dirty="0">
                <a:solidFill>
                  <a:srgbClr val="002060"/>
                </a:solidFill>
              </a:rPr>
              <a:t>Persecutors and opposers of the gospel are always disappointed in their efforts to stop the preaching of the gospel (Acts 4:14; 5:17-28; 9:1,2). </a:t>
            </a:r>
          </a:p>
          <a:p>
            <a:pPr marL="342900" indent="-342900">
              <a:spcAft>
                <a:spcPts val="1200"/>
              </a:spcAft>
              <a:buFont typeface="Wingdings" panose="05000000000000000000" pitchFamily="2" charset="2"/>
              <a:buChar char="Ø"/>
            </a:pPr>
            <a:r>
              <a:rPr lang="en-US" sz="2400" dirty="0">
                <a:solidFill>
                  <a:srgbClr val="002060"/>
                </a:solidFill>
              </a:rPr>
              <a:t>They sought to take the Lord and kill Him because of their hatred. The officers gave an unbiased testimony of Jesus saying: “Never man </a:t>
            </a:r>
            <a:r>
              <a:rPr lang="en-US" sz="2400" dirty="0" err="1">
                <a:solidFill>
                  <a:srgbClr val="002060"/>
                </a:solidFill>
              </a:rPr>
              <a:t>spake</a:t>
            </a:r>
            <a:r>
              <a:rPr lang="en-US" sz="2400" dirty="0">
                <a:solidFill>
                  <a:srgbClr val="002060"/>
                </a:solidFill>
              </a:rPr>
              <a:t> like this man” (verse 46) -  a personal testimony of what they heard and saw. </a:t>
            </a:r>
          </a:p>
          <a:p>
            <a:pPr marL="342900" indent="-342900">
              <a:spcAft>
                <a:spcPts val="1200"/>
              </a:spcAft>
              <a:buFont typeface="Wingdings" panose="05000000000000000000" pitchFamily="2" charset="2"/>
              <a:buChar char="Ø"/>
            </a:pPr>
            <a:r>
              <a:rPr lang="en-US" sz="2400" dirty="0">
                <a:solidFill>
                  <a:srgbClr val="002060"/>
                </a:solidFill>
              </a:rPr>
              <a:t>Jesus Christ is incomparable - He spoke with authority, persuasiveness, conviction, transparency, wisdom, unlimited power, grace and boldness. </a:t>
            </a:r>
          </a:p>
          <a:p>
            <a:pPr marL="342900" indent="-342900">
              <a:spcAft>
                <a:spcPts val="1200"/>
              </a:spcAft>
              <a:buFont typeface="Wingdings" panose="05000000000000000000" pitchFamily="2" charset="2"/>
              <a:buChar char="Ø"/>
            </a:pPr>
            <a:r>
              <a:rPr lang="en-US" sz="2400" dirty="0">
                <a:solidFill>
                  <a:srgbClr val="002060"/>
                </a:solidFill>
              </a:rPr>
              <a:t>It is only Christ with the Spirit of God without measure that can earn such a remark from those who opposed Him (John 3:34,35). </a:t>
            </a:r>
          </a:p>
          <a:p>
            <a:pPr marL="342900" indent="-342900">
              <a:spcAft>
                <a:spcPts val="1200"/>
              </a:spcAft>
              <a:buFont typeface="Wingdings" panose="05000000000000000000" pitchFamily="2" charset="2"/>
              <a:buChar char="Ø"/>
            </a:pPr>
            <a:r>
              <a:rPr lang="en-US" sz="2400" dirty="0">
                <a:solidFill>
                  <a:srgbClr val="002060"/>
                </a:solidFill>
              </a:rPr>
              <a:t>All boys, girls, men and women, including angels, must worship Jesus the Lord of all.</a:t>
            </a:r>
            <a:endParaRPr lang="en-CA" sz="2400" dirty="0">
              <a:solidFill>
                <a:srgbClr val="002060"/>
              </a:solidFill>
            </a:endParaRPr>
          </a:p>
        </p:txBody>
      </p:sp>
    </p:spTree>
    <p:extLst>
      <p:ext uri="{BB962C8B-B14F-4D97-AF65-F5344CB8AC3E}">
        <p14:creationId xmlns:p14="http://schemas.microsoft.com/office/powerpoint/2010/main" val="259956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C94F1-686B-9EEB-7B6B-9DC31AF8DD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8E7A8DB-ECB3-AB69-433E-4CFE30431F70}"/>
              </a:ext>
            </a:extLst>
          </p:cNvPr>
          <p:cNvSpPr txBox="1"/>
          <p:nvPr/>
        </p:nvSpPr>
        <p:spPr>
          <a:xfrm>
            <a:off x="49695" y="0"/>
            <a:ext cx="12092609" cy="584775"/>
          </a:xfrm>
          <a:prstGeom prst="rect">
            <a:avLst/>
          </a:prstGeom>
          <a:noFill/>
        </p:spPr>
        <p:txBody>
          <a:bodyPr wrap="square" rtlCol="0">
            <a:spAutoFit/>
          </a:bodyPr>
          <a:lstStyle/>
          <a:p>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3. </a:t>
            </a:r>
            <a:r>
              <a:rPr lang="en-US" sz="32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OFFICERS’ TESTIMONY AND THE JEWS’ UNBELIEF – </a:t>
            </a:r>
            <a:r>
              <a:rPr lang="en-US" sz="2400" b="1" dirty="0">
                <a:solidFill>
                  <a:schemeClr val="bg2">
                    <a:lumMod val="50000"/>
                  </a:schemeClr>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Cont’d</a:t>
            </a:r>
          </a:p>
        </p:txBody>
      </p:sp>
      <p:sp>
        <p:nvSpPr>
          <p:cNvPr id="2" name="Rectangle: Rounded Corners 1">
            <a:extLst>
              <a:ext uri="{FF2B5EF4-FFF2-40B4-BE49-F238E27FC236}">
                <a16:creationId xmlns:a16="http://schemas.microsoft.com/office/drawing/2014/main" id="{EE451C46-E1EE-C856-1B3F-079CA6B47B77}"/>
              </a:ext>
            </a:extLst>
          </p:cNvPr>
          <p:cNvSpPr/>
          <p:nvPr/>
        </p:nvSpPr>
        <p:spPr>
          <a:xfrm>
            <a:off x="319547" y="678804"/>
            <a:ext cx="11552903" cy="20942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400" dirty="0">
                <a:solidFill>
                  <a:srgbClr val="002060"/>
                </a:solidFill>
              </a:rPr>
              <a:t>“</a:t>
            </a:r>
            <a:r>
              <a:rPr lang="en-US" sz="2400" i="1" dirty="0">
                <a:solidFill>
                  <a:srgbClr val="002060"/>
                </a:solidFill>
              </a:rPr>
              <a:t>That I may know him, and the power of his resurrection, and the fellowship of his sufferings, being made conformable unto his death</a:t>
            </a:r>
            <a:r>
              <a:rPr lang="en-US" sz="2400" dirty="0">
                <a:solidFill>
                  <a:srgbClr val="002060"/>
                </a:solidFill>
              </a:rPr>
              <a:t>” (John 7:32) </a:t>
            </a:r>
          </a:p>
          <a:p>
            <a:pPr marL="342900" indent="-342900">
              <a:spcAft>
                <a:spcPts val="1200"/>
              </a:spcAft>
              <a:buFont typeface="Wingdings" panose="05000000000000000000" pitchFamily="2" charset="2"/>
              <a:buChar char="Ø"/>
            </a:pPr>
            <a:r>
              <a:rPr lang="en-US" sz="2400" dirty="0">
                <a:solidFill>
                  <a:srgbClr val="002060"/>
                </a:solidFill>
              </a:rPr>
              <a:t>Your perception of Jesus determines the depth of the revelation you receive from God. </a:t>
            </a:r>
          </a:p>
          <a:p>
            <a:pPr marL="342900" indent="-342900">
              <a:spcAft>
                <a:spcPts val="1200"/>
              </a:spcAft>
              <a:buFont typeface="Wingdings" panose="05000000000000000000" pitchFamily="2" charset="2"/>
              <a:buChar char="Ø"/>
            </a:pPr>
            <a:r>
              <a:rPr lang="en-US" sz="2400" dirty="0">
                <a:solidFill>
                  <a:srgbClr val="002060"/>
                </a:solidFill>
              </a:rPr>
              <a:t>As Christian youths, Jesus could be:</a:t>
            </a:r>
            <a:endParaRPr lang="en-CA" sz="2400" dirty="0">
              <a:solidFill>
                <a:srgbClr val="002060"/>
              </a:solidFill>
            </a:endParaRPr>
          </a:p>
        </p:txBody>
      </p:sp>
      <p:sp>
        <p:nvSpPr>
          <p:cNvPr id="9" name="Rectangle 8">
            <a:extLst>
              <a:ext uri="{FF2B5EF4-FFF2-40B4-BE49-F238E27FC236}">
                <a16:creationId xmlns:a16="http://schemas.microsoft.com/office/drawing/2014/main" id="{1FA702C5-511C-4373-F4E3-B6809C3793A1}"/>
              </a:ext>
            </a:extLst>
          </p:cNvPr>
          <p:cNvSpPr/>
          <p:nvPr/>
        </p:nvSpPr>
        <p:spPr>
          <a:xfrm>
            <a:off x="1631834" y="2867104"/>
            <a:ext cx="5024284" cy="381945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CA" dirty="0">
                <a:solidFill>
                  <a:schemeClr val="accent6">
                    <a:lumMod val="75000"/>
                  </a:schemeClr>
                </a:solidFill>
              </a:rPr>
              <a:t>Our Advocate with the Father, </a:t>
            </a:r>
          </a:p>
          <a:p>
            <a:pPr marL="285750" indent="-285750" algn="ctr">
              <a:buFont typeface="Wingdings" panose="05000000000000000000" pitchFamily="2" charset="2"/>
              <a:buChar char="ü"/>
            </a:pPr>
            <a:r>
              <a:rPr lang="en-CA" dirty="0">
                <a:solidFill>
                  <a:schemeClr val="accent6">
                    <a:lumMod val="75000"/>
                  </a:schemeClr>
                </a:solidFill>
              </a:rPr>
              <a:t>the Bright and Morning Star, </a:t>
            </a:r>
          </a:p>
          <a:p>
            <a:pPr marL="285750" indent="-285750" algn="ctr">
              <a:buFont typeface="Wingdings" panose="05000000000000000000" pitchFamily="2" charset="2"/>
              <a:buChar char="ü"/>
            </a:pPr>
            <a:r>
              <a:rPr lang="en-CA" dirty="0">
                <a:solidFill>
                  <a:schemeClr val="accent6">
                    <a:lumMod val="75000"/>
                  </a:schemeClr>
                </a:solidFill>
              </a:rPr>
              <a:t>Counsellor, </a:t>
            </a:r>
          </a:p>
          <a:p>
            <a:pPr marL="285750" indent="-285750" algn="ctr">
              <a:buFont typeface="Wingdings" panose="05000000000000000000" pitchFamily="2" charset="2"/>
              <a:buChar char="ü"/>
            </a:pPr>
            <a:r>
              <a:rPr lang="en-CA" dirty="0">
                <a:solidFill>
                  <a:schemeClr val="accent6">
                    <a:lumMod val="75000"/>
                  </a:schemeClr>
                </a:solidFill>
              </a:rPr>
              <a:t>The Door to the heavenly City, </a:t>
            </a:r>
          </a:p>
          <a:p>
            <a:pPr marL="285750" indent="-285750" algn="ctr">
              <a:buFont typeface="Wingdings" panose="05000000000000000000" pitchFamily="2" charset="2"/>
              <a:buChar char="ü"/>
            </a:pPr>
            <a:r>
              <a:rPr lang="en-CA" dirty="0">
                <a:solidFill>
                  <a:schemeClr val="accent6">
                    <a:lumMod val="75000"/>
                  </a:schemeClr>
                </a:solidFill>
              </a:rPr>
              <a:t>Emmanuel – God with us, </a:t>
            </a:r>
          </a:p>
          <a:p>
            <a:pPr marL="285750" indent="-285750" algn="ctr">
              <a:buFont typeface="Wingdings" panose="05000000000000000000" pitchFamily="2" charset="2"/>
              <a:buChar char="ü"/>
            </a:pPr>
            <a:r>
              <a:rPr lang="en-CA" dirty="0">
                <a:solidFill>
                  <a:schemeClr val="accent6">
                    <a:lumMod val="75000"/>
                  </a:schemeClr>
                </a:solidFill>
              </a:rPr>
              <a:t>A Friend of repentant sinners, </a:t>
            </a:r>
          </a:p>
          <a:p>
            <a:pPr marL="285750" indent="-285750" algn="ctr">
              <a:buFont typeface="Wingdings" panose="05000000000000000000" pitchFamily="2" charset="2"/>
              <a:buChar char="ü"/>
            </a:pPr>
            <a:r>
              <a:rPr lang="en-CA" dirty="0">
                <a:solidFill>
                  <a:schemeClr val="accent6">
                    <a:lumMod val="75000"/>
                  </a:schemeClr>
                </a:solidFill>
              </a:rPr>
              <a:t>The Good Shepherd, </a:t>
            </a:r>
          </a:p>
          <a:p>
            <a:pPr marL="285750" indent="-285750" algn="ctr">
              <a:buFont typeface="Wingdings" panose="05000000000000000000" pitchFamily="2" charset="2"/>
              <a:buChar char="ü"/>
            </a:pPr>
            <a:r>
              <a:rPr lang="en-CA" dirty="0">
                <a:solidFill>
                  <a:schemeClr val="accent6">
                    <a:lumMod val="75000"/>
                  </a:schemeClr>
                </a:solidFill>
              </a:rPr>
              <a:t>High Priest, </a:t>
            </a:r>
          </a:p>
          <a:p>
            <a:pPr marL="285750" indent="-285750" algn="ctr">
              <a:buFont typeface="Wingdings" panose="05000000000000000000" pitchFamily="2" charset="2"/>
              <a:buChar char="ü"/>
            </a:pPr>
            <a:r>
              <a:rPr lang="en-CA" dirty="0">
                <a:solidFill>
                  <a:schemeClr val="accent6">
                    <a:lumMod val="75000"/>
                  </a:schemeClr>
                </a:solidFill>
              </a:rPr>
              <a:t>our Intercessor, </a:t>
            </a:r>
          </a:p>
          <a:p>
            <a:pPr marL="285750" indent="-285750" algn="ctr">
              <a:buFont typeface="Wingdings" panose="05000000000000000000" pitchFamily="2" charset="2"/>
              <a:buChar char="ü"/>
            </a:pPr>
            <a:r>
              <a:rPr lang="en-CA" dirty="0">
                <a:solidFill>
                  <a:schemeClr val="accent6">
                    <a:lumMod val="75000"/>
                  </a:schemeClr>
                </a:solidFill>
              </a:rPr>
              <a:t>The Judge of the whole world, </a:t>
            </a:r>
          </a:p>
          <a:p>
            <a:pPr marL="285750" indent="-285750" algn="ctr">
              <a:buFont typeface="Wingdings" panose="05000000000000000000" pitchFamily="2" charset="2"/>
              <a:buChar char="ü"/>
            </a:pPr>
            <a:r>
              <a:rPr lang="en-CA" dirty="0">
                <a:solidFill>
                  <a:schemeClr val="accent6">
                    <a:lumMod val="75000"/>
                  </a:schemeClr>
                </a:solidFill>
              </a:rPr>
              <a:t>The King of kings and the Lord of lords, </a:t>
            </a:r>
          </a:p>
          <a:p>
            <a:pPr marL="285750" indent="-285750" algn="ctr">
              <a:buFont typeface="Wingdings" panose="05000000000000000000" pitchFamily="2" charset="2"/>
              <a:buChar char="ü"/>
            </a:pPr>
            <a:r>
              <a:rPr lang="en-CA" dirty="0">
                <a:solidFill>
                  <a:schemeClr val="accent6">
                    <a:lumMod val="75000"/>
                  </a:schemeClr>
                </a:solidFill>
              </a:rPr>
              <a:t>The Lamb of God</a:t>
            </a:r>
          </a:p>
          <a:p>
            <a:pPr marL="285750" indent="-285750" algn="ctr">
              <a:buFont typeface="Wingdings" panose="05000000000000000000" pitchFamily="2" charset="2"/>
              <a:buChar char="ü"/>
            </a:pPr>
            <a:r>
              <a:rPr lang="en-US" dirty="0">
                <a:solidFill>
                  <a:schemeClr val="accent6">
                    <a:lumMod val="75000"/>
                  </a:schemeClr>
                </a:solidFill>
              </a:rPr>
              <a:t>The Name which is above every name, </a:t>
            </a:r>
          </a:p>
        </p:txBody>
      </p:sp>
      <p:sp>
        <p:nvSpPr>
          <p:cNvPr id="10" name="Rectangle 9">
            <a:extLst>
              <a:ext uri="{FF2B5EF4-FFF2-40B4-BE49-F238E27FC236}">
                <a16:creationId xmlns:a16="http://schemas.microsoft.com/office/drawing/2014/main" id="{797D040A-1748-FA05-BC46-BBD3CEA40FAC}"/>
              </a:ext>
            </a:extLst>
          </p:cNvPr>
          <p:cNvSpPr/>
          <p:nvPr/>
        </p:nvSpPr>
        <p:spPr>
          <a:xfrm>
            <a:off x="6848166" y="2867104"/>
            <a:ext cx="5024284" cy="381945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n-US" dirty="0">
                <a:solidFill>
                  <a:schemeClr val="accent6">
                    <a:lumMod val="75000"/>
                  </a:schemeClr>
                </a:solidFill>
              </a:rPr>
              <a:t>The only Mediator between God and men, </a:t>
            </a:r>
          </a:p>
          <a:p>
            <a:pPr marL="285750" indent="-285750" algn="ctr">
              <a:buFont typeface="Wingdings" panose="05000000000000000000" pitchFamily="2" charset="2"/>
              <a:buChar char="ü"/>
            </a:pPr>
            <a:r>
              <a:rPr lang="en-US" dirty="0">
                <a:solidFill>
                  <a:schemeClr val="accent6">
                    <a:lumMod val="75000"/>
                  </a:schemeClr>
                </a:solidFill>
              </a:rPr>
              <a:t>The Only Begotten of the Father, </a:t>
            </a:r>
          </a:p>
          <a:p>
            <a:pPr marL="285750" indent="-285750" algn="ctr">
              <a:buFont typeface="Wingdings" panose="05000000000000000000" pitchFamily="2" charset="2"/>
              <a:buChar char="ü"/>
            </a:pPr>
            <a:r>
              <a:rPr lang="en-US" dirty="0">
                <a:solidFill>
                  <a:schemeClr val="accent6">
                    <a:lumMod val="75000"/>
                  </a:schemeClr>
                </a:solidFill>
              </a:rPr>
              <a:t>The Prince of peace, </a:t>
            </a:r>
          </a:p>
          <a:p>
            <a:pPr marL="285750" indent="-285750" algn="ctr">
              <a:buFont typeface="Wingdings" panose="05000000000000000000" pitchFamily="2" charset="2"/>
              <a:buChar char="ü"/>
            </a:pPr>
            <a:r>
              <a:rPr lang="en-US" dirty="0">
                <a:solidFill>
                  <a:schemeClr val="accent6">
                    <a:lumMod val="75000"/>
                  </a:schemeClr>
                </a:solidFill>
              </a:rPr>
              <a:t>The Quickening Spirit, </a:t>
            </a:r>
          </a:p>
          <a:p>
            <a:pPr marL="285750" indent="-285750" algn="ctr">
              <a:buFont typeface="Wingdings" panose="05000000000000000000" pitchFamily="2" charset="2"/>
              <a:buChar char="ü"/>
            </a:pPr>
            <a:r>
              <a:rPr lang="en-US" dirty="0">
                <a:solidFill>
                  <a:schemeClr val="accent6">
                    <a:lumMod val="75000"/>
                  </a:schemeClr>
                </a:solidFill>
              </a:rPr>
              <a:t>The Rock of Refuge, </a:t>
            </a:r>
          </a:p>
          <a:p>
            <a:pPr marL="285750" indent="-285750" algn="ctr">
              <a:buFont typeface="Wingdings" panose="05000000000000000000" pitchFamily="2" charset="2"/>
              <a:buChar char="ü"/>
            </a:pPr>
            <a:r>
              <a:rPr lang="en-US" dirty="0">
                <a:solidFill>
                  <a:schemeClr val="accent6">
                    <a:lumMod val="75000"/>
                  </a:schemeClr>
                </a:solidFill>
              </a:rPr>
              <a:t>The </a:t>
            </a:r>
            <a:r>
              <a:rPr lang="en-US" dirty="0" err="1">
                <a:solidFill>
                  <a:schemeClr val="accent6">
                    <a:lumMod val="75000"/>
                  </a:schemeClr>
                </a:solidFill>
              </a:rPr>
              <a:t>Saviour</a:t>
            </a:r>
            <a:r>
              <a:rPr lang="en-US" dirty="0">
                <a:solidFill>
                  <a:schemeClr val="accent6">
                    <a:lumMod val="75000"/>
                  </a:schemeClr>
                </a:solidFill>
              </a:rPr>
              <a:t> of the world, </a:t>
            </a:r>
          </a:p>
          <a:p>
            <a:pPr marL="285750" indent="-285750" algn="ctr">
              <a:buFont typeface="Wingdings" panose="05000000000000000000" pitchFamily="2" charset="2"/>
              <a:buChar char="ü"/>
            </a:pPr>
            <a:r>
              <a:rPr lang="en-US" dirty="0">
                <a:solidFill>
                  <a:schemeClr val="accent6">
                    <a:lumMod val="75000"/>
                  </a:schemeClr>
                </a:solidFill>
              </a:rPr>
              <a:t>A Teacher come from God, </a:t>
            </a:r>
          </a:p>
          <a:p>
            <a:pPr marL="285750" indent="-285750" algn="ctr">
              <a:buFont typeface="Wingdings" panose="05000000000000000000" pitchFamily="2" charset="2"/>
              <a:buChar char="ü"/>
            </a:pPr>
            <a:r>
              <a:rPr lang="en-US" dirty="0">
                <a:solidFill>
                  <a:schemeClr val="accent6">
                    <a:lumMod val="75000"/>
                  </a:schemeClr>
                </a:solidFill>
              </a:rPr>
              <a:t>The Unsearchable riches of heaven, </a:t>
            </a:r>
          </a:p>
          <a:p>
            <a:pPr marL="285750" indent="-285750" algn="ctr">
              <a:buFont typeface="Wingdings" panose="05000000000000000000" pitchFamily="2" charset="2"/>
              <a:buChar char="ü"/>
            </a:pPr>
            <a:r>
              <a:rPr lang="en-US" dirty="0">
                <a:solidFill>
                  <a:schemeClr val="accent6">
                    <a:lumMod val="75000"/>
                  </a:schemeClr>
                </a:solidFill>
              </a:rPr>
              <a:t>The Vine, </a:t>
            </a:r>
          </a:p>
          <a:p>
            <a:pPr marL="285750" indent="-285750" algn="ctr">
              <a:buFont typeface="Wingdings" panose="05000000000000000000" pitchFamily="2" charset="2"/>
              <a:buChar char="ü"/>
            </a:pPr>
            <a:r>
              <a:rPr lang="en-US" dirty="0">
                <a:solidFill>
                  <a:schemeClr val="accent6">
                    <a:lumMod val="75000"/>
                  </a:schemeClr>
                </a:solidFill>
              </a:rPr>
              <a:t>The Word of God, </a:t>
            </a:r>
          </a:p>
          <a:p>
            <a:pPr marL="285750" indent="-285750" algn="ctr">
              <a:buFont typeface="Wingdings" panose="05000000000000000000" pitchFamily="2" charset="2"/>
              <a:buChar char="ü"/>
            </a:pPr>
            <a:r>
              <a:rPr lang="en-US" dirty="0">
                <a:solidFill>
                  <a:schemeClr val="accent6">
                    <a:lumMod val="75000"/>
                  </a:schemeClr>
                </a:solidFill>
              </a:rPr>
              <a:t>The ‘</a:t>
            </a:r>
            <a:r>
              <a:rPr lang="en-US" dirty="0" err="1">
                <a:solidFill>
                  <a:schemeClr val="accent6">
                    <a:lumMod val="75000"/>
                  </a:schemeClr>
                </a:solidFill>
              </a:rPr>
              <a:t>express’</a:t>
            </a:r>
            <a:r>
              <a:rPr lang="en-US" dirty="0">
                <a:solidFill>
                  <a:schemeClr val="accent6">
                    <a:lumMod val="75000"/>
                  </a:schemeClr>
                </a:solidFill>
              </a:rPr>
              <a:t> image of the Father, </a:t>
            </a:r>
          </a:p>
          <a:p>
            <a:pPr marL="285750" indent="-285750" algn="ctr">
              <a:buFont typeface="Wingdings" panose="05000000000000000000" pitchFamily="2" charset="2"/>
              <a:buChar char="ü"/>
            </a:pPr>
            <a:r>
              <a:rPr lang="en-US" dirty="0">
                <a:solidFill>
                  <a:schemeClr val="accent6">
                    <a:lumMod val="75000"/>
                  </a:schemeClr>
                </a:solidFill>
              </a:rPr>
              <a:t>The Yours Faithfully to every need, and </a:t>
            </a:r>
          </a:p>
          <a:p>
            <a:pPr marL="285750" indent="-285750" algn="ctr">
              <a:buFont typeface="Wingdings" panose="05000000000000000000" pitchFamily="2" charset="2"/>
              <a:buChar char="ü"/>
            </a:pPr>
            <a:r>
              <a:rPr lang="en-US" dirty="0">
                <a:solidFill>
                  <a:schemeClr val="accent6">
                    <a:lumMod val="75000"/>
                  </a:schemeClr>
                </a:solidFill>
              </a:rPr>
              <a:t>The divine Zeitgeist of all ages. </a:t>
            </a:r>
            <a:endParaRPr lang="en-CA" dirty="0">
              <a:solidFill>
                <a:schemeClr val="accent6">
                  <a:lumMod val="75000"/>
                </a:schemeClr>
              </a:solidFill>
            </a:endParaRPr>
          </a:p>
        </p:txBody>
      </p:sp>
      <p:pic>
        <p:nvPicPr>
          <p:cNvPr id="12" name="Picture 11">
            <a:extLst>
              <a:ext uri="{FF2B5EF4-FFF2-40B4-BE49-F238E27FC236}">
                <a16:creationId xmlns:a16="http://schemas.microsoft.com/office/drawing/2014/main" id="{054746DA-FC3B-2C7F-C345-5D3C2B0386A9}"/>
              </a:ext>
            </a:extLst>
          </p:cNvPr>
          <p:cNvPicPr>
            <a:picLocks noChangeAspect="1"/>
          </p:cNvPicPr>
          <p:nvPr/>
        </p:nvPicPr>
        <p:blipFill>
          <a:blip r:embed="rId2">
            <a:duotone>
              <a:prstClr val="black"/>
              <a:schemeClr val="accent1">
                <a:tint val="45000"/>
                <a:satMod val="400000"/>
              </a:schemeClr>
            </a:duotone>
          </a:blip>
          <a:stretch>
            <a:fillRect/>
          </a:stretch>
        </p:blipFill>
        <p:spPr>
          <a:xfrm rot="16200000">
            <a:off x="-1155003" y="3986292"/>
            <a:ext cx="3810000" cy="1571625"/>
          </a:xfrm>
          <a:prstGeom prst="rect">
            <a:avLst/>
          </a:prstGeom>
          <a:ln>
            <a:noFill/>
          </a:ln>
          <a:effectLst>
            <a:softEdge rad="112500"/>
          </a:effectLst>
        </p:spPr>
      </p:pic>
    </p:spTree>
    <p:extLst>
      <p:ext uri="{BB962C8B-B14F-4D97-AF65-F5344CB8AC3E}">
        <p14:creationId xmlns:p14="http://schemas.microsoft.com/office/powerpoint/2010/main" val="333222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A13E-9942-E4FB-90F1-2D31E74657AE}"/>
              </a:ext>
            </a:extLst>
          </p:cNvPr>
          <p:cNvSpPr>
            <a:spLocks noGrp="1"/>
          </p:cNvSpPr>
          <p:nvPr>
            <p:ph type="title"/>
          </p:nvPr>
        </p:nvSpPr>
        <p:spPr>
          <a:xfrm>
            <a:off x="609601" y="78659"/>
            <a:ext cx="11582400" cy="530942"/>
          </a:xfrm>
        </p:spPr>
        <p:txBody>
          <a:bodyPr>
            <a:normAutofit fontScale="90000"/>
          </a:bodyPr>
          <a:lstStyle/>
          <a:p>
            <a:r>
              <a:rPr lang="en-US" sz="36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3. </a:t>
            </a:r>
            <a:r>
              <a:rPr lang="en-US"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OFFICERS’ TESTIMONY AND THE JEWS’ UNBELIEF – </a:t>
            </a:r>
            <a:r>
              <a:rPr lang="en-US" sz="3200" b="1" dirty="0">
                <a:solidFill>
                  <a:schemeClr val="bg2">
                    <a:lumMod val="50000"/>
                  </a:schemeClr>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Cont’d</a:t>
            </a:r>
            <a:endParaRPr lang="en-CA" dirty="0"/>
          </a:p>
        </p:txBody>
      </p:sp>
      <p:sp>
        <p:nvSpPr>
          <p:cNvPr id="3" name="Content Placeholder 2">
            <a:extLst>
              <a:ext uri="{FF2B5EF4-FFF2-40B4-BE49-F238E27FC236}">
                <a16:creationId xmlns:a16="http://schemas.microsoft.com/office/drawing/2014/main" id="{8AA16ACE-1BE1-F49E-78AA-C68568EA36B6}"/>
              </a:ext>
            </a:extLst>
          </p:cNvPr>
          <p:cNvSpPr>
            <a:spLocks noGrp="1"/>
          </p:cNvSpPr>
          <p:nvPr>
            <p:ph idx="1"/>
          </p:nvPr>
        </p:nvSpPr>
        <p:spPr>
          <a:xfrm>
            <a:off x="1484310" y="609601"/>
            <a:ext cx="10471716" cy="6169740"/>
          </a:xfrm>
          <a:solidFill>
            <a:schemeClr val="accent1">
              <a:lumMod val="60000"/>
              <a:lumOff val="40000"/>
            </a:schemeClr>
          </a:solidFill>
          <a:ln>
            <a:solidFill>
              <a:schemeClr val="accent1">
                <a:lumMod val="60000"/>
                <a:lumOff val="40000"/>
              </a:schemeClr>
            </a:solidFill>
          </a:ln>
        </p:spPr>
        <p:txBody>
          <a:bodyPr>
            <a:normAutofit/>
          </a:bodyPr>
          <a:lstStyle/>
          <a:p>
            <a:pPr marL="354013" indent="-354013">
              <a:buFont typeface="Wingdings" panose="05000000000000000000" pitchFamily="2" charset="2"/>
              <a:buChar char="Ø"/>
            </a:pPr>
            <a:r>
              <a:rPr lang="en-US" dirty="0">
                <a:solidFill>
                  <a:schemeClr val="accent4">
                    <a:lumMod val="75000"/>
                  </a:schemeClr>
                </a:solidFill>
              </a:rPr>
              <a:t>The Pharisees had always contradicted what could bring </a:t>
            </a:r>
            <a:r>
              <a:rPr lang="en-US" dirty="0" err="1">
                <a:solidFill>
                  <a:schemeClr val="accent4">
                    <a:lumMod val="75000"/>
                  </a:schemeClr>
                </a:solidFill>
              </a:rPr>
              <a:t>honour</a:t>
            </a:r>
            <a:r>
              <a:rPr lang="en-US" dirty="0">
                <a:solidFill>
                  <a:schemeClr val="accent4">
                    <a:lumMod val="75000"/>
                  </a:schemeClr>
                </a:solidFill>
              </a:rPr>
              <a:t> to Christ – calling Christ a deceiver. </a:t>
            </a:r>
          </a:p>
          <a:p>
            <a:pPr marL="354013" indent="-354013">
              <a:buFont typeface="Wingdings" panose="05000000000000000000" pitchFamily="2" charset="2"/>
              <a:buChar char="Ø"/>
            </a:pPr>
            <a:r>
              <a:rPr lang="en-US" dirty="0">
                <a:solidFill>
                  <a:schemeClr val="accent4">
                    <a:lumMod val="75000"/>
                  </a:schemeClr>
                </a:solidFill>
              </a:rPr>
              <a:t>Their hatred was great and strong against Him –  they never saw or said anything good about Him. </a:t>
            </a:r>
          </a:p>
          <a:p>
            <a:pPr marL="354013" indent="-354013">
              <a:buFont typeface="Wingdings" panose="05000000000000000000" pitchFamily="2" charset="2"/>
              <a:buChar char="Ø"/>
            </a:pPr>
            <a:r>
              <a:rPr lang="en-US" dirty="0">
                <a:solidFill>
                  <a:schemeClr val="accent4">
                    <a:lumMod val="75000"/>
                  </a:schemeClr>
                </a:solidFill>
              </a:rPr>
              <a:t>Christian youths should be careful, fear God and avoid speaking against God, Christ, Holy Spirit, the word of God and His ministers – they should not join unbelieving boys and girls to nick-name ministers of God or any other person. </a:t>
            </a:r>
          </a:p>
          <a:p>
            <a:pPr marL="354013" indent="-354013">
              <a:buFont typeface="Wingdings" panose="05000000000000000000" pitchFamily="2" charset="2"/>
              <a:buChar char="Ø"/>
            </a:pPr>
            <a:r>
              <a:rPr lang="en-US" dirty="0">
                <a:solidFill>
                  <a:schemeClr val="accent4">
                    <a:lumMod val="75000"/>
                  </a:schemeClr>
                </a:solidFill>
              </a:rPr>
              <a:t>By the Spirit and the word of God, Christ is not and will not be a deceiver. </a:t>
            </a:r>
          </a:p>
          <a:p>
            <a:pPr marL="354013" indent="-354013">
              <a:buFont typeface="Wingdings" panose="05000000000000000000" pitchFamily="2" charset="2"/>
              <a:buChar char="Ø"/>
            </a:pPr>
            <a:r>
              <a:rPr lang="en-US" dirty="0">
                <a:solidFill>
                  <a:schemeClr val="accent4">
                    <a:lumMod val="75000"/>
                  </a:schemeClr>
                </a:solidFill>
              </a:rPr>
              <a:t>The Devil and the Pharisees are the deceivers. </a:t>
            </a:r>
          </a:p>
          <a:p>
            <a:pPr marL="354013" indent="-354013">
              <a:buFont typeface="Wingdings" panose="05000000000000000000" pitchFamily="2" charset="2"/>
              <a:buChar char="Ø"/>
            </a:pPr>
            <a:r>
              <a:rPr lang="en-US" dirty="0">
                <a:solidFill>
                  <a:schemeClr val="accent4">
                    <a:lumMod val="75000"/>
                  </a:schemeClr>
                </a:solidFill>
              </a:rPr>
              <a:t>The Pharisees rejected Christ and His message, hence were spiritually dead and remained in perpetual confusion (Proverbs 21:16). </a:t>
            </a:r>
          </a:p>
        </p:txBody>
      </p:sp>
    </p:spTree>
    <p:extLst>
      <p:ext uri="{BB962C8B-B14F-4D97-AF65-F5344CB8AC3E}">
        <p14:creationId xmlns:p14="http://schemas.microsoft.com/office/powerpoint/2010/main" val="140177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A79F4-BB7C-C671-BED2-7AFA2546E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F4309-60BD-053F-D249-12A82E0E03A1}"/>
              </a:ext>
            </a:extLst>
          </p:cNvPr>
          <p:cNvSpPr>
            <a:spLocks noGrp="1"/>
          </p:cNvSpPr>
          <p:nvPr>
            <p:ph type="title"/>
          </p:nvPr>
        </p:nvSpPr>
        <p:spPr>
          <a:xfrm>
            <a:off x="609601" y="78659"/>
            <a:ext cx="11582400" cy="530942"/>
          </a:xfrm>
        </p:spPr>
        <p:txBody>
          <a:bodyPr>
            <a:normAutofit fontScale="90000"/>
          </a:bodyPr>
          <a:lstStyle/>
          <a:p>
            <a:r>
              <a:rPr lang="en-US" sz="36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3. </a:t>
            </a:r>
            <a:r>
              <a:rPr lang="en-US"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OFFICERS’ TESTIMONY AND THE JEWS’ UNBELIEF – </a:t>
            </a:r>
            <a:r>
              <a:rPr lang="en-US" sz="3200" b="1" dirty="0">
                <a:solidFill>
                  <a:schemeClr val="bg2">
                    <a:lumMod val="50000"/>
                  </a:schemeClr>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Cont’d</a:t>
            </a:r>
            <a:endParaRPr lang="en-CA" dirty="0"/>
          </a:p>
        </p:txBody>
      </p:sp>
      <p:sp>
        <p:nvSpPr>
          <p:cNvPr id="3" name="Content Placeholder 2">
            <a:extLst>
              <a:ext uri="{FF2B5EF4-FFF2-40B4-BE49-F238E27FC236}">
                <a16:creationId xmlns:a16="http://schemas.microsoft.com/office/drawing/2014/main" id="{DB0A1DB0-6596-9F49-1BDC-5F48CA828158}"/>
              </a:ext>
            </a:extLst>
          </p:cNvPr>
          <p:cNvSpPr>
            <a:spLocks noGrp="1"/>
          </p:cNvSpPr>
          <p:nvPr>
            <p:ph idx="1"/>
          </p:nvPr>
        </p:nvSpPr>
        <p:spPr>
          <a:xfrm>
            <a:off x="1484310" y="609601"/>
            <a:ext cx="10471716" cy="6169740"/>
          </a:xfrm>
          <a:solidFill>
            <a:schemeClr val="accent1">
              <a:lumMod val="60000"/>
              <a:lumOff val="40000"/>
            </a:schemeClr>
          </a:solidFill>
        </p:spPr>
        <p:txBody>
          <a:bodyPr>
            <a:normAutofit/>
          </a:bodyPr>
          <a:lstStyle/>
          <a:p>
            <a:pPr marL="447675" indent="-447675">
              <a:buFont typeface="Wingdings" panose="05000000000000000000" pitchFamily="2" charset="2"/>
              <a:buChar char="Ø"/>
            </a:pPr>
            <a:r>
              <a:rPr lang="en-US" dirty="0"/>
              <a:t>The message of Christ produced different effects on different people:</a:t>
            </a:r>
          </a:p>
          <a:p>
            <a:pPr marL="895350" indent="-360363">
              <a:buFont typeface="Courier New" panose="02070309020205020404" pitchFamily="49" charset="0"/>
              <a:buChar char="o"/>
            </a:pPr>
            <a:r>
              <a:rPr lang="en-US" dirty="0">
                <a:solidFill>
                  <a:schemeClr val="accent6">
                    <a:lumMod val="50000"/>
                  </a:schemeClr>
                </a:solidFill>
              </a:rPr>
              <a:t>Some responded with prejudiced, filled with hatred </a:t>
            </a:r>
          </a:p>
          <a:p>
            <a:pPr marL="895350" indent="-360363">
              <a:buFont typeface="Courier New" panose="02070309020205020404" pitchFamily="49" charset="0"/>
              <a:buChar char="o"/>
            </a:pPr>
            <a:r>
              <a:rPr lang="en-US" dirty="0">
                <a:solidFill>
                  <a:schemeClr val="accent6">
                    <a:lumMod val="50000"/>
                  </a:schemeClr>
                </a:solidFill>
              </a:rPr>
              <a:t>Others were well disposed towards Him.</a:t>
            </a:r>
          </a:p>
          <a:p>
            <a:pPr marL="447675" indent="-447675">
              <a:buFont typeface="Wingdings" panose="05000000000000000000" pitchFamily="2" charset="2"/>
              <a:buChar char="Ø"/>
            </a:pPr>
            <a:r>
              <a:rPr lang="en-US" dirty="0"/>
              <a:t>In spite of these, Christ remained focused on His divinely appointed ministry. </a:t>
            </a:r>
          </a:p>
          <a:p>
            <a:pPr marL="447675" indent="-447675">
              <a:buFont typeface="Wingdings" panose="05000000000000000000" pitchFamily="2" charset="2"/>
              <a:buChar char="Ø"/>
            </a:pPr>
            <a:r>
              <a:rPr lang="en-US" dirty="0"/>
              <a:t>Nicodemus, (a secret disciple) was one of them who turned away the prejudice against Christ by appealing to their law but was reproached by the Pharisees –John 7:52,53). </a:t>
            </a:r>
          </a:p>
          <a:p>
            <a:pPr marL="447675" indent="-447675">
              <a:buFont typeface="Wingdings" panose="05000000000000000000" pitchFamily="2" charset="2"/>
              <a:buChar char="Ø"/>
            </a:pPr>
            <a:r>
              <a:rPr lang="en-US" dirty="0"/>
              <a:t>The assembly of the chief priests and the Pharisees broke in confusion, and every man went his own way. </a:t>
            </a:r>
          </a:p>
          <a:p>
            <a:pPr marL="447675" indent="-447675">
              <a:buFont typeface="Wingdings" panose="05000000000000000000" pitchFamily="2" charset="2"/>
              <a:buChar char="Ø"/>
            </a:pPr>
            <a:r>
              <a:rPr lang="en-US" dirty="0"/>
              <a:t>This is how God fought for His Son, Jesus. </a:t>
            </a:r>
          </a:p>
          <a:p>
            <a:pPr marL="0" indent="0">
              <a:buNone/>
            </a:pPr>
            <a:r>
              <a:rPr lang="en-US" dirty="0">
                <a:solidFill>
                  <a:schemeClr val="accent2">
                    <a:lumMod val="50000"/>
                  </a:schemeClr>
                </a:solidFill>
              </a:rPr>
              <a:t>As Christian youths, we should not be afraid of any opposition to preach the gospel. The God who fought for His children in the past generations is still alive. Be courageous and bold for your God. </a:t>
            </a:r>
            <a:endParaRPr lang="en-CA" dirty="0">
              <a:solidFill>
                <a:schemeClr val="accent2">
                  <a:lumMod val="50000"/>
                </a:schemeClr>
              </a:solidFill>
            </a:endParaRPr>
          </a:p>
        </p:txBody>
      </p:sp>
    </p:spTree>
    <p:extLst>
      <p:ext uri="{BB962C8B-B14F-4D97-AF65-F5344CB8AC3E}">
        <p14:creationId xmlns:p14="http://schemas.microsoft.com/office/powerpoint/2010/main" val="316868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lay 1">
            <a:extLst>
              <a:ext uri="{FF2B5EF4-FFF2-40B4-BE49-F238E27FC236}">
                <a16:creationId xmlns:a16="http://schemas.microsoft.com/office/drawing/2014/main" id="{AE1C69BE-AA72-D9CA-3986-06C75F901DE8}"/>
              </a:ext>
            </a:extLst>
          </p:cNvPr>
          <p:cNvSpPr/>
          <p:nvPr/>
        </p:nvSpPr>
        <p:spPr>
          <a:xfrm>
            <a:off x="262647" y="778213"/>
            <a:ext cx="11929352" cy="5930700"/>
          </a:xfrm>
          <a:prstGeom prst="flowChartDelay">
            <a:avLst/>
          </a:prstGeom>
        </p:spPr>
        <p:style>
          <a:lnRef idx="3">
            <a:schemeClr val="lt1"/>
          </a:lnRef>
          <a:fillRef idx="1">
            <a:schemeClr val="accent5"/>
          </a:fillRef>
          <a:effectRef idx="1">
            <a:schemeClr val="accent5"/>
          </a:effectRef>
          <a:fontRef idx="minor">
            <a:schemeClr val="lt1"/>
          </a:fontRef>
        </p:style>
        <p:txBody>
          <a:bodyPr rtlCol="0" anchor="ctr"/>
          <a:lstStyle/>
          <a:p>
            <a:pPr marL="342900" indent="-342900">
              <a:buAutoNum type="arabicPeriod"/>
            </a:pPr>
            <a:r>
              <a:rPr lang="en-US" sz="2800" dirty="0">
                <a:solidFill>
                  <a:srgbClr val="002060"/>
                </a:solidFill>
              </a:rPr>
              <a:t>What were the bases of the controversies the Jews had with Jesus?</a:t>
            </a:r>
          </a:p>
          <a:p>
            <a:pPr marL="342900" indent="-342900">
              <a:buAutoNum type="arabicPeriod"/>
            </a:pPr>
            <a:r>
              <a:rPr lang="en-US" sz="2800" dirty="0">
                <a:solidFill>
                  <a:srgbClr val="002060"/>
                </a:solidFill>
              </a:rPr>
              <a:t>What are the various ways persecution come to Christian youths today?</a:t>
            </a:r>
          </a:p>
          <a:p>
            <a:pPr marL="342900" indent="-342900">
              <a:buAutoNum type="arabicPeriod"/>
            </a:pPr>
            <a:r>
              <a:rPr lang="en-US" sz="2800" dirty="0">
                <a:solidFill>
                  <a:srgbClr val="002060"/>
                </a:solidFill>
              </a:rPr>
              <a:t>What lessons do we learn from Jesus’ restraint from openly attending the feast?</a:t>
            </a:r>
          </a:p>
          <a:p>
            <a:pPr marL="342900" indent="-342900">
              <a:buAutoNum type="arabicPeriod"/>
            </a:pPr>
            <a:r>
              <a:rPr lang="en-US" sz="2800" dirty="0">
                <a:solidFill>
                  <a:srgbClr val="002060"/>
                </a:solidFill>
              </a:rPr>
              <a:t>How can </a:t>
            </a:r>
            <a:r>
              <a:rPr lang="en-US" sz="2800">
                <a:solidFill>
                  <a:srgbClr val="002060"/>
                </a:solidFill>
              </a:rPr>
              <a:t>christian</a:t>
            </a:r>
            <a:r>
              <a:rPr lang="en-US" sz="2800" dirty="0">
                <a:solidFill>
                  <a:srgbClr val="002060"/>
                </a:solidFill>
              </a:rPr>
              <a:t> youths preach the gospel in spite of persecutions and trials?</a:t>
            </a:r>
          </a:p>
          <a:p>
            <a:pPr marL="342900" indent="-342900">
              <a:buAutoNum type="arabicPeriod"/>
            </a:pPr>
            <a:r>
              <a:rPr lang="en-US" sz="2800" dirty="0">
                <a:solidFill>
                  <a:srgbClr val="002060"/>
                </a:solidFill>
              </a:rPr>
              <a:t>What should be the attitude of Christian ministers when commended?</a:t>
            </a:r>
          </a:p>
          <a:p>
            <a:pPr marL="342900" indent="-342900">
              <a:buAutoNum type="arabicPeriod"/>
            </a:pPr>
            <a:r>
              <a:rPr lang="en-US" sz="2800" dirty="0">
                <a:solidFill>
                  <a:srgbClr val="002060"/>
                </a:solidFill>
              </a:rPr>
              <a:t>Why do some youths attend </a:t>
            </a:r>
            <a:r>
              <a:rPr lang="en-US" sz="2800" dirty="0" err="1">
                <a:solidFill>
                  <a:srgbClr val="002060"/>
                </a:solidFill>
              </a:rPr>
              <a:t>programmes</a:t>
            </a:r>
            <a:r>
              <a:rPr lang="en-US" sz="2800" dirty="0">
                <a:solidFill>
                  <a:srgbClr val="002060"/>
                </a:solidFill>
              </a:rPr>
              <a:t> without any transforming testimony?</a:t>
            </a:r>
            <a:endParaRPr lang="en-CA" sz="2800" dirty="0">
              <a:solidFill>
                <a:srgbClr val="002060"/>
              </a:solidFill>
            </a:endParaRPr>
          </a:p>
        </p:txBody>
      </p:sp>
      <p:pic>
        <p:nvPicPr>
          <p:cNvPr id="3" name="Picture 2">
            <a:extLst>
              <a:ext uri="{FF2B5EF4-FFF2-40B4-BE49-F238E27FC236}">
                <a16:creationId xmlns:a16="http://schemas.microsoft.com/office/drawing/2014/main" id="{EF63FB18-954C-7CBD-F489-17F28F5CDB40}"/>
              </a:ext>
            </a:extLst>
          </p:cNvPr>
          <p:cNvPicPr>
            <a:picLocks noChangeAspect="1"/>
          </p:cNvPicPr>
          <p:nvPr/>
        </p:nvPicPr>
        <p:blipFill>
          <a:blip r:embed="rId2"/>
          <a:srcRect t="18723" b="30213"/>
          <a:stretch>
            <a:fillRect/>
          </a:stretch>
        </p:blipFill>
        <p:spPr>
          <a:xfrm>
            <a:off x="262647" y="0"/>
            <a:ext cx="11929352" cy="778213"/>
          </a:xfrm>
          <a:prstGeom prst="rect">
            <a:avLst/>
          </a:prstGeom>
        </p:spPr>
      </p:pic>
    </p:spTree>
    <p:extLst>
      <p:ext uri="{BB962C8B-B14F-4D97-AF65-F5344CB8AC3E}">
        <p14:creationId xmlns:p14="http://schemas.microsoft.com/office/powerpoint/2010/main" val="310686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1FC1A0-584C-5ADC-3C41-5C56553DD1BE}"/>
              </a:ext>
            </a:extLst>
          </p:cNvPr>
          <p:cNvSpPr txBox="1"/>
          <p:nvPr/>
        </p:nvSpPr>
        <p:spPr>
          <a:xfrm>
            <a:off x="119269" y="1156350"/>
            <a:ext cx="12072731" cy="3364704"/>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en-US" b="1" dirty="0">
                <a:solidFill>
                  <a:schemeClr val="accent5">
                    <a:lumMod val="75000"/>
                  </a:schemeClr>
                </a:solidFill>
                <a:latin typeface="Segoe UI" panose="020B0502040204020203" pitchFamily="34" charset="0"/>
                <a:cs typeface="Segoe UI" panose="020B0502040204020203" pitchFamily="34" charset="0"/>
                <a:hlinkClick r:id="rId2"/>
              </a:rPr>
              <a:t>https://hnojatl.org/wp-content/uploads/2019/02/Jesus.jpg</a:t>
            </a:r>
          </a:p>
          <a:p>
            <a:pPr marL="457200" indent="-457200">
              <a:lnSpc>
                <a:spcPct val="150000"/>
              </a:lnSpc>
              <a:buFont typeface="Wingdings" panose="05000000000000000000" pitchFamily="2" charset="2"/>
              <a:buChar char="q"/>
            </a:pPr>
            <a:r>
              <a:rPr lang="en-US" b="1" dirty="0">
                <a:solidFill>
                  <a:schemeClr val="accent5">
                    <a:lumMod val="75000"/>
                  </a:schemeClr>
                </a:solidFill>
                <a:latin typeface="Segoe UI" panose="020B0502040204020203" pitchFamily="34" charset="0"/>
                <a:cs typeface="Segoe UI" panose="020B0502040204020203" pitchFamily="34" charset="0"/>
                <a:hlinkClick r:id="rId2"/>
              </a:rPr>
              <a:t>https://www.jesuschristformuslims.com/wp-content/uploads/2016/09/Who-are-Jesus-brothers-Clear-your-doubts-about-Jesus-Christ.jpg</a:t>
            </a:r>
            <a:endParaRPr lang="en-US" b="1" dirty="0">
              <a:solidFill>
                <a:schemeClr val="accent5">
                  <a:lumMod val="75000"/>
                </a:schemeClr>
              </a:solidFill>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en-US" b="1" dirty="0">
                <a:solidFill>
                  <a:schemeClr val="accent5">
                    <a:lumMod val="75000"/>
                  </a:schemeClr>
                </a:solidFill>
                <a:latin typeface="Segoe UI" panose="020B0502040204020203" pitchFamily="34" charset="0"/>
                <a:cs typeface="Segoe UI" panose="020B0502040204020203" pitchFamily="34" charset="0"/>
                <a:hlinkClick r:id="rId3"/>
              </a:rPr>
              <a:t>https://bibleiq.bibletruth.info/images/whoIsJesus.png</a:t>
            </a:r>
            <a:endParaRPr lang="en-US" b="1" dirty="0">
              <a:solidFill>
                <a:schemeClr val="accent5">
                  <a:lumMod val="75000"/>
                </a:schemeClr>
              </a:solidFill>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en-US" b="1" dirty="0">
                <a:solidFill>
                  <a:schemeClr val="accent5">
                    <a:lumMod val="75000"/>
                  </a:schemeClr>
                </a:solidFill>
                <a:latin typeface="Segoe UI" panose="020B0502040204020203" pitchFamily="34" charset="0"/>
                <a:cs typeface="Segoe UI" panose="020B0502040204020203" pitchFamily="34" charset="0"/>
                <a:hlinkClick r:id="rId4"/>
              </a:rPr>
              <a:t>https://i.ytimg.com/vi/DwGPTRh-gko/maxresdefault.jpg</a:t>
            </a:r>
            <a:endParaRPr lang="en-US" b="1" dirty="0">
              <a:solidFill>
                <a:schemeClr val="accent5">
                  <a:lumMod val="75000"/>
                </a:schemeClr>
              </a:solidFill>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r>
              <a:rPr lang="en-US" b="1" dirty="0">
                <a:solidFill>
                  <a:schemeClr val="accent5">
                    <a:lumMod val="75000"/>
                  </a:schemeClr>
                </a:solidFill>
                <a:latin typeface="Segoe UI" panose="020B0502040204020203" pitchFamily="34" charset="0"/>
                <a:cs typeface="Segoe UI" panose="020B0502040204020203" pitchFamily="34" charset="0"/>
                <a:hlinkClick r:id="rId5"/>
              </a:rPr>
              <a:t>https://www.incimages.com/uploaded_files/image/1920x1080/getty_152846930_9706449704500115_72090.jpg</a:t>
            </a:r>
            <a:endParaRPr lang="en-US" b="1" dirty="0">
              <a:solidFill>
                <a:schemeClr val="accent5">
                  <a:lumMod val="75000"/>
                </a:schemeClr>
              </a:solidFill>
              <a:latin typeface="Segoe UI" panose="020B0502040204020203" pitchFamily="34" charset="0"/>
              <a:cs typeface="Segoe UI" panose="020B0502040204020203" pitchFamily="34" charset="0"/>
            </a:endParaRPr>
          </a:p>
          <a:p>
            <a:pPr marL="457200" indent="-457200">
              <a:lnSpc>
                <a:spcPct val="150000"/>
              </a:lnSpc>
              <a:buFont typeface="Wingdings" panose="05000000000000000000" pitchFamily="2" charset="2"/>
              <a:buChar char="q"/>
            </a:pPr>
            <a:endParaRPr lang="en-US" b="1" dirty="0">
              <a:solidFill>
                <a:schemeClr val="accent5">
                  <a:lumMod val="75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65A5E051-E452-6817-7BAE-FC33E20489B3}"/>
              </a:ext>
            </a:extLst>
          </p:cNvPr>
          <p:cNvSpPr txBox="1"/>
          <p:nvPr/>
        </p:nvSpPr>
        <p:spPr>
          <a:xfrm>
            <a:off x="2146638" y="147601"/>
            <a:ext cx="7049327"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200" b="1" spc="-100" dirty="0">
                <a:solidFill>
                  <a:schemeClr val="accent5"/>
                </a:solidFill>
                <a:latin typeface="Segoe UI" panose="020B0502040204020203" pitchFamily="34" charset="0"/>
                <a:cs typeface="Segoe UI" panose="020B0502040204020203" pitchFamily="34" charset="0"/>
              </a:rPr>
              <a:t>References</a:t>
            </a:r>
            <a:endParaRPr lang="en-US" sz="3200" b="1" spc="-100" dirty="0">
              <a:solidFill>
                <a:schemeClr val="accent5"/>
              </a:solidFill>
            </a:endParaRPr>
          </a:p>
        </p:txBody>
      </p:sp>
    </p:spTree>
    <p:extLst>
      <p:ext uri="{BB962C8B-B14F-4D97-AF65-F5344CB8AC3E}">
        <p14:creationId xmlns:p14="http://schemas.microsoft.com/office/powerpoint/2010/main" val="46452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91E4FEBD-F987-11B4-876C-5365B6AD4BD8}"/>
              </a:ext>
            </a:extLst>
          </p:cNvPr>
          <p:cNvSpPr/>
          <p:nvPr/>
        </p:nvSpPr>
        <p:spPr>
          <a:xfrm>
            <a:off x="6630061" y="3187548"/>
            <a:ext cx="5561939" cy="3670451"/>
          </a:xfrm>
          <a:prstGeom prst="round2Diag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C7EB443-6097-96EF-01E7-D728A3112E3F}"/>
              </a:ext>
            </a:extLst>
          </p:cNvPr>
          <p:cNvSpPr txBox="1"/>
          <p:nvPr/>
        </p:nvSpPr>
        <p:spPr>
          <a:xfrm>
            <a:off x="6672649" y="3558745"/>
            <a:ext cx="5519351" cy="3416320"/>
          </a:xfrm>
          <a:prstGeom prst="rect">
            <a:avLst/>
          </a:prstGeom>
          <a:noFill/>
        </p:spPr>
        <p:txBody>
          <a:bodyPr wrap="square">
            <a:spAutoFit/>
          </a:bodyPr>
          <a:lstStyle/>
          <a:p>
            <a:pPr algn="just"/>
            <a:r>
              <a:rPr lang="en-US" sz="27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MEMORY VERSE: </a:t>
            </a: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“And many of the people believed on him, and said, When Christ cometh, will he do more miracles than these which this man hath done?” John 7:31</a:t>
            </a:r>
          </a:p>
          <a:p>
            <a:pPr algn="just"/>
            <a:endParaRPr lang="en-US" sz="2400" dirty="0">
              <a:latin typeface="Segoe UI" pitchFamily="34" charset="0"/>
              <a:cs typeface="Segoe UI" pitchFamily="34" charset="0"/>
            </a:endParaRPr>
          </a:p>
        </p:txBody>
      </p:sp>
      <p:sp>
        <p:nvSpPr>
          <p:cNvPr id="3" name="Rectangle: Diagonal Corners Rounded 2">
            <a:extLst>
              <a:ext uri="{FF2B5EF4-FFF2-40B4-BE49-F238E27FC236}">
                <a16:creationId xmlns:a16="http://schemas.microsoft.com/office/drawing/2014/main" id="{9C9B09DC-E7C5-AB71-81C9-ECE3B2D14CB0}"/>
              </a:ext>
            </a:extLst>
          </p:cNvPr>
          <p:cNvSpPr/>
          <p:nvPr/>
        </p:nvSpPr>
        <p:spPr>
          <a:xfrm>
            <a:off x="6630061" y="1046353"/>
            <a:ext cx="5561939" cy="1845934"/>
          </a:xfrm>
          <a:prstGeom prst="round2Diag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93F998-C835-5D24-BC3E-E1147462FE54}"/>
              </a:ext>
            </a:extLst>
          </p:cNvPr>
          <p:cNvSpPr txBox="1"/>
          <p:nvPr/>
        </p:nvSpPr>
        <p:spPr>
          <a:xfrm>
            <a:off x="6499654" y="1809039"/>
            <a:ext cx="5692346" cy="584775"/>
          </a:xfrm>
          <a:prstGeom prst="rect">
            <a:avLst/>
          </a:prstGeom>
          <a:noFill/>
        </p:spPr>
        <p:txBody>
          <a:bodyPr wrap="square">
            <a:spAutoFit/>
          </a:bodyPr>
          <a:lstStyle/>
          <a:p>
            <a:pPr algn="ctr"/>
            <a:r>
              <a:rPr lang="en-US" sz="3200" b="1" dirty="0">
                <a:solidFill>
                  <a:srgbClr val="0070C0"/>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TEXT: John 7:1-53</a:t>
            </a:r>
          </a:p>
        </p:txBody>
      </p:sp>
      <p:pic>
        <p:nvPicPr>
          <p:cNvPr id="6" name="Picture 5">
            <a:extLst>
              <a:ext uri="{FF2B5EF4-FFF2-40B4-BE49-F238E27FC236}">
                <a16:creationId xmlns:a16="http://schemas.microsoft.com/office/drawing/2014/main" id="{208F51E3-2265-510A-D4CD-DF31D1E19245}"/>
              </a:ext>
            </a:extLst>
          </p:cNvPr>
          <p:cNvPicPr>
            <a:picLocks noChangeAspect="1"/>
          </p:cNvPicPr>
          <p:nvPr/>
        </p:nvPicPr>
        <p:blipFill>
          <a:blip r:embed="rId2"/>
          <a:stretch>
            <a:fillRect/>
          </a:stretch>
        </p:blipFill>
        <p:spPr>
          <a:xfrm>
            <a:off x="294402" y="1716881"/>
            <a:ext cx="6095999" cy="3998119"/>
          </a:xfrm>
          <a:prstGeom prst="rect">
            <a:avLst/>
          </a:prstGeom>
          <a:ln>
            <a:noFill/>
          </a:ln>
          <a:effectLst>
            <a:softEdge rad="112500"/>
          </a:effectLst>
        </p:spPr>
      </p:pic>
    </p:spTree>
    <p:extLst>
      <p:ext uri="{BB962C8B-B14F-4D97-AF65-F5344CB8AC3E}">
        <p14:creationId xmlns:p14="http://schemas.microsoft.com/office/powerpoint/2010/main" val="296177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1BE5B7-8CBD-FEBD-9236-441EBF67EEC6}"/>
              </a:ext>
            </a:extLst>
          </p:cNvPr>
          <p:cNvSpPr txBox="1"/>
          <p:nvPr/>
        </p:nvSpPr>
        <p:spPr>
          <a:xfrm>
            <a:off x="1908313" y="93629"/>
            <a:ext cx="8090451" cy="646331"/>
          </a:xfrm>
          <a:prstGeom prst="rect">
            <a:avLst/>
          </a:prstGeom>
          <a:noFill/>
        </p:spPr>
        <p:txBody>
          <a:bodyPr wrap="square">
            <a:spAutoFit/>
          </a:bodyPr>
          <a:lstStyle/>
          <a:p>
            <a:pPr algn="ctr"/>
            <a:r>
              <a:rPr lang="en-US" sz="36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INTRODUCTION</a:t>
            </a:r>
          </a:p>
        </p:txBody>
      </p:sp>
      <p:sp>
        <p:nvSpPr>
          <p:cNvPr id="2" name="Rectangle: Diagonal Corners Rounded 1">
            <a:extLst>
              <a:ext uri="{FF2B5EF4-FFF2-40B4-BE49-F238E27FC236}">
                <a16:creationId xmlns:a16="http://schemas.microsoft.com/office/drawing/2014/main" id="{5AB936C3-E95B-6294-DCC9-2E780E5F8D34}"/>
              </a:ext>
            </a:extLst>
          </p:cNvPr>
          <p:cNvSpPr/>
          <p:nvPr/>
        </p:nvSpPr>
        <p:spPr>
          <a:xfrm>
            <a:off x="1" y="1480930"/>
            <a:ext cx="4204250" cy="4154557"/>
          </a:xfrm>
          <a:prstGeom prst="round2Diag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r>
              <a:rPr lang="en-US" sz="2200" b="1" dirty="0">
                <a:solidFill>
                  <a:schemeClr val="accent5">
                    <a:lumMod val="75000"/>
                  </a:schemeClr>
                </a:solidFill>
              </a:rPr>
              <a:t>It’s the Feast of Tabernacles.</a:t>
            </a:r>
          </a:p>
          <a:p>
            <a:pPr marL="285750" indent="-285750">
              <a:buFont typeface="Arial" panose="020B0604020202020204" pitchFamily="34" charset="0"/>
              <a:buChar char="•"/>
            </a:pPr>
            <a:r>
              <a:rPr lang="en-US" sz="2200" b="1" dirty="0">
                <a:solidFill>
                  <a:schemeClr val="accent5">
                    <a:lumMod val="75000"/>
                  </a:schemeClr>
                </a:solidFill>
              </a:rPr>
              <a:t>One of the three feasts of solemnity in Israel.</a:t>
            </a:r>
          </a:p>
          <a:p>
            <a:pPr marL="285750" indent="-285750">
              <a:buFont typeface="Arial" panose="020B0604020202020204" pitchFamily="34" charset="0"/>
              <a:buChar char="•"/>
            </a:pPr>
            <a:r>
              <a:rPr lang="en-US" sz="2200" b="1" dirty="0">
                <a:solidFill>
                  <a:schemeClr val="accent5">
                    <a:lumMod val="75000"/>
                  </a:schemeClr>
                </a:solidFill>
              </a:rPr>
              <a:t>A time meant for worship.</a:t>
            </a:r>
          </a:p>
          <a:p>
            <a:pPr marL="285750" indent="-285750">
              <a:buFont typeface="Arial" panose="020B0604020202020204" pitchFamily="34" charset="0"/>
              <a:buChar char="•"/>
            </a:pPr>
            <a:r>
              <a:rPr lang="en-US" sz="2200" b="1" dirty="0">
                <a:solidFill>
                  <a:schemeClr val="accent5">
                    <a:lumMod val="75000"/>
                  </a:schemeClr>
                </a:solidFill>
              </a:rPr>
              <a:t>A memorial gathering of the children of Israel. </a:t>
            </a:r>
          </a:p>
        </p:txBody>
      </p:sp>
      <p:sp>
        <p:nvSpPr>
          <p:cNvPr id="3" name="Rectangle: Diagonal Corners Rounded 2">
            <a:extLst>
              <a:ext uri="{FF2B5EF4-FFF2-40B4-BE49-F238E27FC236}">
                <a16:creationId xmlns:a16="http://schemas.microsoft.com/office/drawing/2014/main" id="{570C9E38-D6D8-8C0A-E8E7-6A92516A8B97}"/>
              </a:ext>
            </a:extLst>
          </p:cNvPr>
          <p:cNvSpPr/>
          <p:nvPr/>
        </p:nvSpPr>
        <p:spPr>
          <a:xfrm>
            <a:off x="4204251" y="1480930"/>
            <a:ext cx="4005469" cy="4154555"/>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sz="2200" b="1" dirty="0">
                <a:solidFill>
                  <a:srgbClr val="0070C0"/>
                </a:solidFill>
              </a:rPr>
              <a:t>Jesus was expected to attend to manifest.</a:t>
            </a:r>
          </a:p>
          <a:p>
            <a:pPr marL="285750" indent="-285750">
              <a:buFont typeface="Arial" panose="020B0604020202020204" pitchFamily="34" charset="0"/>
              <a:buChar char="•"/>
            </a:pPr>
            <a:r>
              <a:rPr lang="en-US" sz="2200" b="1" dirty="0">
                <a:solidFill>
                  <a:srgbClr val="0070C0"/>
                </a:solidFill>
              </a:rPr>
              <a:t>Before now, Jesus has been going everywhere teaching.</a:t>
            </a:r>
          </a:p>
          <a:p>
            <a:pPr marL="285750" indent="-285750">
              <a:buFont typeface="Arial" panose="020B0604020202020204" pitchFamily="34" charset="0"/>
              <a:buChar char="•"/>
            </a:pPr>
            <a:r>
              <a:rPr lang="en-US" sz="2200" b="1" dirty="0">
                <a:solidFill>
                  <a:srgbClr val="0070C0"/>
                </a:solidFill>
              </a:rPr>
              <a:t>His teachings were unique, unequalled and undistorted. </a:t>
            </a:r>
          </a:p>
          <a:p>
            <a:pPr marL="285750" indent="-285750">
              <a:buFont typeface="Arial" panose="020B0604020202020204" pitchFamily="34" charset="0"/>
              <a:buChar char="•"/>
            </a:pPr>
            <a:r>
              <a:rPr lang="en-US" sz="2200" b="1" dirty="0">
                <a:solidFill>
                  <a:srgbClr val="0070C0"/>
                </a:solidFill>
              </a:rPr>
              <a:t>His messages were direct, discerning and divine. </a:t>
            </a:r>
            <a:endParaRPr lang="en-CA" sz="2200" b="1" dirty="0">
              <a:solidFill>
                <a:srgbClr val="0070C0"/>
              </a:solidFill>
            </a:endParaRPr>
          </a:p>
        </p:txBody>
      </p:sp>
      <p:sp>
        <p:nvSpPr>
          <p:cNvPr id="4" name="Rectangle: Diagonal Corners Rounded 3">
            <a:extLst>
              <a:ext uri="{FF2B5EF4-FFF2-40B4-BE49-F238E27FC236}">
                <a16:creationId xmlns:a16="http://schemas.microsoft.com/office/drawing/2014/main" id="{B413664D-9778-E394-F3F5-619B63933A0A}"/>
              </a:ext>
            </a:extLst>
          </p:cNvPr>
          <p:cNvSpPr/>
          <p:nvPr/>
        </p:nvSpPr>
        <p:spPr>
          <a:xfrm>
            <a:off x="8209721" y="1480929"/>
            <a:ext cx="3982279" cy="4154556"/>
          </a:xfrm>
          <a:prstGeom prst="round2Diag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3">
            <a:schemeClr val="lt1"/>
          </a:lnRef>
          <a:fillRef idx="1">
            <a:schemeClr val="accent5"/>
          </a:fillRef>
          <a:effectRef idx="1">
            <a:schemeClr val="accent5"/>
          </a:effectRef>
          <a:fontRef idx="minor">
            <a:schemeClr val="lt1"/>
          </a:fontRef>
        </p:style>
        <p:txBody>
          <a:bodyPr rtlCol="0" anchor="ctr"/>
          <a:lstStyle/>
          <a:p>
            <a:pPr marL="342900" indent="-342900">
              <a:buFont typeface="Wingdings" panose="05000000000000000000" pitchFamily="2" charset="2"/>
              <a:buChar char="§"/>
            </a:pPr>
            <a:r>
              <a:rPr lang="en-US" sz="2200" b="1" dirty="0">
                <a:solidFill>
                  <a:schemeClr val="accent2">
                    <a:lumMod val="50000"/>
                  </a:schemeClr>
                </a:solidFill>
              </a:rPr>
              <a:t>While some people were delighted in His teaching (verses 40-44). </a:t>
            </a:r>
          </a:p>
          <a:p>
            <a:pPr marL="342900" indent="-342900">
              <a:buFont typeface="Wingdings" panose="05000000000000000000" pitchFamily="2" charset="2"/>
              <a:buChar char="§"/>
            </a:pPr>
            <a:r>
              <a:rPr lang="en-CA" sz="2200" b="1" dirty="0">
                <a:solidFill>
                  <a:schemeClr val="accent2">
                    <a:lumMod val="50000"/>
                  </a:schemeClr>
                </a:solidFill>
              </a:rPr>
              <a:t>Others desired to kill Jesus.</a:t>
            </a:r>
          </a:p>
          <a:p>
            <a:pPr marL="342900" indent="-342900">
              <a:buFont typeface="Wingdings" panose="05000000000000000000" pitchFamily="2" charset="2"/>
              <a:buChar char="§"/>
            </a:pPr>
            <a:r>
              <a:rPr lang="en-US" sz="2200" b="1" dirty="0">
                <a:solidFill>
                  <a:schemeClr val="accent2">
                    <a:lumMod val="50000"/>
                  </a:schemeClr>
                </a:solidFill>
              </a:rPr>
              <a:t>Jesus chose not to attend because of the plot to kill Him for envy's sake.</a:t>
            </a:r>
          </a:p>
          <a:p>
            <a:pPr marL="342900" indent="-342900">
              <a:buFont typeface="Wingdings" panose="05000000000000000000" pitchFamily="2" charset="2"/>
              <a:buChar char="§"/>
            </a:pPr>
            <a:r>
              <a:rPr lang="en-US" sz="2200" b="1" dirty="0">
                <a:solidFill>
                  <a:schemeClr val="accent2">
                    <a:lumMod val="50000"/>
                  </a:schemeClr>
                </a:solidFill>
              </a:rPr>
              <a:t>Jesus’ brethren could also not understand Jesus’ preaching and miracles. </a:t>
            </a:r>
            <a:endParaRPr lang="en-CA" sz="2200" b="1" dirty="0">
              <a:solidFill>
                <a:schemeClr val="accent2">
                  <a:lumMod val="50000"/>
                </a:schemeClr>
              </a:solidFill>
            </a:endParaRPr>
          </a:p>
        </p:txBody>
      </p:sp>
    </p:spTree>
    <p:extLst>
      <p:ext uri="{BB962C8B-B14F-4D97-AF65-F5344CB8AC3E}">
        <p14:creationId xmlns:p14="http://schemas.microsoft.com/office/powerpoint/2010/main" val="226350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D7E3AD-5E74-72D9-C15D-5F32E4026D55}"/>
              </a:ext>
            </a:extLst>
          </p:cNvPr>
          <p:cNvSpPr/>
          <p:nvPr/>
        </p:nvSpPr>
        <p:spPr>
          <a:xfrm>
            <a:off x="5426766" y="984886"/>
            <a:ext cx="6765234" cy="587311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spcAft>
                <a:spcPts val="1200"/>
              </a:spcAft>
              <a:buFont typeface="Wingdings" panose="05000000000000000000" pitchFamily="2" charset="2"/>
              <a:buChar char="Ø"/>
            </a:pPr>
            <a:r>
              <a:rPr lang="en-US" sz="2600" dirty="0">
                <a:solidFill>
                  <a:srgbClr val="002060"/>
                </a:solidFill>
              </a:rPr>
              <a:t>The Bible says that “</a:t>
            </a:r>
            <a:r>
              <a:rPr lang="en-US" sz="2600" i="1" dirty="0">
                <a:solidFill>
                  <a:srgbClr val="002060"/>
                </a:solidFill>
              </a:rPr>
              <a:t>the heart of a man is deceitful above all things, and desperately wicked: who can know it?</a:t>
            </a:r>
            <a:r>
              <a:rPr lang="en-US" sz="2600" dirty="0">
                <a:solidFill>
                  <a:srgbClr val="002060"/>
                </a:solidFill>
              </a:rPr>
              <a:t>” (Jeremiah 17:9)</a:t>
            </a:r>
          </a:p>
          <a:p>
            <a:pPr marL="457200" indent="-457200">
              <a:spcAft>
                <a:spcPts val="1200"/>
              </a:spcAft>
              <a:buFont typeface="Wingdings" panose="05000000000000000000" pitchFamily="2" charset="2"/>
              <a:buChar char="Ø"/>
            </a:pPr>
            <a:r>
              <a:rPr lang="en-US" sz="2600" dirty="0">
                <a:solidFill>
                  <a:srgbClr val="002060"/>
                </a:solidFill>
              </a:rPr>
              <a:t>Though Jesus had done things worthy of commendation and </a:t>
            </a:r>
            <a:r>
              <a:rPr lang="en-US" sz="2600" dirty="0" err="1">
                <a:solidFill>
                  <a:srgbClr val="002060"/>
                </a:solidFill>
              </a:rPr>
              <a:t>honour</a:t>
            </a:r>
            <a:r>
              <a:rPr lang="en-US" sz="2600" dirty="0">
                <a:solidFill>
                  <a:srgbClr val="002060"/>
                </a:solidFill>
              </a:rPr>
              <a:t>, yet the Jews sought to kill Him. </a:t>
            </a:r>
          </a:p>
          <a:p>
            <a:pPr marL="457200" indent="-457200">
              <a:spcAft>
                <a:spcPts val="1200"/>
              </a:spcAft>
              <a:buFont typeface="Wingdings" panose="05000000000000000000" pitchFamily="2" charset="2"/>
              <a:buChar char="Ø"/>
            </a:pPr>
            <a:r>
              <a:rPr lang="en-US" sz="2600" dirty="0">
                <a:solidFill>
                  <a:srgbClr val="002060"/>
                </a:solidFill>
              </a:rPr>
              <a:t>The world is constantly at enmity with the Spirit of God and true prophets of God. </a:t>
            </a:r>
          </a:p>
          <a:p>
            <a:pPr marL="457200" indent="-457200">
              <a:spcAft>
                <a:spcPts val="1200"/>
              </a:spcAft>
              <a:buFont typeface="Wingdings" panose="05000000000000000000" pitchFamily="2" charset="2"/>
              <a:buChar char="Ø"/>
            </a:pPr>
            <a:r>
              <a:rPr lang="en-US" sz="2600" dirty="0">
                <a:solidFill>
                  <a:srgbClr val="002060"/>
                </a:solidFill>
              </a:rPr>
              <a:t>The Feast of the Tabernacles days were meant to be a time of prayer, reconciliation and renewed commitment to the Lord.</a:t>
            </a:r>
          </a:p>
          <a:p>
            <a:pPr marL="457200" indent="-457200">
              <a:spcAft>
                <a:spcPts val="1200"/>
              </a:spcAft>
              <a:buFont typeface="Wingdings" panose="05000000000000000000" pitchFamily="2" charset="2"/>
              <a:buChar char="Ø"/>
            </a:pPr>
            <a:r>
              <a:rPr lang="en-US" sz="2600" dirty="0">
                <a:solidFill>
                  <a:srgbClr val="002060"/>
                </a:solidFill>
              </a:rPr>
              <a:t>Yet, the Jews sought for an opportunity to kill Jesus. </a:t>
            </a:r>
            <a:endParaRPr lang="en-CA" sz="2600" dirty="0">
              <a:solidFill>
                <a:srgbClr val="002060"/>
              </a:solidFill>
            </a:endParaRPr>
          </a:p>
        </p:txBody>
      </p:sp>
      <p:sp>
        <p:nvSpPr>
          <p:cNvPr id="5" name="TextBox 4">
            <a:extLst>
              <a:ext uri="{FF2B5EF4-FFF2-40B4-BE49-F238E27FC236}">
                <a16:creationId xmlns:a16="http://schemas.microsoft.com/office/drawing/2014/main" id="{D11C2892-9432-E2B5-D8A7-521666BE1267}"/>
              </a:ext>
            </a:extLst>
          </p:cNvPr>
          <p:cNvSpPr txBox="1"/>
          <p:nvPr/>
        </p:nvSpPr>
        <p:spPr>
          <a:xfrm>
            <a:off x="0" y="0"/>
            <a:ext cx="12191999" cy="984885"/>
          </a:xfrm>
          <a:prstGeom prst="rect">
            <a:avLst/>
          </a:prstGeom>
          <a:noFill/>
        </p:spPr>
        <p:txBody>
          <a:bodyPr wrap="square" rtlCol="0">
            <a:spAutoFit/>
          </a:bodyPr>
          <a:lstStyle/>
          <a:p>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1. </a:t>
            </a:r>
            <a:r>
              <a:rPr lang="en-US" sz="32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CHRIST DIALOGUES WITH HIS BRETHREN</a:t>
            </a:r>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 - </a:t>
            </a:r>
            <a:r>
              <a:rPr lang="en-US" sz="2600" b="1" dirty="0">
                <a:solidFill>
                  <a:schemeClr val="bg2">
                    <a:lumMod val="50000"/>
                  </a:schemeClr>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John 7:1-13; Lev. 23:33-36; Matt. 23:27-31; 1 Peter 2: 11; 2 Cor. 10:3-5; Matt. 10:36; 1 Tim. 3:2; John 10:37-40; Eph. 5:15</a:t>
            </a:r>
            <a:endParaRPr lang="en-CA" sz="2600" dirty="0">
              <a:solidFill>
                <a:schemeClr val="bg2">
                  <a:lumMod val="50000"/>
                </a:schemeClr>
              </a:solidFill>
            </a:endParaRPr>
          </a:p>
        </p:txBody>
      </p:sp>
      <p:pic>
        <p:nvPicPr>
          <p:cNvPr id="2" name="Picture 1">
            <a:extLst>
              <a:ext uri="{FF2B5EF4-FFF2-40B4-BE49-F238E27FC236}">
                <a16:creationId xmlns:a16="http://schemas.microsoft.com/office/drawing/2014/main" id="{B593440F-B48F-B53A-4012-B4D3A2BDB6AD}"/>
              </a:ext>
            </a:extLst>
          </p:cNvPr>
          <p:cNvPicPr>
            <a:picLocks noChangeAspect="1"/>
          </p:cNvPicPr>
          <p:nvPr/>
        </p:nvPicPr>
        <p:blipFill>
          <a:blip r:embed="rId2"/>
          <a:stretch>
            <a:fillRect/>
          </a:stretch>
        </p:blipFill>
        <p:spPr>
          <a:xfrm>
            <a:off x="-4420" y="1828801"/>
            <a:ext cx="5431186" cy="3786808"/>
          </a:xfrm>
          <a:prstGeom prst="rect">
            <a:avLst/>
          </a:prstGeom>
          <a:ln>
            <a:noFill/>
          </a:ln>
          <a:effectLst>
            <a:softEdge rad="112500"/>
          </a:effectLst>
        </p:spPr>
      </p:pic>
    </p:spTree>
    <p:extLst>
      <p:ext uri="{BB962C8B-B14F-4D97-AF65-F5344CB8AC3E}">
        <p14:creationId xmlns:p14="http://schemas.microsoft.com/office/powerpoint/2010/main" val="383323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5">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AB86E0-AD82-76DC-E10A-FB5B0D56AD82}"/>
              </a:ext>
            </a:extLst>
          </p:cNvPr>
          <p:cNvSpPr/>
          <p:nvPr/>
        </p:nvSpPr>
        <p:spPr>
          <a:xfrm>
            <a:off x="258417" y="725557"/>
            <a:ext cx="5943600" cy="5963478"/>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5"/>
          </a:lnRef>
          <a:fillRef idx="2">
            <a:schemeClr val="accent5"/>
          </a:fillRef>
          <a:effectRef idx="1">
            <a:schemeClr val="accent5"/>
          </a:effectRef>
          <a:fontRef idx="minor">
            <a:schemeClr val="dk1"/>
          </a:fontRef>
        </p:style>
        <p:txBody>
          <a:bodyPr rtlCol="0" anchor="ctr"/>
          <a:lstStyle/>
          <a:p>
            <a:r>
              <a:rPr lang="en-CA" sz="2400" dirty="0">
                <a:solidFill>
                  <a:schemeClr val="accent3">
                    <a:lumMod val="50000"/>
                  </a:schemeClr>
                </a:solidFill>
                <a:highlight>
                  <a:srgbClr val="C0C0C0"/>
                </a:highlight>
                <a:latin typeface="Calibri" panose="020F0502020204030204" pitchFamily="34" charset="0"/>
                <a:ea typeface="Calibri" panose="020F0502020204030204" pitchFamily="34" charset="0"/>
                <a:cs typeface="Calibri" panose="020F0502020204030204" pitchFamily="34" charset="0"/>
              </a:rPr>
              <a:t>Highlights</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opposition Jesus faced during His earthly ministry reflects the reactions some youths display toward believers today.</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Many unsaved youths mock, insult, and speak abusively against Christians.</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Some spread false accusations, distance themselves from believers, and, at times, deny them certain rights.</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Persecution may also come from unbelieving parents, teachers, relatives, and friends.</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Therefore, Christian youths are encouraged to remain steadfast and committed to the Lord, despite the persecutions they may face.</a:t>
            </a:r>
            <a:endParaRPr lang="en-US" sz="2400" dirty="0">
              <a:solidFill>
                <a:schemeClr val="accent3">
                  <a:lumMod val="50000"/>
                </a:schemeClr>
              </a:solidFill>
            </a:endParaRPr>
          </a:p>
        </p:txBody>
      </p:sp>
      <p:sp>
        <p:nvSpPr>
          <p:cNvPr id="10" name="Rectangle 9">
            <a:extLst>
              <a:ext uri="{FF2B5EF4-FFF2-40B4-BE49-F238E27FC236}">
                <a16:creationId xmlns:a16="http://schemas.microsoft.com/office/drawing/2014/main" id="{0ABC348D-6DD2-9F49-3F54-89220E9CD190}"/>
              </a:ext>
            </a:extLst>
          </p:cNvPr>
          <p:cNvSpPr/>
          <p:nvPr/>
        </p:nvSpPr>
        <p:spPr>
          <a:xfrm>
            <a:off x="6311348" y="725557"/>
            <a:ext cx="5695122" cy="5963478"/>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3">
            <a:schemeClr val="lt1"/>
          </a:lnRef>
          <a:fillRef idx="1">
            <a:schemeClr val="accent5"/>
          </a:fillRef>
          <a:effectRef idx="1">
            <a:schemeClr val="accent5"/>
          </a:effectRef>
          <a:fontRef idx="minor">
            <a:schemeClr val="lt1"/>
          </a:fontRef>
        </p:style>
        <p:txBody>
          <a:bodyPr rtlCol="0" anchor="ctr"/>
          <a:lstStyle/>
          <a:p>
            <a:r>
              <a:rPr lang="en-CA" sz="2800" dirty="0">
                <a:solidFill>
                  <a:schemeClr val="accent5">
                    <a:lumMod val="50000"/>
                  </a:schemeClr>
                </a:solidFill>
                <a:highlight>
                  <a:srgbClr val="C0C0C0"/>
                </a:highlight>
                <a:latin typeface="Calibri" panose="020F0502020204030204" pitchFamily="34" charset="0"/>
                <a:ea typeface="Calibri" panose="020F0502020204030204" pitchFamily="34" charset="0"/>
                <a:cs typeface="Calibri" panose="020F0502020204030204" pitchFamily="34" charset="0"/>
              </a:rPr>
              <a:t>Lessons</a:t>
            </a:r>
          </a:p>
          <a:p>
            <a:pPr marL="342900" indent="-342900">
              <a:buFont typeface="Wingdings" panose="05000000000000000000" pitchFamily="2" charset="2"/>
              <a:buChar char="Ø"/>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Youths who have experienced persecution in the past, especially in the course of evangelism, should remember that Jesus warned us of the coming assaults against the Church.</a:t>
            </a:r>
          </a:p>
          <a:p>
            <a:pPr marL="342900" indent="-342900">
              <a:buFont typeface="Wingdings" panose="05000000000000000000" pitchFamily="2" charset="2"/>
              <a:buChar char="Ø"/>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The world will always oppose and contend with the Church, yet believers are encouraged to remain steadfast—standing firm in faith, love, and obedience to Christ despite every challenge.</a:t>
            </a:r>
          </a:p>
          <a:p>
            <a:r>
              <a:rPr lang="en-US" sz="2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t>
            </a:r>
            <a:r>
              <a:rPr lang="en-US" sz="2200" i="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Therefore, my beloved brethren, be ye </a:t>
            </a:r>
            <a:r>
              <a:rPr lang="en-US" sz="2200" i="1"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stedfast</a:t>
            </a:r>
            <a:r>
              <a:rPr lang="en-US" sz="2200" i="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unmoveable</a:t>
            </a:r>
            <a:r>
              <a:rPr lang="en-US" sz="2200" i="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always abounding in the work of the Lord, forasmuch as ye know that your </a:t>
            </a:r>
            <a:r>
              <a:rPr lang="en-US" sz="2200" i="1"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labour</a:t>
            </a:r>
            <a:r>
              <a:rPr lang="en-US" sz="2200" i="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is not in vain in the Lord</a:t>
            </a:r>
            <a:r>
              <a:rPr lang="en-US" sz="2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(1 Corinthians 15:58)</a:t>
            </a:r>
            <a:endParaRPr lang="en-CA" sz="22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D68DEED-4FA5-133F-257B-6E0EE956CBA7}"/>
              </a:ext>
            </a:extLst>
          </p:cNvPr>
          <p:cNvSpPr txBox="1"/>
          <p:nvPr/>
        </p:nvSpPr>
        <p:spPr>
          <a:xfrm>
            <a:off x="0" y="0"/>
            <a:ext cx="12191999" cy="584775"/>
          </a:xfrm>
          <a:prstGeom prst="rect">
            <a:avLst/>
          </a:prstGeom>
          <a:noFill/>
        </p:spPr>
        <p:txBody>
          <a:bodyPr wrap="square" rtlCol="0">
            <a:spAutoFit/>
          </a:bodyPr>
          <a:lstStyle/>
          <a:p>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1. </a:t>
            </a:r>
            <a:r>
              <a:rPr lang="en-US" sz="32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CHRIST DIALOGUES WITH HIS BRETHREN</a:t>
            </a:r>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 Cont’d</a:t>
            </a:r>
            <a:endParaRPr lang="en-CA" sz="2600" dirty="0"/>
          </a:p>
        </p:txBody>
      </p:sp>
    </p:spTree>
    <p:extLst>
      <p:ext uri="{BB962C8B-B14F-4D97-AF65-F5344CB8AC3E}">
        <p14:creationId xmlns:p14="http://schemas.microsoft.com/office/powerpoint/2010/main" val="255413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5">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A550666-E3BB-496A-5877-7EF2A496BBB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38A9430-A2F6-B30C-A562-1AA6251D6B75}"/>
              </a:ext>
            </a:extLst>
          </p:cNvPr>
          <p:cNvSpPr/>
          <p:nvPr/>
        </p:nvSpPr>
        <p:spPr>
          <a:xfrm>
            <a:off x="258417" y="715617"/>
            <a:ext cx="5943600" cy="5973418"/>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p:spPr>
        <p:style>
          <a:lnRef idx="1">
            <a:schemeClr val="accent5"/>
          </a:lnRef>
          <a:fillRef idx="2">
            <a:schemeClr val="accent5"/>
          </a:fillRef>
          <a:effectRef idx="1">
            <a:schemeClr val="accent5"/>
          </a:effectRef>
          <a:fontRef idx="minor">
            <a:schemeClr val="dk1"/>
          </a:fontRef>
        </p:style>
        <p:txBody>
          <a:bodyPr rtlCol="0" anchor="ctr"/>
          <a:lstStyle/>
          <a:p>
            <a:r>
              <a:rPr lang="en-CA" sz="2400" dirty="0">
                <a:solidFill>
                  <a:schemeClr val="accent3">
                    <a:lumMod val="50000"/>
                  </a:schemeClr>
                </a:solidFill>
                <a:highlight>
                  <a:srgbClr val="C0C0C0"/>
                </a:highlight>
                <a:latin typeface="Calibri" panose="020F0502020204030204" pitchFamily="34" charset="0"/>
                <a:ea typeface="Calibri" panose="020F0502020204030204" pitchFamily="34" charset="0"/>
                <a:cs typeface="Calibri" panose="020F0502020204030204" pitchFamily="34" charset="0"/>
              </a:rPr>
              <a:t>Highlights</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When Jesus Christ saw the intents of the heart of the Jews, He applied wisdom and prudence in withdrawing Himself from them (Proverbs 22:3). </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 military strategy, retreat is a tested strong weapon of battle used by many experienced generals. </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Jesus being omniscience knew the best way to handle this plan of the Jews to kill Him.</a:t>
            </a:r>
          </a:p>
          <a:p>
            <a:pPr marL="342900" indent="-342900">
              <a:buFont typeface="Wingdings" panose="05000000000000000000" pitchFamily="2" charset="2"/>
              <a:buChar char="Ø"/>
            </a:pPr>
            <a:r>
              <a:rPr lang="en-US" sz="24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He decided to retreat so that He will be able to fulfil His ministry.</a:t>
            </a:r>
          </a:p>
          <a:p>
            <a:pPr marL="342900" indent="-342900">
              <a:buFont typeface="Wingdings" panose="05000000000000000000" pitchFamily="2" charset="2"/>
              <a:buChar char="Ø"/>
            </a:pPr>
            <a:r>
              <a:rPr lang="en-US" sz="2400" dirty="0">
                <a:solidFill>
                  <a:schemeClr val="accent3">
                    <a:lumMod val="50000"/>
                  </a:schemeClr>
                </a:solidFill>
              </a:rPr>
              <a:t>“</a:t>
            </a:r>
            <a:r>
              <a:rPr lang="en-US" sz="2400" i="1" dirty="0">
                <a:solidFill>
                  <a:schemeClr val="accent3">
                    <a:lumMod val="50000"/>
                  </a:schemeClr>
                </a:solidFill>
              </a:rPr>
              <a:t>Wisdom is the principal thing; therefore get wisdom: and with all thy getting get understanding</a:t>
            </a:r>
            <a:r>
              <a:rPr lang="en-US" sz="2400" dirty="0">
                <a:solidFill>
                  <a:schemeClr val="accent3">
                    <a:lumMod val="50000"/>
                  </a:schemeClr>
                </a:solidFill>
              </a:rPr>
              <a:t>” (Proverbs 4:7). </a:t>
            </a:r>
          </a:p>
        </p:txBody>
      </p:sp>
      <p:sp>
        <p:nvSpPr>
          <p:cNvPr id="10" name="Rectangle 9">
            <a:extLst>
              <a:ext uri="{FF2B5EF4-FFF2-40B4-BE49-F238E27FC236}">
                <a16:creationId xmlns:a16="http://schemas.microsoft.com/office/drawing/2014/main" id="{BBB82749-00CF-5332-D224-DFD2464380D8}"/>
              </a:ext>
            </a:extLst>
          </p:cNvPr>
          <p:cNvSpPr/>
          <p:nvPr/>
        </p:nvSpPr>
        <p:spPr>
          <a:xfrm>
            <a:off x="6311348" y="715615"/>
            <a:ext cx="5695122" cy="5973419"/>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style>
          <a:lnRef idx="3">
            <a:schemeClr val="lt1"/>
          </a:lnRef>
          <a:fillRef idx="1">
            <a:schemeClr val="accent5"/>
          </a:fillRef>
          <a:effectRef idx="1">
            <a:schemeClr val="accent5"/>
          </a:effectRef>
          <a:fontRef idx="minor">
            <a:schemeClr val="lt1"/>
          </a:fontRef>
        </p:style>
        <p:txBody>
          <a:bodyPr rtlCol="0" anchor="ctr"/>
          <a:lstStyle/>
          <a:p>
            <a:r>
              <a:rPr lang="en-CA" sz="2800" dirty="0">
                <a:solidFill>
                  <a:schemeClr val="accent5">
                    <a:lumMod val="50000"/>
                  </a:schemeClr>
                </a:solidFill>
                <a:highlight>
                  <a:srgbClr val="C0C0C0"/>
                </a:highlight>
                <a:latin typeface="Calibri" panose="020F0502020204030204" pitchFamily="34" charset="0"/>
                <a:ea typeface="Calibri" panose="020F0502020204030204" pitchFamily="34" charset="0"/>
                <a:cs typeface="Calibri" panose="020F0502020204030204" pitchFamily="34" charset="0"/>
              </a:rPr>
              <a:t>Lessons</a:t>
            </a:r>
          </a:p>
          <a:p>
            <a:pPr marL="342900" indent="-342900">
              <a:buFont typeface="Wingdings" panose="05000000000000000000" pitchFamily="2" charset="2"/>
              <a:buChar char="Ø"/>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Christian youths should also apply this great wisdom in every area of their lives.</a:t>
            </a:r>
          </a:p>
          <a:p>
            <a:pPr marL="342900" indent="-342900">
              <a:buFont typeface="Wingdings" panose="05000000000000000000" pitchFamily="2" charset="2"/>
              <a:buChar char="Ø"/>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When there is rioting, wisdom demands that we withdraw. </a:t>
            </a:r>
          </a:p>
          <a:p>
            <a:pPr marL="342900" indent="-342900">
              <a:buFont typeface="Wingdings" panose="05000000000000000000" pitchFamily="2" charset="2"/>
              <a:buChar char="Ø"/>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When a religious fellow wants to get us into unnecessary argument, we ought to withdraw. </a:t>
            </a:r>
          </a:p>
          <a:p>
            <a:pPr marL="342900" indent="-342900">
              <a:buFont typeface="Wingdings" panose="05000000000000000000" pitchFamily="2" charset="2"/>
              <a:buChar char="Ø"/>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When people we trust or look up to begin to preach against the true word of God, wisdom demands that we withdraw.</a:t>
            </a:r>
          </a:p>
          <a:p>
            <a:pPr marL="342900" indent="-342900">
              <a:buFont typeface="Wingdings" panose="05000000000000000000" pitchFamily="2" charset="2"/>
              <a:buChar char="Ø"/>
            </a:pP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When “converts” of the opposite gender begin to pull some irrelevant </a:t>
            </a:r>
            <a:r>
              <a:rPr lang="en-US" sz="2400" dirty="0" err="1">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behaviours</a:t>
            </a:r>
            <a:r>
              <a:rPr lang="en-US"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 withdraw immediately. </a:t>
            </a:r>
            <a:endParaRPr lang="en-CA" sz="24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73BC358-0766-98AA-B4C9-96FAFC144538}"/>
              </a:ext>
            </a:extLst>
          </p:cNvPr>
          <p:cNvSpPr txBox="1"/>
          <p:nvPr/>
        </p:nvSpPr>
        <p:spPr>
          <a:xfrm>
            <a:off x="0" y="0"/>
            <a:ext cx="12191999" cy="584775"/>
          </a:xfrm>
          <a:prstGeom prst="rect">
            <a:avLst/>
          </a:prstGeom>
          <a:noFill/>
        </p:spPr>
        <p:txBody>
          <a:bodyPr wrap="square" rtlCol="0">
            <a:spAutoFit/>
          </a:bodyPr>
          <a:lstStyle/>
          <a:p>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1. </a:t>
            </a:r>
            <a:r>
              <a:rPr lang="en-US" sz="32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CHRIST DIALOGUES WITH HIS BRETHREN</a:t>
            </a:r>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 Cont’d</a:t>
            </a:r>
            <a:endParaRPr lang="en-CA" sz="2600" dirty="0"/>
          </a:p>
        </p:txBody>
      </p:sp>
    </p:spTree>
    <p:extLst>
      <p:ext uri="{BB962C8B-B14F-4D97-AF65-F5344CB8AC3E}">
        <p14:creationId xmlns:p14="http://schemas.microsoft.com/office/powerpoint/2010/main" val="321304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CAC29-6CD3-0C67-BE30-60A12423D2BC}"/>
              </a:ext>
            </a:extLst>
          </p:cNvPr>
          <p:cNvSpPr>
            <a:spLocks noGrp="1"/>
          </p:cNvSpPr>
          <p:nvPr>
            <p:ph idx="1"/>
          </p:nvPr>
        </p:nvSpPr>
        <p:spPr>
          <a:xfrm>
            <a:off x="0" y="795197"/>
            <a:ext cx="5958605" cy="5641578"/>
          </a:xfr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p:spPr>
        <p:txBody>
          <a:bodyPr>
            <a:normAutofit/>
          </a:bodyPr>
          <a:lstStyle/>
          <a:p>
            <a:pPr marL="447675" indent="-447675">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Jesus finally went to the feast where He ministered the Word to the people.</a:t>
            </a:r>
          </a:p>
          <a:p>
            <a:pPr marL="447675" indent="-447675">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His words were so convincing that the people </a:t>
            </a:r>
            <a:r>
              <a:rPr lang="en-US" sz="2600" dirty="0" err="1">
                <a:latin typeface="Calibri" panose="020F0502020204030204" pitchFamily="34" charset="0"/>
                <a:ea typeface="Calibri" panose="020F0502020204030204" pitchFamily="34" charset="0"/>
                <a:cs typeface="Calibri" panose="020F0502020204030204" pitchFamily="34" charset="0"/>
              </a:rPr>
              <a:t>marvelled</a:t>
            </a:r>
            <a:r>
              <a:rPr lang="en-US" sz="2600" dirty="0">
                <a:latin typeface="Calibri" panose="020F0502020204030204" pitchFamily="34" charset="0"/>
                <a:ea typeface="Calibri" panose="020F0502020204030204" pitchFamily="34" charset="0"/>
                <a:cs typeface="Calibri" panose="020F0502020204030204" pitchFamily="34" charset="0"/>
              </a:rPr>
              <a:t>, wondering how He understood so much of the word. </a:t>
            </a:r>
          </a:p>
          <a:p>
            <a:pPr marL="447675" indent="-447675">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His going to the feast was not with pressure or under the influence of anyone but as He was led by the Spirit of God. </a:t>
            </a:r>
          </a:p>
        </p:txBody>
      </p:sp>
      <p:sp>
        <p:nvSpPr>
          <p:cNvPr id="4" name="TextBox 3">
            <a:extLst>
              <a:ext uri="{FF2B5EF4-FFF2-40B4-BE49-F238E27FC236}">
                <a16:creationId xmlns:a16="http://schemas.microsoft.com/office/drawing/2014/main" id="{CE85C587-68CA-EC3B-4F3D-9638306FB845}"/>
              </a:ext>
            </a:extLst>
          </p:cNvPr>
          <p:cNvSpPr txBox="1"/>
          <p:nvPr/>
        </p:nvSpPr>
        <p:spPr>
          <a:xfrm>
            <a:off x="0" y="0"/>
            <a:ext cx="12191999" cy="584775"/>
          </a:xfrm>
          <a:prstGeom prst="rect">
            <a:avLst/>
          </a:prstGeom>
          <a:noFill/>
        </p:spPr>
        <p:txBody>
          <a:bodyPr wrap="square" rtlCol="0">
            <a:spAutoFit/>
          </a:bodyPr>
          <a:lstStyle/>
          <a:p>
            <a:pPr algn="ctr"/>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1. </a:t>
            </a:r>
            <a:r>
              <a:rPr lang="en-US" sz="32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CHRIST DIALOGUES WITH HIS BRETHREN</a:t>
            </a:r>
            <a:r>
              <a:rPr lang="en-US" sz="28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 Cont’d</a:t>
            </a:r>
            <a:endParaRPr lang="en-CA" sz="2600" dirty="0"/>
          </a:p>
        </p:txBody>
      </p:sp>
      <p:sp>
        <p:nvSpPr>
          <p:cNvPr id="5" name="Content Placeholder 2">
            <a:extLst>
              <a:ext uri="{FF2B5EF4-FFF2-40B4-BE49-F238E27FC236}">
                <a16:creationId xmlns:a16="http://schemas.microsoft.com/office/drawing/2014/main" id="{668A5EF9-EC21-939D-D599-4716380541CE}"/>
              </a:ext>
            </a:extLst>
          </p:cNvPr>
          <p:cNvSpPr txBox="1">
            <a:spLocks/>
          </p:cNvSpPr>
          <p:nvPr/>
        </p:nvSpPr>
        <p:spPr>
          <a:xfrm>
            <a:off x="6096000" y="795197"/>
            <a:ext cx="6096000" cy="5641578"/>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sz="2600" b="1" dirty="0">
                <a:solidFill>
                  <a:schemeClr val="accent5"/>
                </a:solidFill>
                <a:latin typeface="Calibri" panose="020F0502020204030204" pitchFamily="34" charset="0"/>
                <a:ea typeface="Calibri" panose="020F0502020204030204" pitchFamily="34" charset="0"/>
                <a:cs typeface="Calibri" panose="020F0502020204030204" pitchFamily="34" charset="0"/>
              </a:rPr>
              <a:t>Lessons</a:t>
            </a:r>
          </a:p>
          <a:p>
            <a:pPr marL="447675" indent="-447675">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We should learn to listen to the Spirit of God rather than heeding to our flesh or anyone who wants us to do anything contrary to what God wants.</a:t>
            </a:r>
          </a:p>
          <a:p>
            <a:pPr marL="447675" indent="-447675">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Comments of people should never deter Christian youths from preaching the gospel. </a:t>
            </a:r>
          </a:p>
          <a:p>
            <a:pPr marL="447675" indent="-447675">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When led by the Spirit of God to preach, we should do so, not minding the rejection of the gospel. </a:t>
            </a:r>
          </a:p>
          <a:p>
            <a:pPr marL="447675" indent="-447675">
              <a:buFont typeface="Wingdings" panose="05000000000000000000" pitchFamily="2" charset="2"/>
              <a:buChar char="Ø"/>
            </a:pPr>
            <a:r>
              <a:rPr lang="en-US" sz="2600" dirty="0">
                <a:latin typeface="Calibri" panose="020F0502020204030204" pitchFamily="34" charset="0"/>
                <a:ea typeface="Calibri" panose="020F0502020204030204" pitchFamily="34" charset="0"/>
                <a:cs typeface="Calibri" panose="020F0502020204030204" pitchFamily="34" charset="0"/>
              </a:rPr>
              <a:t>Christian youths should know that Christ has overcome the world </a:t>
            </a:r>
            <a:endParaRPr lang="en-CA" sz="2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61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blipFill>
        <a:effectLst/>
      </p:bgPr>
    </p:bg>
    <p:spTree>
      <p:nvGrpSpPr>
        <p:cNvPr id="1" name=""/>
        <p:cNvGrpSpPr/>
        <p:nvPr/>
      </p:nvGrpSpPr>
      <p:grpSpPr>
        <a:xfrm>
          <a:off x="0" y="0"/>
          <a:ext cx="0" cy="0"/>
          <a:chOff x="0" y="0"/>
          <a:chExt cx="0" cy="0"/>
        </a:xfrm>
      </p:grpSpPr>
      <p:sp>
        <p:nvSpPr>
          <p:cNvPr id="4" name="Flowchart: Stored Data 3">
            <a:extLst>
              <a:ext uri="{FF2B5EF4-FFF2-40B4-BE49-F238E27FC236}">
                <a16:creationId xmlns:a16="http://schemas.microsoft.com/office/drawing/2014/main" id="{79092463-2515-14B9-7064-180FCA7B9ADF}"/>
              </a:ext>
            </a:extLst>
          </p:cNvPr>
          <p:cNvSpPr/>
          <p:nvPr/>
        </p:nvSpPr>
        <p:spPr>
          <a:xfrm>
            <a:off x="0" y="1272210"/>
            <a:ext cx="10575234" cy="5387008"/>
          </a:xfrm>
          <a:prstGeom prst="flowChartOnlineStorage">
            <a:avLst/>
          </a:prstGeom>
          <a:solidFill>
            <a:srgbClr val="FF99FF"/>
          </a:solidFill>
        </p:spPr>
        <p:style>
          <a:lnRef idx="1">
            <a:schemeClr val="accent5"/>
          </a:lnRef>
          <a:fillRef idx="3">
            <a:schemeClr val="accent5"/>
          </a:fillRef>
          <a:effectRef idx="2">
            <a:schemeClr val="accent5"/>
          </a:effectRef>
          <a:fontRef idx="minor">
            <a:schemeClr val="lt1"/>
          </a:fontRef>
        </p:style>
        <p:txBody>
          <a:bodyPr rtlCol="0" anchor="ctr"/>
          <a:lstStyle/>
          <a:p>
            <a:pPr marL="342900" indent="-342900">
              <a:spcAft>
                <a:spcPts val="1200"/>
              </a:spcAft>
              <a:buFont typeface="Wingdings" panose="05000000000000000000" pitchFamily="2" charset="2"/>
              <a:buChar char="Ø"/>
            </a:pPr>
            <a:r>
              <a:rPr lang="en-US" sz="2400" dirty="0">
                <a:solidFill>
                  <a:srgbClr val="002060"/>
                </a:solidFill>
              </a:rPr>
              <a:t>Jesus eventually went to the feast in the temple and taught the people as His manner was. </a:t>
            </a:r>
          </a:p>
          <a:p>
            <a:pPr marL="342900" indent="-342900">
              <a:spcAft>
                <a:spcPts val="1200"/>
              </a:spcAft>
              <a:buFont typeface="Wingdings" panose="05000000000000000000" pitchFamily="2" charset="2"/>
              <a:buChar char="Ø"/>
            </a:pPr>
            <a:r>
              <a:rPr lang="en-US" sz="2400" dirty="0">
                <a:solidFill>
                  <a:srgbClr val="002060"/>
                </a:solidFill>
              </a:rPr>
              <a:t>He never allowed opposition to distract His ministry of teaching and preaching the gospel of the kingdom, pointing the Jews’ attention to God.</a:t>
            </a:r>
          </a:p>
          <a:p>
            <a:pPr marL="342900" indent="-342900">
              <a:spcAft>
                <a:spcPts val="1200"/>
              </a:spcAft>
              <a:buFont typeface="Wingdings" panose="05000000000000000000" pitchFamily="2" charset="2"/>
              <a:buChar char="Ø"/>
            </a:pPr>
            <a:r>
              <a:rPr lang="en-US" sz="2400" dirty="0">
                <a:solidFill>
                  <a:srgbClr val="002060"/>
                </a:solidFill>
              </a:rPr>
              <a:t>God was with Him, confirming the word. </a:t>
            </a:r>
          </a:p>
          <a:p>
            <a:pPr marL="342900" indent="-342900">
              <a:spcAft>
                <a:spcPts val="1200"/>
              </a:spcAft>
              <a:buFont typeface="Wingdings" panose="05000000000000000000" pitchFamily="2" charset="2"/>
              <a:buChar char="Ø"/>
            </a:pPr>
            <a:r>
              <a:rPr lang="en-US" sz="2400" dirty="0">
                <a:solidFill>
                  <a:srgbClr val="002060"/>
                </a:solidFill>
              </a:rPr>
              <a:t>No wonder, the Jews “</a:t>
            </a:r>
            <a:r>
              <a:rPr lang="en-US" sz="2400" dirty="0" err="1">
                <a:solidFill>
                  <a:srgbClr val="002060"/>
                </a:solidFill>
              </a:rPr>
              <a:t>marvelled</a:t>
            </a:r>
            <a:r>
              <a:rPr lang="en-US" sz="2400" dirty="0">
                <a:solidFill>
                  <a:srgbClr val="002060"/>
                </a:solidFill>
              </a:rPr>
              <a:t>, saying, how </a:t>
            </a:r>
            <a:r>
              <a:rPr lang="en-US" sz="2400" dirty="0" err="1">
                <a:solidFill>
                  <a:srgbClr val="002060"/>
                </a:solidFill>
              </a:rPr>
              <a:t>knoweth</a:t>
            </a:r>
            <a:r>
              <a:rPr lang="en-US" sz="2400" dirty="0">
                <a:solidFill>
                  <a:srgbClr val="002060"/>
                </a:solidFill>
              </a:rPr>
              <a:t> this man letters, having never learned?” </a:t>
            </a:r>
          </a:p>
          <a:p>
            <a:r>
              <a:rPr lang="en-US" sz="2400" b="1" dirty="0">
                <a:solidFill>
                  <a:schemeClr val="accent5">
                    <a:lumMod val="75000"/>
                  </a:schemeClr>
                </a:solidFill>
              </a:rPr>
              <a:t>Lessons: </a:t>
            </a:r>
            <a:r>
              <a:rPr lang="en-US" sz="2400" dirty="0">
                <a:solidFill>
                  <a:schemeClr val="accent5">
                    <a:lumMod val="75000"/>
                  </a:schemeClr>
                </a:solidFill>
              </a:rPr>
              <a:t>Every Christian youth and gospel minister are to point the attention of people to God and the </a:t>
            </a:r>
            <a:r>
              <a:rPr lang="en-US" sz="2400" dirty="0" err="1">
                <a:solidFill>
                  <a:schemeClr val="accent5">
                    <a:lumMod val="75000"/>
                  </a:schemeClr>
                </a:solidFill>
              </a:rPr>
              <a:t>Saviour</a:t>
            </a:r>
            <a:r>
              <a:rPr lang="en-US" sz="2400" dirty="0">
                <a:solidFill>
                  <a:schemeClr val="accent5">
                    <a:lumMod val="75000"/>
                  </a:schemeClr>
                </a:solidFill>
              </a:rPr>
              <a:t>, not to self. When you are praised or commended, remain humble and return all glory to God (John 7:18).</a:t>
            </a:r>
            <a:endParaRPr lang="en-CA" sz="2400" dirty="0">
              <a:solidFill>
                <a:schemeClr val="accent5">
                  <a:lumMod val="75000"/>
                </a:schemeClr>
              </a:solidFill>
            </a:endParaRPr>
          </a:p>
        </p:txBody>
      </p:sp>
      <p:sp>
        <p:nvSpPr>
          <p:cNvPr id="9" name="TextBox 8">
            <a:extLst>
              <a:ext uri="{FF2B5EF4-FFF2-40B4-BE49-F238E27FC236}">
                <a16:creationId xmlns:a16="http://schemas.microsoft.com/office/drawing/2014/main" id="{E1364583-8F1D-F143-D5EC-6032CC33DB8C}"/>
              </a:ext>
            </a:extLst>
          </p:cNvPr>
          <p:cNvSpPr txBox="1"/>
          <p:nvPr/>
        </p:nvSpPr>
        <p:spPr>
          <a:xfrm>
            <a:off x="0" y="99391"/>
            <a:ext cx="12192000" cy="830997"/>
          </a:xfrm>
          <a:prstGeom prst="rect">
            <a:avLst/>
          </a:prstGeom>
          <a:noFill/>
        </p:spPr>
        <p:txBody>
          <a:bodyPr wrap="square">
            <a:spAutoFit/>
          </a:bodyPr>
          <a:lstStyle/>
          <a:p>
            <a:r>
              <a:rPr lang="en-US" sz="20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2. </a:t>
            </a:r>
            <a:r>
              <a:rPr lang="en-US" sz="26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CHRIST AT THE FEAST OF TABERNACLE - </a:t>
            </a:r>
            <a:r>
              <a:rPr lang="en-US" sz="2200" b="1" dirty="0">
                <a:solidFill>
                  <a:schemeClr val="bg2">
                    <a:lumMod val="50000"/>
                  </a:schemeClr>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John 7:14-44; Matthew 26:3,4; 13:15; 11:1; Mark 4:1; Psalm 10:4; Jeremiah 44:4, 5; Ezekiel 33:31; Luke 4:14,15</a:t>
            </a:r>
            <a:endParaRPr lang="en-CA" sz="2200" dirty="0">
              <a:solidFill>
                <a:schemeClr val="bg2">
                  <a:lumMod val="50000"/>
                </a:schemeClr>
              </a:solidFill>
            </a:endParaRPr>
          </a:p>
        </p:txBody>
      </p:sp>
      <p:pic>
        <p:nvPicPr>
          <p:cNvPr id="5" name="Picture 4">
            <a:extLst>
              <a:ext uri="{FF2B5EF4-FFF2-40B4-BE49-F238E27FC236}">
                <a16:creationId xmlns:a16="http://schemas.microsoft.com/office/drawing/2014/main" id="{666D272F-D06F-4792-D7B8-82608E2C87E8}"/>
              </a:ext>
            </a:extLst>
          </p:cNvPr>
          <p:cNvPicPr>
            <a:picLocks noChangeAspect="1"/>
          </p:cNvPicPr>
          <p:nvPr/>
        </p:nvPicPr>
        <p:blipFill>
          <a:blip r:embed="rId4">
            <a:duotone>
              <a:schemeClr val="accent4">
                <a:shade val="45000"/>
                <a:satMod val="135000"/>
              </a:schemeClr>
              <a:prstClr val="white"/>
            </a:duotone>
          </a:blip>
          <a:stretch>
            <a:fillRect/>
          </a:stretch>
        </p:blipFill>
        <p:spPr>
          <a:xfrm>
            <a:off x="9024730" y="2320787"/>
            <a:ext cx="3419061" cy="2932043"/>
          </a:xfrm>
          <a:prstGeom prst="rect">
            <a:avLst/>
          </a:prstGeom>
          <a:ln>
            <a:noFill/>
          </a:ln>
          <a:effectLst>
            <a:softEdge rad="112500"/>
          </a:effectLst>
        </p:spPr>
      </p:pic>
    </p:spTree>
    <p:extLst>
      <p:ext uri="{BB962C8B-B14F-4D97-AF65-F5344CB8AC3E}">
        <p14:creationId xmlns:p14="http://schemas.microsoft.com/office/powerpoint/2010/main" val="131535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B731A-10AB-4C7C-495D-F0F9500715F4}"/>
            </a:ext>
          </a:extLst>
        </p:cNvPr>
        <p:cNvGrpSpPr/>
        <p:nvPr/>
      </p:nvGrpSpPr>
      <p:grpSpPr>
        <a:xfrm>
          <a:off x="0" y="0"/>
          <a:ext cx="0" cy="0"/>
          <a:chOff x="0" y="0"/>
          <a:chExt cx="0" cy="0"/>
        </a:xfrm>
      </p:grpSpPr>
      <p:sp>
        <p:nvSpPr>
          <p:cNvPr id="4" name="Flowchart: Stored Data 3">
            <a:extLst>
              <a:ext uri="{FF2B5EF4-FFF2-40B4-BE49-F238E27FC236}">
                <a16:creationId xmlns:a16="http://schemas.microsoft.com/office/drawing/2014/main" id="{2DFC98A2-CEDE-1F48-97A0-00B2EF6D160B}"/>
              </a:ext>
            </a:extLst>
          </p:cNvPr>
          <p:cNvSpPr/>
          <p:nvPr/>
        </p:nvSpPr>
        <p:spPr>
          <a:xfrm>
            <a:off x="437001" y="1371601"/>
            <a:ext cx="11618844" cy="5387008"/>
          </a:xfrm>
          <a:prstGeom prst="flowChartOnlineStorage">
            <a:avLst/>
          </a:prstGeom>
          <a:solidFill>
            <a:srgbClr val="FF99FF"/>
          </a:solidFill>
        </p:spPr>
        <p:style>
          <a:lnRef idx="1">
            <a:schemeClr val="accent5"/>
          </a:lnRef>
          <a:fillRef idx="3">
            <a:schemeClr val="accent5"/>
          </a:fillRef>
          <a:effectRef idx="2">
            <a:schemeClr val="accent5"/>
          </a:effectRef>
          <a:fontRef idx="minor">
            <a:schemeClr val="lt1"/>
          </a:fontRef>
        </p:style>
        <p:txBody>
          <a:bodyPr rtlCol="0" anchor="ctr"/>
          <a:lstStyle/>
          <a:p>
            <a:pPr marL="342900" indent="-342900">
              <a:spcAft>
                <a:spcPts val="1200"/>
              </a:spcAft>
              <a:buFont typeface="Wingdings" panose="05000000000000000000" pitchFamily="2" charset="2"/>
              <a:buChar char="Ø"/>
            </a:pPr>
            <a:r>
              <a:rPr lang="en-US" sz="2400" dirty="0">
                <a:solidFill>
                  <a:srgbClr val="002060"/>
                </a:solidFill>
              </a:rPr>
              <a:t>Some Jews admired the teaching of Jesus – John 7:26 </a:t>
            </a:r>
          </a:p>
          <a:p>
            <a:pPr marL="342900" indent="-342900">
              <a:spcAft>
                <a:spcPts val="1200"/>
              </a:spcAft>
              <a:buFont typeface="Wingdings" panose="05000000000000000000" pitchFamily="2" charset="2"/>
              <a:buChar char="Ø"/>
            </a:pPr>
            <a:r>
              <a:rPr lang="en-US" sz="2400" dirty="0">
                <a:solidFill>
                  <a:srgbClr val="002060"/>
                </a:solidFill>
              </a:rPr>
              <a:t>Some youths attend church programs because of admiration and fun fare but never willing to accept the teachings into their lives.</a:t>
            </a:r>
          </a:p>
          <a:p>
            <a:pPr marL="342900" indent="-342900">
              <a:spcAft>
                <a:spcPts val="1200"/>
              </a:spcAft>
              <a:buFont typeface="Wingdings" panose="05000000000000000000" pitchFamily="2" charset="2"/>
              <a:buChar char="Ø"/>
            </a:pPr>
            <a:r>
              <a:rPr lang="en-US" sz="2400" dirty="0">
                <a:solidFill>
                  <a:srgbClr val="002060"/>
                </a:solidFill>
              </a:rPr>
              <a:t>Some other youths allow undue familiarity with God’s word and His ministers to deprive them of the blessings of God during Church services and </a:t>
            </a:r>
            <a:r>
              <a:rPr lang="en-US" sz="2400" dirty="0" err="1">
                <a:solidFill>
                  <a:srgbClr val="002060"/>
                </a:solidFill>
              </a:rPr>
              <a:t>programmes</a:t>
            </a:r>
            <a:r>
              <a:rPr lang="en-US" sz="2400" dirty="0">
                <a:solidFill>
                  <a:srgbClr val="002060"/>
                </a:solidFill>
              </a:rPr>
              <a:t>. </a:t>
            </a:r>
            <a:endParaRPr lang="en-CA" sz="2400" dirty="0">
              <a:solidFill>
                <a:srgbClr val="002060"/>
              </a:solidFill>
            </a:endParaRPr>
          </a:p>
          <a:p>
            <a:r>
              <a:rPr lang="en-CA" sz="2400" b="1" dirty="0">
                <a:solidFill>
                  <a:schemeClr val="accent5">
                    <a:lumMod val="75000"/>
                  </a:schemeClr>
                </a:solidFill>
              </a:rPr>
              <a:t>Lessons</a:t>
            </a:r>
            <a:r>
              <a:rPr lang="en-CA" sz="2400" dirty="0">
                <a:solidFill>
                  <a:schemeClr val="accent5">
                    <a:lumMod val="75000"/>
                  </a:schemeClr>
                </a:solidFill>
              </a:rPr>
              <a:t>: </a:t>
            </a:r>
            <a:r>
              <a:rPr lang="en-US" sz="2400" dirty="0">
                <a:solidFill>
                  <a:schemeClr val="accent5">
                    <a:lumMod val="75000"/>
                  </a:schemeClr>
                </a:solidFill>
              </a:rPr>
              <a:t>We are admonished to received the word of God with sincerity and believe on Christ for full salvation and supernatural blessings. Youths should know that time is short, make a wise decision to follow Christ today before it is too late.</a:t>
            </a:r>
          </a:p>
        </p:txBody>
      </p:sp>
      <p:sp>
        <p:nvSpPr>
          <p:cNvPr id="9" name="TextBox 8">
            <a:extLst>
              <a:ext uri="{FF2B5EF4-FFF2-40B4-BE49-F238E27FC236}">
                <a16:creationId xmlns:a16="http://schemas.microsoft.com/office/drawing/2014/main" id="{1B78E4C7-F38E-BC7A-4CC2-B5ACE774C593}"/>
              </a:ext>
            </a:extLst>
          </p:cNvPr>
          <p:cNvSpPr txBox="1"/>
          <p:nvPr/>
        </p:nvSpPr>
        <p:spPr>
          <a:xfrm>
            <a:off x="0" y="99391"/>
            <a:ext cx="12192000" cy="830997"/>
          </a:xfrm>
          <a:prstGeom prst="rect">
            <a:avLst/>
          </a:prstGeom>
          <a:noFill/>
        </p:spPr>
        <p:txBody>
          <a:bodyPr wrap="square">
            <a:spAutoFit/>
          </a:bodyPr>
          <a:lstStyle/>
          <a:p>
            <a:r>
              <a:rPr lang="en-US" sz="20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2. </a:t>
            </a:r>
            <a:r>
              <a:rPr lang="en-US" sz="2600" b="1" dirty="0">
                <a:solidFill>
                  <a:schemeClr val="accent5"/>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CHRIST AT THE FEAST OF TABERNACLE - </a:t>
            </a:r>
            <a:r>
              <a:rPr lang="en-US" sz="2200" b="1" dirty="0">
                <a:solidFill>
                  <a:schemeClr val="bg2">
                    <a:lumMod val="50000"/>
                  </a:schemeClr>
                </a:solidFill>
                <a:effectLst>
                  <a:outerShdw blurRad="50800" dist="38100" dir="2700000" algn="tl" rotWithShape="0">
                    <a:srgbClr val="000000">
                      <a:alpha val="48000"/>
                    </a:srgbClr>
                  </a:outerShdw>
                </a:effectLst>
                <a:latin typeface="Calibri" panose="020F0502020204030204" pitchFamily="34" charset="0"/>
                <a:ea typeface="Calibri" panose="020F0502020204030204" pitchFamily="34" charset="0"/>
                <a:cs typeface="Calibri" panose="020F0502020204030204" pitchFamily="34" charset="0"/>
              </a:rPr>
              <a:t>John 7:14-44; Matthew 26:3,4; 13:15; 11:1; Mark 4:1; Psalm 10:4; Jeremiah 44:4, 5; Ezekiel 33:31; Luke 4:14,15</a:t>
            </a:r>
            <a:endParaRPr lang="en-CA" sz="2200" dirty="0">
              <a:solidFill>
                <a:schemeClr val="bg2">
                  <a:lumMod val="50000"/>
                </a:schemeClr>
              </a:solidFill>
            </a:endParaRPr>
          </a:p>
        </p:txBody>
      </p:sp>
    </p:spTree>
    <p:extLst>
      <p:ext uri="{BB962C8B-B14F-4D97-AF65-F5344CB8AC3E}">
        <p14:creationId xmlns:p14="http://schemas.microsoft.com/office/powerpoint/2010/main" val="4251596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27247</TotalTime>
  <Words>2128</Words>
  <Application>Microsoft Office PowerPoint</Application>
  <PresentationFormat>Widescreen</PresentationFormat>
  <Paragraphs>141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Corbel</vt:lpstr>
      <vt:lpstr>Courier New</vt:lpstr>
      <vt:lpstr>Segoe UI</vt:lpstr>
      <vt:lpstr>Wingdings</vt:lpstr>
      <vt:lpstr>Parallax</vt:lpstr>
      <vt:lpstr>CONTROVERSY CONCERNING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CHRIST AT THE FEAST OF TABERNACLE – Cont’d</vt:lpstr>
      <vt:lpstr>PowerPoint Presentation</vt:lpstr>
      <vt:lpstr>PowerPoint Presentation</vt:lpstr>
      <vt:lpstr>3. OFFICERS’ TESTIMONY AND THE JEWS’ UNBELIEF – Cont’d</vt:lpstr>
      <vt:lpstr>3. OFFICERS’ TESTIMONY AND THE JEWS’ UNBELIEF – Cont’d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LIKE JESUS</dc:title>
  <dc:creator>Felix Metibemu</dc:creator>
  <cp:lastModifiedBy>Adeola-Gold, Esther</cp:lastModifiedBy>
  <cp:revision>54</cp:revision>
  <cp:lastPrinted>2023-11-19T06:37:20Z</cp:lastPrinted>
  <dcterms:created xsi:type="dcterms:W3CDTF">2023-08-19T22:11:35Z</dcterms:created>
  <dcterms:modified xsi:type="dcterms:W3CDTF">2026-01-13T22:26:08Z</dcterms:modified>
</cp:coreProperties>
</file>